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7" r:id="rId2"/>
    <p:sldId id="378" r:id="rId3"/>
    <p:sldId id="380" r:id="rId4"/>
    <p:sldId id="379" r:id="rId5"/>
    <p:sldId id="383" r:id="rId6"/>
    <p:sldId id="381" r:id="rId7"/>
    <p:sldId id="382" r:id="rId8"/>
    <p:sldId id="384"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C2E6BE-6E8B-4364-98F8-C4A5C60F4FB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54D214F-675B-41AC-8D40-571EC55DA4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A909E91-DA0F-4759-A0CC-406ED6572B45}"/>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5" name="Espaço Reservado para Rodapé 4">
            <a:extLst>
              <a:ext uri="{FF2B5EF4-FFF2-40B4-BE49-F238E27FC236}">
                <a16:creationId xmlns:a16="http://schemas.microsoft.com/office/drawing/2014/main" id="{53A2C780-CE3B-4FB4-9191-5E8F15DC6BA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609632F-FF98-441B-882F-98DEB8D9A10F}"/>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330511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975B8D-DE16-4255-84B6-52124C0F34F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98A4105-D7BB-4D73-8912-063B3F7C80B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5012856-5169-4FD2-B880-AA7F37577BB3}"/>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5" name="Espaço Reservado para Rodapé 4">
            <a:extLst>
              <a:ext uri="{FF2B5EF4-FFF2-40B4-BE49-F238E27FC236}">
                <a16:creationId xmlns:a16="http://schemas.microsoft.com/office/drawing/2014/main" id="{F256B1A1-8F2B-462C-981F-9080E788A01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4B201FA-80CD-47C9-A944-0EF913488DD1}"/>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226611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34F028D-5608-4E2B-8C43-F39D6DECEA0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0A601C8-CC56-41DB-A244-9EAE5A47EF1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665D268-2BF8-4826-A696-B71AE577C75F}"/>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5" name="Espaço Reservado para Rodapé 4">
            <a:extLst>
              <a:ext uri="{FF2B5EF4-FFF2-40B4-BE49-F238E27FC236}">
                <a16:creationId xmlns:a16="http://schemas.microsoft.com/office/drawing/2014/main" id="{B154C303-8947-45B4-8E06-461221BCF05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D94A62D-5E67-448E-94CD-689FDF7B6289}"/>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12436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B1CCC2-EC13-4332-9109-F3AE597B2C0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6CD2165-D6B2-4996-A6B7-58EEB99E5697}"/>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AF54916-5F9D-4FAA-9B41-6BAC1F4FAB9C}"/>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5" name="Espaço Reservado para Rodapé 4">
            <a:extLst>
              <a:ext uri="{FF2B5EF4-FFF2-40B4-BE49-F238E27FC236}">
                <a16:creationId xmlns:a16="http://schemas.microsoft.com/office/drawing/2014/main" id="{5B8666C2-D601-4643-BE43-2E974F1B93F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770EEBB-DA2F-4879-A96F-6F07671B621A}"/>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2383347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C2614D-151F-441C-81F3-5D252857875B}"/>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1782FA6-D69E-4302-AD7C-4BD93CC8D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8920FA1-76E6-4C3A-99D3-2E4CD314C5E5}"/>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5" name="Espaço Reservado para Rodapé 4">
            <a:extLst>
              <a:ext uri="{FF2B5EF4-FFF2-40B4-BE49-F238E27FC236}">
                <a16:creationId xmlns:a16="http://schemas.microsoft.com/office/drawing/2014/main" id="{071441CC-805C-40D6-BD1D-37CB398CEA2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C2461B7-9EE5-48D6-9E76-C4EBF7C8B358}"/>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349541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27650-BD78-4145-88DE-CAD19F77993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BF1B35D-6EC2-4FE7-ADA3-5C6360339B63}"/>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62355C8-723E-481B-BE8C-AA07E717E4A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B21E1515-5C8C-437D-A8E3-D5F7FEE3948D}"/>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6" name="Espaço Reservado para Rodapé 5">
            <a:extLst>
              <a:ext uri="{FF2B5EF4-FFF2-40B4-BE49-F238E27FC236}">
                <a16:creationId xmlns:a16="http://schemas.microsoft.com/office/drawing/2014/main" id="{0B5C5C4F-A551-4AC9-9DF3-83545413F2E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7CB6971-E532-4EA6-98FB-092C9269FBBC}"/>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1341962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F138DB-4E9F-415E-A68D-15F86200DA57}"/>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71873A0-EA2B-466D-9AFA-ABC696F586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BD14E0B-7D9F-4460-A1D2-69D0BD0BCDDF}"/>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371349F3-11DC-4805-9892-DF9389C5E7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2207DD51-84A9-48BD-8772-90C5848A249F}"/>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9A7E0588-7592-418B-AC25-34B0F8329E94}"/>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8" name="Espaço Reservado para Rodapé 7">
            <a:extLst>
              <a:ext uri="{FF2B5EF4-FFF2-40B4-BE49-F238E27FC236}">
                <a16:creationId xmlns:a16="http://schemas.microsoft.com/office/drawing/2014/main" id="{485CE8F8-BDC7-46D8-B4A7-6BCAA2A2C74E}"/>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09C5984-A8FF-4650-A20B-E8FB63F6F001}"/>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175236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98574A-16C6-4ED7-A811-3AF97AF52F1F}"/>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3C80B89-72FF-4370-B08B-3A0AF85E12FF}"/>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4" name="Espaço Reservado para Rodapé 3">
            <a:extLst>
              <a:ext uri="{FF2B5EF4-FFF2-40B4-BE49-F238E27FC236}">
                <a16:creationId xmlns:a16="http://schemas.microsoft.com/office/drawing/2014/main" id="{87AC4F4B-8394-4443-91DE-0D2ECDAEA030}"/>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51354F41-B300-43D7-A4E2-A2B449EFD7EE}"/>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158477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1A487B69-ED6B-44B8-9C2D-884F28251969}"/>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3" name="Espaço Reservado para Rodapé 2">
            <a:extLst>
              <a:ext uri="{FF2B5EF4-FFF2-40B4-BE49-F238E27FC236}">
                <a16:creationId xmlns:a16="http://schemas.microsoft.com/office/drawing/2014/main" id="{0BDBFC77-F19B-48F6-9B63-D53EA6A54FCE}"/>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6BAD7CAC-6398-4A92-B122-896452690DB0}"/>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3986507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D4DE23-5D88-4BFC-B0F2-A980484C039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E0F4315-E14D-4B31-95C3-E54F77616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33215B6F-5D8E-4D20-A9E7-3C84C5CA4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DD334B0-5CBD-4810-8846-1A0F2F3F16A2}"/>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6" name="Espaço Reservado para Rodapé 5">
            <a:extLst>
              <a:ext uri="{FF2B5EF4-FFF2-40B4-BE49-F238E27FC236}">
                <a16:creationId xmlns:a16="http://schemas.microsoft.com/office/drawing/2014/main" id="{C3B27A15-9BB0-4BD8-8CD7-015E1EB82ED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1BD78F6-8807-49F0-AA8D-E263FD401EA8}"/>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416612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CFBD8C-3640-4530-990D-F3E2BCB41A3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684BC8C-6379-4FBF-A490-0A416EA31E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2DA3A5E0-DC7D-401C-9C0F-B02866C45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31406AB-1BD0-4D4D-A624-0E6B6687ECB0}"/>
              </a:ext>
            </a:extLst>
          </p:cNvPr>
          <p:cNvSpPr>
            <a:spLocks noGrp="1"/>
          </p:cNvSpPr>
          <p:nvPr>
            <p:ph type="dt" sz="half" idx="10"/>
          </p:nvPr>
        </p:nvSpPr>
        <p:spPr/>
        <p:txBody>
          <a:bodyPr/>
          <a:lstStyle/>
          <a:p>
            <a:fld id="{F6D267A5-60B0-48DD-8C68-F13B5CA9E903}" type="datetimeFigureOut">
              <a:rPr lang="pt-BR" smtClean="0"/>
              <a:t>24/01/2020</a:t>
            </a:fld>
            <a:endParaRPr lang="pt-BR"/>
          </a:p>
        </p:txBody>
      </p:sp>
      <p:sp>
        <p:nvSpPr>
          <p:cNvPr id="6" name="Espaço Reservado para Rodapé 5">
            <a:extLst>
              <a:ext uri="{FF2B5EF4-FFF2-40B4-BE49-F238E27FC236}">
                <a16:creationId xmlns:a16="http://schemas.microsoft.com/office/drawing/2014/main" id="{8E815F56-F3A7-4052-A38E-E881421EF37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560EE13-F44E-4924-B001-B94517994A87}"/>
              </a:ext>
            </a:extLst>
          </p:cNvPr>
          <p:cNvSpPr>
            <a:spLocks noGrp="1"/>
          </p:cNvSpPr>
          <p:nvPr>
            <p:ph type="sldNum" sz="quarter" idx="12"/>
          </p:nvPr>
        </p:nvSpPr>
        <p:spPr/>
        <p:txBody>
          <a:bodyPr/>
          <a:lstStyle/>
          <a:p>
            <a:fld id="{5023866C-8930-41DA-9893-BC14745CBD9F}" type="slidenum">
              <a:rPr lang="pt-BR" smtClean="0"/>
              <a:t>‹nº›</a:t>
            </a:fld>
            <a:endParaRPr lang="pt-BR"/>
          </a:p>
        </p:txBody>
      </p:sp>
    </p:spTree>
    <p:extLst>
      <p:ext uri="{BB962C8B-B14F-4D97-AF65-F5344CB8AC3E}">
        <p14:creationId xmlns:p14="http://schemas.microsoft.com/office/powerpoint/2010/main" val="366372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8AB4B3B-9AFA-40B3-B062-5CC244E96B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2FA3B43-0DDC-4F46-BBF3-D60C171D38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B92D4FD-7F05-41D7-8573-55391626EC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267A5-60B0-48DD-8C68-F13B5CA9E903}" type="datetimeFigureOut">
              <a:rPr lang="pt-BR" smtClean="0"/>
              <a:t>24/01/2020</a:t>
            </a:fld>
            <a:endParaRPr lang="pt-BR"/>
          </a:p>
        </p:txBody>
      </p:sp>
      <p:sp>
        <p:nvSpPr>
          <p:cNvPr id="5" name="Espaço Reservado para Rodapé 4">
            <a:extLst>
              <a:ext uri="{FF2B5EF4-FFF2-40B4-BE49-F238E27FC236}">
                <a16:creationId xmlns:a16="http://schemas.microsoft.com/office/drawing/2014/main" id="{426FED6E-A282-4175-BBBD-98829D16DF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F9D87BB7-E459-4BD9-BF43-0F76CA882E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3866C-8930-41DA-9893-BC14745CBD9F}" type="slidenum">
              <a:rPr lang="pt-BR" smtClean="0"/>
              <a:t>‹nº›</a:t>
            </a:fld>
            <a:endParaRPr lang="pt-BR"/>
          </a:p>
        </p:txBody>
      </p:sp>
    </p:spTree>
    <p:extLst>
      <p:ext uri="{BB962C8B-B14F-4D97-AF65-F5344CB8AC3E}">
        <p14:creationId xmlns:p14="http://schemas.microsoft.com/office/powerpoint/2010/main" val="279350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lanalto.gov.br/ccivil_03/_ato2019-2022/2020/lei/l13978.htm" TargetMode="External"/><Relationship Id="rId2" Type="http://schemas.openxmlformats.org/officeDocument/2006/relationships/hyperlink" Target="http://www.planalto.gov.br/ccivil_03/_Ato2015-2018/2017/Lei/L13487.htm#art1" TargetMode="External"/><Relationship Id="rId1" Type="http://schemas.openxmlformats.org/officeDocument/2006/relationships/slideLayout" Target="../slideLayouts/slideLayout2.xml"/><Relationship Id="rId5" Type="http://schemas.openxmlformats.org/officeDocument/2006/relationships/hyperlink" Target="https://www.gov.br/planalto/pt-br/acompanhe-o-planalto/noticias/2020/01/lei-do-orcamento-da-uniao-para-2020-e-sancionada" TargetMode="External"/><Relationship Id="rId4" Type="http://schemas.openxmlformats.org/officeDocument/2006/relationships/hyperlink" Target="https://www.congressonacional.leg.br/materias/pesquisa/-/materia/138432"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planalto.gov.br/ccivil_03/constituicao/Constituicao.htm#art17%C2%A7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lanalto.gov.br/ccivil_03/_Ato2019-2022/2019/Lei/L13834.htm#art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lanalto.gov.br/ccivil_03/leis/L4737.htm#art243" TargetMode="External"/><Relationship Id="rId2" Type="http://schemas.openxmlformats.org/officeDocument/2006/relationships/hyperlink" Target="http://www.planalto.gov.br/ccivil_03/constituicao/constituicao.htm#art5" TargetMode="External"/><Relationship Id="rId1" Type="http://schemas.openxmlformats.org/officeDocument/2006/relationships/slideLayout" Target="../slideLayouts/slideLayout2.xml"/><Relationship Id="rId4" Type="http://schemas.openxmlformats.org/officeDocument/2006/relationships/hyperlink" Target="http://www.planalto.gov.br/ccivil_03/leis/l9504.htm#art57j"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title"/>
          </p:nvPr>
        </p:nvSpPr>
        <p:spPr>
          <a:xfrm>
            <a:off x="2063750" y="2309813"/>
            <a:ext cx="8229600" cy="1143000"/>
          </a:xfrm>
        </p:spPr>
        <p:txBody>
          <a:bodyPr>
            <a:normAutofit fontScale="90000"/>
          </a:bodyPr>
          <a:lstStyle/>
          <a:p>
            <a:pPr algn="ctr"/>
            <a:br>
              <a:rPr lang="pt-BR" altLang="pt-BR" sz="3200" dirty="0"/>
            </a:br>
            <a:r>
              <a:rPr lang="pt-BR" altLang="pt-BR" sz="3200" dirty="0"/>
              <a:t>Legislação Eleitoral</a:t>
            </a:r>
            <a:br>
              <a:rPr lang="pt-BR" altLang="pt-BR" sz="3200" dirty="0"/>
            </a:br>
            <a:r>
              <a:rPr lang="pt-BR" altLang="pt-BR" sz="3200" dirty="0"/>
              <a:t>Novidades para 2020</a:t>
            </a:r>
            <a:br>
              <a:rPr lang="pt-BR" altLang="pt-BR" sz="3200" dirty="0"/>
            </a:br>
            <a:endParaRPr lang="pt-BR" altLang="pt-BR" sz="3200" dirty="0"/>
          </a:p>
        </p:txBody>
      </p:sp>
      <p:pic>
        <p:nvPicPr>
          <p:cNvPr id="28675" name="Image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24114" y="765175"/>
            <a:ext cx="73374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CaixaDeTexto 6"/>
          <p:cNvSpPr txBox="1">
            <a:spLocks noChangeArrowheads="1"/>
          </p:cNvSpPr>
          <p:nvPr/>
        </p:nvSpPr>
        <p:spPr bwMode="auto">
          <a:xfrm>
            <a:off x="4151314" y="4221164"/>
            <a:ext cx="4594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1800"/>
              <a:t>Prof. Msc. Mauro Almeida Noleto</a:t>
            </a:r>
          </a:p>
          <a:p>
            <a:pPr eaLnBrk="1" hangingPunct="1">
              <a:spcBef>
                <a:spcPct val="0"/>
              </a:spcBef>
              <a:buFontTx/>
              <a:buNone/>
            </a:pPr>
            <a:endParaRPr lang="pt-BR" altLang="pt-BR" sz="1800"/>
          </a:p>
          <a:p>
            <a:pPr algn="ctr" eaLnBrk="1" hangingPunct="1">
              <a:spcBef>
                <a:spcPct val="0"/>
              </a:spcBef>
              <a:buFontTx/>
              <a:buNone/>
            </a:pPr>
            <a:r>
              <a:rPr lang="pt-BR" altLang="pt-BR" sz="1800"/>
              <a:t>Brasília, 25 de janeiro de 2020</a:t>
            </a:r>
          </a:p>
        </p:txBody>
      </p:sp>
      <p:pic>
        <p:nvPicPr>
          <p:cNvPr id="28677" name="Image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06925" y="260351"/>
            <a:ext cx="29718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8580A-B502-4DAB-AC17-59C390C37420}"/>
              </a:ext>
            </a:extLst>
          </p:cNvPr>
          <p:cNvSpPr>
            <a:spLocks noGrp="1"/>
          </p:cNvSpPr>
          <p:nvPr>
            <p:ph type="title"/>
          </p:nvPr>
        </p:nvSpPr>
        <p:spPr/>
        <p:txBody>
          <a:bodyPr/>
          <a:lstStyle/>
          <a:p>
            <a:r>
              <a:rPr lang="pt-BR" dirty="0"/>
              <a:t>LEI Nº 13.878, DE 3 DE 0UTUBRO DE 2019</a:t>
            </a:r>
          </a:p>
        </p:txBody>
      </p:sp>
      <p:sp>
        <p:nvSpPr>
          <p:cNvPr id="3" name="Espaço Reservado para Conteúdo 2">
            <a:extLst>
              <a:ext uri="{FF2B5EF4-FFF2-40B4-BE49-F238E27FC236}">
                <a16:creationId xmlns:a16="http://schemas.microsoft.com/office/drawing/2014/main" id="{DC97105C-C953-48A3-90A7-8701BB0F1B58}"/>
              </a:ext>
            </a:extLst>
          </p:cNvPr>
          <p:cNvSpPr>
            <a:spLocks noGrp="1"/>
          </p:cNvSpPr>
          <p:nvPr>
            <p:ph idx="1"/>
          </p:nvPr>
        </p:nvSpPr>
        <p:spPr/>
        <p:txBody>
          <a:bodyPr>
            <a:normAutofit fontScale="70000" lnSpcReduction="20000"/>
          </a:bodyPr>
          <a:lstStyle/>
          <a:p>
            <a:pPr marL="0" indent="0">
              <a:buNone/>
            </a:pPr>
            <a:r>
              <a:rPr lang="pt-BR" dirty="0"/>
              <a:t>Art. 1º A Lei nº 9.504, de 30 de setembro de 1997, passa a vigorar com as seguintes alterações:</a:t>
            </a:r>
          </a:p>
          <a:p>
            <a:pPr marL="0" indent="0">
              <a:buNone/>
            </a:pPr>
            <a:endParaRPr lang="pt-BR" dirty="0"/>
          </a:p>
          <a:p>
            <a:pPr marL="0" indent="0">
              <a:buNone/>
            </a:pPr>
            <a:r>
              <a:rPr lang="pt-BR" dirty="0"/>
              <a:t>“Art. 18-C.  O </a:t>
            </a:r>
            <a:r>
              <a:rPr lang="pt-BR" sz="4000" b="1" dirty="0"/>
              <a:t>limite de gastos nas campanhas</a:t>
            </a:r>
            <a:r>
              <a:rPr lang="pt-BR" sz="4000" dirty="0"/>
              <a:t> </a:t>
            </a:r>
            <a:r>
              <a:rPr lang="pt-BR" dirty="0"/>
              <a:t>dos candidatos às eleições para prefeito e vereador, na respectiva circunscrição, será equivalente ao limite para os respectivos cargos nas eleições de 2016, atualizado pelo Índice Nacional de Preços ao Consumidor Amplo (IPCA), aferido pela Fundação Instituto Brasileiro de Geografia e Estatística (IBGE), ou por índice que o substituir.</a:t>
            </a:r>
          </a:p>
          <a:p>
            <a:pPr marL="0" indent="0">
              <a:buNone/>
            </a:pPr>
            <a:r>
              <a:rPr lang="pt-BR" dirty="0"/>
              <a:t>Parágrafo único.  Nas campanhas para segundo turno das eleições para prefeito, onde houver, o limite de gastos de cada candidato será de 40% (quarenta por cento) do limite previsto no caput deste artigo.”</a:t>
            </a:r>
          </a:p>
          <a:p>
            <a:pPr marL="0" indent="0">
              <a:buNone/>
            </a:pPr>
            <a:endParaRPr lang="pt-BR" dirty="0"/>
          </a:p>
          <a:p>
            <a:pPr marL="0" indent="0">
              <a:buNone/>
            </a:pPr>
            <a:r>
              <a:rPr lang="pt-BR" dirty="0"/>
              <a:t>“Art. 23.  ...</a:t>
            </a:r>
          </a:p>
          <a:p>
            <a:pPr marL="0" indent="0">
              <a:buNone/>
            </a:pPr>
            <a:r>
              <a:rPr lang="pt-BR" dirty="0"/>
              <a:t>§ 2º-A.  O candidato poderá usar </a:t>
            </a:r>
            <a:r>
              <a:rPr lang="pt-BR" sz="4000" b="1" dirty="0"/>
              <a:t>recursos próprios em sua campanha até o total de 10% </a:t>
            </a:r>
            <a:r>
              <a:rPr lang="pt-BR" dirty="0"/>
              <a:t>(dez por cento) dos limites previstos para gastos de campanha no cargo em que concorrer.</a:t>
            </a:r>
          </a:p>
        </p:txBody>
      </p:sp>
    </p:spTree>
    <p:extLst>
      <p:ext uri="{BB962C8B-B14F-4D97-AF65-F5344CB8AC3E}">
        <p14:creationId xmlns:p14="http://schemas.microsoft.com/office/powerpoint/2010/main" val="2783395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8580A-B502-4DAB-AC17-59C390C37420}"/>
              </a:ext>
            </a:extLst>
          </p:cNvPr>
          <p:cNvSpPr>
            <a:spLocks noGrp="1"/>
          </p:cNvSpPr>
          <p:nvPr>
            <p:ph type="title"/>
          </p:nvPr>
        </p:nvSpPr>
        <p:spPr/>
        <p:txBody>
          <a:bodyPr>
            <a:normAutofit/>
          </a:bodyPr>
          <a:lstStyle/>
          <a:p>
            <a:r>
              <a:rPr lang="pt-BR" sz="3200" dirty="0"/>
              <a:t>RESOLUÇÃO Nº 23.607, DE 17 DE DEZEMBRO DE 2019. — Tribunal Superior Eleitoral</a:t>
            </a:r>
          </a:p>
        </p:txBody>
      </p:sp>
      <p:sp>
        <p:nvSpPr>
          <p:cNvPr id="3" name="Espaço Reservado para Conteúdo 2">
            <a:extLst>
              <a:ext uri="{FF2B5EF4-FFF2-40B4-BE49-F238E27FC236}">
                <a16:creationId xmlns:a16="http://schemas.microsoft.com/office/drawing/2014/main" id="{DC97105C-C953-48A3-90A7-8701BB0F1B58}"/>
              </a:ext>
            </a:extLst>
          </p:cNvPr>
          <p:cNvSpPr>
            <a:spLocks noGrp="1"/>
          </p:cNvSpPr>
          <p:nvPr>
            <p:ph idx="1"/>
          </p:nvPr>
        </p:nvSpPr>
        <p:spPr/>
        <p:txBody>
          <a:bodyPr>
            <a:normAutofit lnSpcReduction="10000"/>
          </a:bodyPr>
          <a:lstStyle/>
          <a:p>
            <a:pPr marL="0" indent="0">
              <a:buNone/>
            </a:pPr>
            <a:r>
              <a:rPr lang="pt-BR" dirty="0"/>
              <a:t>Art. 4º O limite de gastos nas campanhas dos candidatos às eleições para prefeito e vereador, na respectiva circunscrição, será equivalente ao limite para os respectivos cargos nas eleições de 2016, atualizado pelo Índice Nacional de Preços ao Consumidor Amplo (IPCA), aferido pela Fundação Instituto Brasileiro de </a:t>
            </a:r>
            <a:r>
              <a:rPr lang="pt-BR" dirty="0" err="1"/>
              <a:t>Geograﬁa</a:t>
            </a:r>
            <a:r>
              <a:rPr lang="pt-BR" dirty="0"/>
              <a:t> e Estatística (IBGE), ou por índice que o substituir (Lei nº 9.504/1997, art. 18-C). </a:t>
            </a:r>
          </a:p>
          <a:p>
            <a:pPr marL="0" indent="0">
              <a:buNone/>
            </a:pPr>
            <a:r>
              <a:rPr lang="pt-BR" dirty="0"/>
              <a:t>§ 1º A atualização dos valores terá como termo inicial o mês de julho de 2016 e como termo </a:t>
            </a:r>
            <a:r>
              <a:rPr lang="pt-BR" dirty="0" err="1"/>
              <a:t>ﬁnal</a:t>
            </a:r>
            <a:r>
              <a:rPr lang="pt-BR" dirty="0"/>
              <a:t> o mês de junho de 2020. </a:t>
            </a:r>
          </a:p>
          <a:p>
            <a:pPr marL="0" indent="0">
              <a:buNone/>
            </a:pPr>
            <a:r>
              <a:rPr lang="pt-BR" dirty="0"/>
              <a:t>§ 2º Os valores atualizados serão divulgados por ato editado pelo presidente do Tribunal Superior Eleitoral, cuja publicação deverá ocorrer </a:t>
            </a:r>
            <a:r>
              <a:rPr lang="pt-BR" b="1" dirty="0"/>
              <a:t>até o dia 20 de julho do ano da eleição</a:t>
            </a:r>
            <a:r>
              <a:rPr lang="pt-BR" dirty="0"/>
              <a:t>.</a:t>
            </a:r>
          </a:p>
        </p:txBody>
      </p:sp>
    </p:spTree>
    <p:extLst>
      <p:ext uri="{BB962C8B-B14F-4D97-AF65-F5344CB8AC3E}">
        <p14:creationId xmlns:p14="http://schemas.microsoft.com/office/powerpoint/2010/main" val="26299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8580A-B502-4DAB-AC17-59C390C37420}"/>
              </a:ext>
            </a:extLst>
          </p:cNvPr>
          <p:cNvSpPr>
            <a:spLocks noGrp="1"/>
          </p:cNvSpPr>
          <p:nvPr>
            <p:ph type="title"/>
          </p:nvPr>
        </p:nvSpPr>
        <p:spPr/>
        <p:txBody>
          <a:bodyPr/>
          <a:lstStyle/>
          <a:p>
            <a:r>
              <a:rPr lang="pt-BR" dirty="0"/>
              <a:t>Limite de gastos em 2016</a:t>
            </a:r>
          </a:p>
        </p:txBody>
      </p:sp>
      <p:sp>
        <p:nvSpPr>
          <p:cNvPr id="3" name="Espaço Reservado para Conteúdo 2">
            <a:extLst>
              <a:ext uri="{FF2B5EF4-FFF2-40B4-BE49-F238E27FC236}">
                <a16:creationId xmlns:a16="http://schemas.microsoft.com/office/drawing/2014/main" id="{DC97105C-C953-48A3-90A7-8701BB0F1B58}"/>
              </a:ext>
            </a:extLst>
          </p:cNvPr>
          <p:cNvSpPr>
            <a:spLocks noGrp="1"/>
          </p:cNvSpPr>
          <p:nvPr>
            <p:ph idx="1"/>
          </p:nvPr>
        </p:nvSpPr>
        <p:spPr/>
        <p:txBody>
          <a:bodyPr>
            <a:normAutofit/>
          </a:bodyPr>
          <a:lstStyle/>
          <a:p>
            <a:pPr marL="0" indent="0">
              <a:buNone/>
            </a:pPr>
            <a:r>
              <a:rPr lang="pt-BR" dirty="0"/>
              <a:t>No caso de municípios com até 10 mil eleitores, o limite de gastos foi de R$ 100.000,00 para campanha de prefeito e de R$ 10.000,00 para vereador, sendo considerado como base o número de eleitores existentes no município na data do fechamento do cadastro eleitoral. Esses limites também foram aplicados aos municípios com mais de 10 mil eleitores sempre que o cálculo realizado do maior gasto declarado resultasse em valor inferior ao patamar previsto para cada cargo. </a:t>
            </a:r>
          </a:p>
        </p:txBody>
      </p:sp>
    </p:spTree>
    <p:extLst>
      <p:ext uri="{BB962C8B-B14F-4D97-AF65-F5344CB8AC3E}">
        <p14:creationId xmlns:p14="http://schemas.microsoft.com/office/powerpoint/2010/main" val="381270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8580A-B502-4DAB-AC17-59C390C37420}"/>
              </a:ext>
            </a:extLst>
          </p:cNvPr>
          <p:cNvSpPr>
            <a:spLocks noGrp="1"/>
          </p:cNvSpPr>
          <p:nvPr>
            <p:ph type="title"/>
          </p:nvPr>
        </p:nvSpPr>
        <p:spPr/>
        <p:txBody>
          <a:bodyPr/>
          <a:lstStyle/>
          <a:p>
            <a:pPr algn="just"/>
            <a:r>
              <a:rPr lang="pt-BR" dirty="0"/>
              <a:t>Fundo Especial de Financiamento de Campanha - FEFC</a:t>
            </a:r>
          </a:p>
        </p:txBody>
      </p:sp>
      <p:sp>
        <p:nvSpPr>
          <p:cNvPr id="3" name="Espaço Reservado para Conteúdo 2">
            <a:extLst>
              <a:ext uri="{FF2B5EF4-FFF2-40B4-BE49-F238E27FC236}">
                <a16:creationId xmlns:a16="http://schemas.microsoft.com/office/drawing/2014/main" id="{DC97105C-C953-48A3-90A7-8701BB0F1B58}"/>
              </a:ext>
            </a:extLst>
          </p:cNvPr>
          <p:cNvSpPr>
            <a:spLocks noGrp="1"/>
          </p:cNvSpPr>
          <p:nvPr>
            <p:ph idx="1"/>
          </p:nvPr>
        </p:nvSpPr>
        <p:spPr/>
        <p:txBody>
          <a:bodyPr>
            <a:normAutofit fontScale="77500" lnSpcReduction="20000"/>
          </a:bodyPr>
          <a:lstStyle/>
          <a:p>
            <a:pPr marL="0" indent="0">
              <a:buNone/>
            </a:pPr>
            <a:r>
              <a:rPr lang="pt-BR" dirty="0"/>
              <a:t>Art. 16-C. O Fundo Especial de Financiamento de Campanha (FEFC) é constituído por dotações orçamentárias da União em ano eleitoral, em valor ao menos equivalente:   </a:t>
            </a:r>
            <a:r>
              <a:rPr lang="pt-BR" dirty="0">
                <a:hlinkClick r:id="rId2"/>
              </a:rPr>
              <a:t>(Incluído pela Lei nº 13.487, de 2017)</a:t>
            </a:r>
            <a:endParaRPr lang="pt-BR" dirty="0"/>
          </a:p>
          <a:p>
            <a:pPr marL="0" indent="0">
              <a:buNone/>
            </a:pPr>
            <a:r>
              <a:rPr lang="pt-BR" dirty="0"/>
              <a:t>I - ao definido pelo Tribunal Superior Eleitoral, a cada eleição, com base nos parâmetros definidos em lei;    </a:t>
            </a:r>
            <a:r>
              <a:rPr lang="pt-BR" dirty="0">
                <a:hlinkClick r:id="rId2"/>
              </a:rPr>
              <a:t>(Incluído pela Lei nº 13.487, de 2017)</a:t>
            </a:r>
            <a:endParaRPr lang="pt-BR" dirty="0"/>
          </a:p>
          <a:p>
            <a:pPr marL="0" indent="0">
              <a:buNone/>
            </a:pPr>
            <a:r>
              <a:rPr lang="pt-BR" dirty="0"/>
              <a:t>(...)</a:t>
            </a:r>
          </a:p>
          <a:p>
            <a:pPr marL="0" indent="0" algn="just" fontAlgn="base">
              <a:buNone/>
            </a:pPr>
            <a:r>
              <a:rPr lang="pt-BR" dirty="0"/>
              <a:t>“O presidente da República, Jair Bolsonaro, sancionou sem vetos a </a:t>
            </a:r>
            <a:r>
              <a:rPr lang="pt-BR" dirty="0">
                <a:hlinkClick r:id="rId3"/>
              </a:rPr>
              <a:t>Lei 13.978</a:t>
            </a:r>
            <a:r>
              <a:rPr lang="pt-BR" dirty="0"/>
              <a:t>, que estima a receita e fixa a despesa da União para o exercício financeiro de 2020. A sanção foi publicada no </a:t>
            </a:r>
            <a:r>
              <a:rPr lang="pt-BR" i="1" dirty="0"/>
              <a:t>Diário Oficial da União (DOU)</a:t>
            </a:r>
            <a:r>
              <a:rPr lang="pt-BR" dirty="0"/>
              <a:t> dessa segunda-feira (20). O texto-base da lei é oriundo do </a:t>
            </a:r>
            <a:r>
              <a:rPr lang="pt-BR" dirty="0">
                <a:hlinkClick r:id="rId4"/>
              </a:rPr>
              <a:t>PLN 22/2019</a:t>
            </a:r>
            <a:r>
              <a:rPr lang="pt-BR" dirty="0"/>
              <a:t>, aprovado pelo Congresso em 17 de dezembro. A norma prevê </a:t>
            </a:r>
            <a:r>
              <a:rPr lang="pt-BR" b="1" dirty="0"/>
              <a:t>R$ 2 bilhões para o Fundo Especial de Financiamento de Campanha (FEFC)</a:t>
            </a:r>
            <a:r>
              <a:rPr lang="pt-BR" dirty="0"/>
              <a:t>, a ser utilizado nas eleições municipais de outubro. Este valor foi proposto pelo governo em novembro passado.”</a:t>
            </a:r>
          </a:p>
          <a:p>
            <a:pPr marL="0" indent="0" algn="just" fontAlgn="base">
              <a:buNone/>
            </a:pPr>
            <a:r>
              <a:rPr lang="pt-BR" dirty="0"/>
              <a:t>Fonte: </a:t>
            </a:r>
            <a:r>
              <a:rPr lang="pt-BR" dirty="0">
                <a:hlinkClick r:id="rId5"/>
              </a:rPr>
              <a:t>https://www.gov.br/planalto/pt-br/acompanhe-o-planalto/noticias/2020/01/lei-do-orcamento-da-uniao-para-2020-e-sancionada</a:t>
            </a:r>
            <a:endParaRPr lang="pt-BR" dirty="0"/>
          </a:p>
          <a:p>
            <a:pPr marL="0" indent="0">
              <a:buNone/>
            </a:pPr>
            <a:endParaRPr lang="pt-BR" dirty="0"/>
          </a:p>
        </p:txBody>
      </p:sp>
    </p:spTree>
    <p:extLst>
      <p:ext uri="{BB962C8B-B14F-4D97-AF65-F5344CB8AC3E}">
        <p14:creationId xmlns:p14="http://schemas.microsoft.com/office/powerpoint/2010/main" val="3809812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8580A-B502-4DAB-AC17-59C390C37420}"/>
              </a:ext>
            </a:extLst>
          </p:cNvPr>
          <p:cNvSpPr>
            <a:spLocks noGrp="1"/>
          </p:cNvSpPr>
          <p:nvPr>
            <p:ph type="title"/>
          </p:nvPr>
        </p:nvSpPr>
        <p:spPr/>
        <p:txBody>
          <a:bodyPr/>
          <a:lstStyle/>
          <a:p>
            <a:r>
              <a:rPr lang="pt-BR" dirty="0"/>
              <a:t>Fim das coligações nas eleições proporcionais</a:t>
            </a:r>
          </a:p>
        </p:txBody>
      </p:sp>
      <p:sp>
        <p:nvSpPr>
          <p:cNvPr id="3" name="Espaço Reservado para Conteúdo 2">
            <a:extLst>
              <a:ext uri="{FF2B5EF4-FFF2-40B4-BE49-F238E27FC236}">
                <a16:creationId xmlns:a16="http://schemas.microsoft.com/office/drawing/2014/main" id="{DC97105C-C953-48A3-90A7-8701BB0F1B58}"/>
              </a:ext>
            </a:extLst>
          </p:cNvPr>
          <p:cNvSpPr>
            <a:spLocks noGrp="1"/>
          </p:cNvSpPr>
          <p:nvPr>
            <p:ph idx="1"/>
          </p:nvPr>
        </p:nvSpPr>
        <p:spPr/>
        <p:txBody>
          <a:bodyPr>
            <a:normAutofit/>
          </a:bodyPr>
          <a:lstStyle/>
          <a:p>
            <a:pPr marL="0" indent="0">
              <a:buNone/>
            </a:pPr>
            <a:r>
              <a:rPr lang="pt-BR" sz="2000" dirty="0"/>
              <a:t>Art. 1º A Constituição Federal passa a vigorar com as seguintes alterações:</a:t>
            </a:r>
          </a:p>
          <a:p>
            <a:pPr marL="0" indent="0">
              <a:buNone/>
            </a:pPr>
            <a:r>
              <a:rPr lang="pt-BR" sz="2000" dirty="0"/>
              <a:t>"Art. 17......................................................................................</a:t>
            </a:r>
          </a:p>
          <a:p>
            <a:pPr marL="0" indent="0" algn="just">
              <a:buNone/>
            </a:pPr>
            <a:r>
              <a:rPr lang="pt-BR" sz="2000" dirty="0">
                <a:hlinkClick r:id="rId2"/>
              </a:rPr>
              <a:t>§ 1º</a:t>
            </a:r>
            <a:r>
              <a:rPr lang="pt-BR" sz="2000" dirty="0"/>
              <a:t> É assegurada aos partidos políticos autonomia para definir sua estrutura interna e estabelecer regras sobre escolha, formação e duração de seus órgãos permanentes e provisórios e sobre sua organização e funcionamento e para adotar os critérios de escolha e o regime de suas coligações nas eleições majoritárias, </a:t>
            </a:r>
            <a:r>
              <a:rPr lang="pt-BR" sz="2400" b="1" dirty="0"/>
              <a:t>vedada a sua celebração nas eleições proporcionais</a:t>
            </a:r>
            <a:r>
              <a:rPr lang="pt-BR" sz="2000" dirty="0"/>
              <a:t>, sem obrigatoriedade de vinculação entre as candidaturas em âmbito nacional, estadual, distrital ou municipal, devendo seus estatutos estabelecer normas de disciplina e fidelidade partidária. </a:t>
            </a:r>
          </a:p>
          <a:p>
            <a:pPr marL="0" indent="0" algn="just">
              <a:buNone/>
            </a:pPr>
            <a:r>
              <a:rPr lang="pt-BR" dirty="0"/>
              <a:t>Art. 2º A vedação à celebração de coligações nas eleições proporcionais, prevista no </a:t>
            </a:r>
            <a:r>
              <a:rPr lang="pt-BR" dirty="0">
                <a:hlinkClick r:id="rId2"/>
              </a:rPr>
              <a:t>§ 1º do art. 17 da Constituição Federal</a:t>
            </a:r>
            <a:r>
              <a:rPr lang="pt-BR" dirty="0"/>
              <a:t>, aplicar-se-á a partir das eleições de 2020.</a:t>
            </a:r>
          </a:p>
          <a:p>
            <a:pPr marL="0" indent="0">
              <a:buNone/>
            </a:pPr>
            <a:r>
              <a:rPr lang="pt-BR" sz="2000" dirty="0"/>
              <a:t>(Emenda Constitucional 97/2017)</a:t>
            </a:r>
          </a:p>
        </p:txBody>
      </p:sp>
    </p:spTree>
    <p:extLst>
      <p:ext uri="{BB962C8B-B14F-4D97-AF65-F5344CB8AC3E}">
        <p14:creationId xmlns:p14="http://schemas.microsoft.com/office/powerpoint/2010/main" val="1211285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8580A-B502-4DAB-AC17-59C390C37420}"/>
              </a:ext>
            </a:extLst>
          </p:cNvPr>
          <p:cNvSpPr>
            <a:spLocks noGrp="1"/>
          </p:cNvSpPr>
          <p:nvPr>
            <p:ph type="title"/>
          </p:nvPr>
        </p:nvSpPr>
        <p:spPr/>
        <p:txBody>
          <a:bodyPr/>
          <a:lstStyle/>
          <a:p>
            <a:r>
              <a:rPr lang="pt-BR" dirty="0"/>
              <a:t>Denunciação eleitoral caluniosa e propagação de fake </a:t>
            </a:r>
            <a:r>
              <a:rPr lang="pt-BR" dirty="0" err="1"/>
              <a:t>news</a:t>
            </a:r>
            <a:endParaRPr lang="pt-BR" dirty="0"/>
          </a:p>
        </p:txBody>
      </p:sp>
      <p:sp>
        <p:nvSpPr>
          <p:cNvPr id="3" name="Espaço Reservado para Conteúdo 2">
            <a:extLst>
              <a:ext uri="{FF2B5EF4-FFF2-40B4-BE49-F238E27FC236}">
                <a16:creationId xmlns:a16="http://schemas.microsoft.com/office/drawing/2014/main" id="{DC97105C-C953-48A3-90A7-8701BB0F1B58}"/>
              </a:ext>
            </a:extLst>
          </p:cNvPr>
          <p:cNvSpPr>
            <a:spLocks noGrp="1"/>
          </p:cNvSpPr>
          <p:nvPr>
            <p:ph idx="1"/>
          </p:nvPr>
        </p:nvSpPr>
        <p:spPr/>
        <p:txBody>
          <a:bodyPr>
            <a:normAutofit fontScale="85000" lnSpcReduction="20000"/>
          </a:bodyPr>
          <a:lstStyle/>
          <a:p>
            <a:pPr marL="0" indent="0" algn="just">
              <a:buNone/>
            </a:pPr>
            <a:r>
              <a:rPr lang="pt-BR" dirty="0"/>
              <a:t>Art. 326-A.  Dar causa à instauração de investigação policial, de processo judicial, de investigação administrativa, de inquérito civil ou ação de improbidade administrativa, atribuindo a alguém a prática de crime ou ato infracional de que o sabe inocente, com finalidade eleitoral:   </a:t>
            </a:r>
            <a:r>
              <a:rPr lang="pt-BR" dirty="0">
                <a:hlinkClick r:id="rId2"/>
              </a:rPr>
              <a:t>(</a:t>
            </a:r>
            <a:r>
              <a:rPr lang="pt-BR" dirty="0">
                <a:hlinkClick r:id="rId2"/>
              </a:rPr>
              <a:t>Incluído pela Lei nº13.834, de 2019)</a:t>
            </a:r>
            <a:endParaRPr lang="pt-BR" dirty="0"/>
          </a:p>
          <a:p>
            <a:pPr marL="0" indent="0" algn="just">
              <a:buNone/>
            </a:pPr>
            <a:r>
              <a:rPr lang="pt-BR" dirty="0"/>
              <a:t>Pena - reclusão, de 2 (dois) a 8 (oito) anos, e multa. </a:t>
            </a:r>
            <a:r>
              <a:rPr lang="pt-BR" dirty="0">
                <a:hlinkClick r:id="rId2"/>
              </a:rPr>
              <a:t>(Incluído pela Lei nº13.834, de 2019)</a:t>
            </a:r>
            <a:endParaRPr lang="pt-BR" dirty="0"/>
          </a:p>
          <a:p>
            <a:pPr marL="0" indent="0" algn="just">
              <a:buNone/>
            </a:pPr>
            <a:r>
              <a:rPr lang="pt-BR" dirty="0"/>
              <a:t>§ 1º  A pena é aumentada de sexta parte, se o agente se serve do anonimato ou de nome suposto.         </a:t>
            </a:r>
            <a:r>
              <a:rPr lang="pt-BR" dirty="0">
                <a:hlinkClick r:id="rId2"/>
              </a:rPr>
              <a:t>(Incluído pela Lei nº13.834, de 2019)</a:t>
            </a:r>
            <a:endParaRPr lang="pt-BR" dirty="0"/>
          </a:p>
          <a:p>
            <a:pPr marL="0" indent="0" algn="just">
              <a:buNone/>
            </a:pPr>
            <a:r>
              <a:rPr lang="pt-BR" dirty="0"/>
              <a:t>§ 2º  A pena é diminuída de metade, se a imputação é de prática de contravenção.         </a:t>
            </a:r>
            <a:r>
              <a:rPr lang="pt-BR" dirty="0">
                <a:hlinkClick r:id="rId2"/>
              </a:rPr>
              <a:t>(Incluído pela Lei nº13.834, de 2019)</a:t>
            </a:r>
            <a:endParaRPr lang="pt-BR" dirty="0"/>
          </a:p>
          <a:p>
            <a:pPr marL="0" indent="0" algn="just">
              <a:buNone/>
            </a:pPr>
            <a:r>
              <a:rPr lang="pt-BR" dirty="0"/>
              <a:t>§ 3º  Incorrerá nas mesmas penas deste artigo quem, comprovadamente ciente da inocência do denunciado e com finalidade eleitoral, divulga ou propala, por qualquer meio ou forma, o ato ou fato que lhe foi falsamente atribuído.           </a:t>
            </a:r>
            <a:r>
              <a:rPr lang="pt-BR" dirty="0">
                <a:hlinkClick r:id="rId2"/>
              </a:rPr>
              <a:t>(Incluído pela Lei nº13.834, de 2019)</a:t>
            </a:r>
            <a:endParaRPr lang="pt-BR" dirty="0"/>
          </a:p>
          <a:p>
            <a:endParaRPr lang="pt-BR" sz="2000" dirty="0"/>
          </a:p>
        </p:txBody>
      </p:sp>
    </p:spTree>
    <p:extLst>
      <p:ext uri="{BB962C8B-B14F-4D97-AF65-F5344CB8AC3E}">
        <p14:creationId xmlns:p14="http://schemas.microsoft.com/office/powerpoint/2010/main" val="2897405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8580A-B502-4DAB-AC17-59C390C37420}"/>
              </a:ext>
            </a:extLst>
          </p:cNvPr>
          <p:cNvSpPr>
            <a:spLocks noGrp="1"/>
          </p:cNvSpPr>
          <p:nvPr>
            <p:ph type="title"/>
          </p:nvPr>
        </p:nvSpPr>
        <p:spPr/>
        <p:txBody>
          <a:bodyPr/>
          <a:lstStyle/>
          <a:p>
            <a:r>
              <a:rPr lang="pt-BR" dirty="0"/>
              <a:t>Vedação de propagação de fake </a:t>
            </a:r>
            <a:r>
              <a:rPr lang="pt-BR" dirty="0" err="1"/>
              <a:t>news</a:t>
            </a:r>
            <a:endParaRPr lang="pt-BR" dirty="0"/>
          </a:p>
        </p:txBody>
      </p:sp>
      <p:sp>
        <p:nvSpPr>
          <p:cNvPr id="3" name="Espaço Reservado para Conteúdo 2">
            <a:extLst>
              <a:ext uri="{FF2B5EF4-FFF2-40B4-BE49-F238E27FC236}">
                <a16:creationId xmlns:a16="http://schemas.microsoft.com/office/drawing/2014/main" id="{DC97105C-C953-48A3-90A7-8701BB0F1B58}"/>
              </a:ext>
            </a:extLst>
          </p:cNvPr>
          <p:cNvSpPr>
            <a:spLocks noGrp="1"/>
          </p:cNvSpPr>
          <p:nvPr>
            <p:ph idx="1"/>
          </p:nvPr>
        </p:nvSpPr>
        <p:spPr/>
        <p:txBody>
          <a:bodyPr>
            <a:normAutofit/>
          </a:bodyPr>
          <a:lstStyle/>
          <a:p>
            <a:pPr marL="0" indent="0" algn="just">
              <a:buNone/>
            </a:pPr>
            <a:r>
              <a:rPr lang="pt-BR" dirty="0"/>
              <a:t>RESOLUÇÃO Nº 23.610, DE 18 DE DEZEMBRO DE 2019. Dispõe sobre propaganda eleitoral, utilização e geração do horário gratuito e condutas ilícitas em campanha eleitoral.</a:t>
            </a:r>
          </a:p>
          <a:p>
            <a:pPr algn="just">
              <a:buNone/>
            </a:pPr>
            <a:r>
              <a:rPr lang="pt-BR" dirty="0"/>
              <a:t>Art. 34. É vedada a realização de propaganda via telemarketing em qualquer horário, bem como por meio de </a:t>
            </a:r>
            <a:r>
              <a:rPr lang="pt-BR" b="1" dirty="0"/>
              <a:t>disparo em massa de mensagens instantâneas sem anuência do destinatário</a:t>
            </a:r>
            <a:r>
              <a:rPr lang="pt-BR" dirty="0"/>
              <a:t> </a:t>
            </a:r>
            <a:r>
              <a:rPr lang="pt-BR" dirty="0">
                <a:hlinkClick r:id="rId2"/>
              </a:rPr>
              <a:t>(Constituição Federal, art. 5º, X e XI</a:t>
            </a:r>
            <a:r>
              <a:rPr lang="pt-BR" dirty="0"/>
              <a:t>; </a:t>
            </a:r>
            <a:r>
              <a:rPr lang="pt-BR" dirty="0">
                <a:hlinkClick r:id="rId3"/>
              </a:rPr>
              <a:t>Código Eleitoral, art. 243, VI</a:t>
            </a:r>
            <a:r>
              <a:rPr lang="pt-BR" dirty="0"/>
              <a:t>; e </a:t>
            </a:r>
            <a:r>
              <a:rPr lang="pt-BR" dirty="0">
                <a:hlinkClick r:id="rId4"/>
              </a:rPr>
              <a:t>Lei nº 9.504/1997, art. 57-J)</a:t>
            </a:r>
            <a:r>
              <a:rPr lang="pt-BR" dirty="0"/>
              <a:t>.</a:t>
            </a:r>
            <a:endParaRPr lang="pt-BR" altLang="pt-BR" dirty="0"/>
          </a:p>
          <a:p>
            <a:endParaRPr lang="pt-BR" sz="2000" dirty="0"/>
          </a:p>
        </p:txBody>
      </p:sp>
    </p:spTree>
    <p:extLst>
      <p:ext uri="{BB962C8B-B14F-4D97-AF65-F5344CB8AC3E}">
        <p14:creationId xmlns:p14="http://schemas.microsoft.com/office/powerpoint/2010/main" val="177595545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1096</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vt:i4>
      </vt:variant>
    </vt:vector>
  </HeadingPairs>
  <TitlesOfParts>
    <vt:vector size="12" baseType="lpstr">
      <vt:lpstr>Arial</vt:lpstr>
      <vt:lpstr>Calibri</vt:lpstr>
      <vt:lpstr>Calibri Light</vt:lpstr>
      <vt:lpstr>Tema do Office</vt:lpstr>
      <vt:lpstr> Legislação Eleitoral Novidades para 2020 </vt:lpstr>
      <vt:lpstr>LEI Nº 13.878, DE 3 DE 0UTUBRO DE 2019</vt:lpstr>
      <vt:lpstr>RESOLUÇÃO Nº 23.607, DE 17 DE DEZEMBRO DE 2019. — Tribunal Superior Eleitoral</vt:lpstr>
      <vt:lpstr>Limite de gastos em 2016</vt:lpstr>
      <vt:lpstr>Fundo Especial de Financiamento de Campanha - FEFC</vt:lpstr>
      <vt:lpstr>Fim das coligações nas eleições proporcionais</vt:lpstr>
      <vt:lpstr>Denunciação eleitoral caluniosa e propagação de fake news</vt:lpstr>
      <vt:lpstr>Vedação de propagação de fake news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Legislação Eleitoral Novidades para 2020 </dc:title>
  <dc:creator>Mauro Noleto</dc:creator>
  <cp:lastModifiedBy>Mauro Noleto</cp:lastModifiedBy>
  <cp:revision>8</cp:revision>
  <dcterms:created xsi:type="dcterms:W3CDTF">2020-01-24T14:05:24Z</dcterms:created>
  <dcterms:modified xsi:type="dcterms:W3CDTF">2020-01-24T16:46:22Z</dcterms:modified>
</cp:coreProperties>
</file>