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29"/>
  </p:notesMasterIdLst>
  <p:sldIdLst>
    <p:sldId id="377" r:id="rId4"/>
    <p:sldId id="384" r:id="rId5"/>
    <p:sldId id="382" r:id="rId6"/>
    <p:sldId id="386" r:id="rId7"/>
    <p:sldId id="385" r:id="rId8"/>
    <p:sldId id="395" r:id="rId9"/>
    <p:sldId id="396" r:id="rId10"/>
    <p:sldId id="397" r:id="rId11"/>
    <p:sldId id="398" r:id="rId12"/>
    <p:sldId id="399" r:id="rId13"/>
    <p:sldId id="402" r:id="rId14"/>
    <p:sldId id="403" r:id="rId15"/>
    <p:sldId id="404" r:id="rId16"/>
    <p:sldId id="405" r:id="rId17"/>
    <p:sldId id="400" r:id="rId18"/>
    <p:sldId id="401" r:id="rId19"/>
    <p:sldId id="387" r:id="rId20"/>
    <p:sldId id="388" r:id="rId21"/>
    <p:sldId id="389" r:id="rId22"/>
    <p:sldId id="390" r:id="rId23"/>
    <p:sldId id="391" r:id="rId24"/>
    <p:sldId id="407" r:id="rId25"/>
    <p:sldId id="392" r:id="rId26"/>
    <p:sldId id="393" r:id="rId27"/>
    <p:sldId id="394" r:id="rId28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 smtClean="0"/>
              <a:t>Clique para editar os estilos do texto mestre</a:t>
            </a:r>
          </a:p>
          <a:p>
            <a:pPr lvl="1"/>
            <a:r>
              <a:rPr lang="pt-BR" altLang="pt-BR" noProof="0" smtClean="0"/>
              <a:t>Segundo nível</a:t>
            </a:r>
          </a:p>
          <a:p>
            <a:pPr lvl="2"/>
            <a:r>
              <a:rPr lang="pt-BR" altLang="pt-BR" noProof="0" smtClean="0"/>
              <a:t>Terceiro nível</a:t>
            </a:r>
          </a:p>
          <a:p>
            <a:pPr lvl="3"/>
            <a:r>
              <a:rPr lang="pt-BR" altLang="pt-BR" noProof="0" smtClean="0"/>
              <a:t>Quarto nível</a:t>
            </a:r>
          </a:p>
          <a:p>
            <a:pPr lvl="4"/>
            <a:r>
              <a:rPr lang="pt-BR" altLang="pt-BR" noProof="0" smtClean="0"/>
              <a:t>Quinto nível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CED219-BA27-4BCF-859A-A5CEFCFADB9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1319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28B63-E809-419E-B613-F22939EE3E2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469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FCF5F-9AB9-4817-85A0-A0429A9F98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441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DC870-58E5-4A0B-8501-57F5AC9B57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410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C844C-6DCB-49F0-9E82-8CCEFC4C32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3015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AAAAB6-512A-45F6-B9B8-8FEB12BF3A81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17426B-94B3-4F24-ABBA-1548BBBC3E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457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0F34BEE-F76B-482C-9B60-87F602A377C9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EE09236-3FE9-4FA1-9607-02BC62EFE7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177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FC2CAE-1890-431C-9884-3C92FB134C3C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147B3C7-6B06-4385-AA68-5AA0248F8E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247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092D5BE-9732-4998-8882-8B06807E0BC2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D46522-0BFD-4356-8567-28EBCE049F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786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5FFF5B-D75F-483D-9788-146D9E7E10AB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9FABEB2-DBFC-49C0-8941-7093132998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410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9799ACC-BC9A-49B2-A4F0-158BAA5329E4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01C6F0-69D7-45E5-BF10-894EC205A0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147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2E8F26-55AD-4169-9B53-CEE5BD94458D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5FA1BE-85E2-4D51-B793-D768ADEDF6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05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1FE7E-949E-4FA0-BFA7-FC927BC641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2240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D44E0B-52FE-4995-B6AF-C4BEFD1BEDB9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3AB0D7-229E-4439-96FC-A814CE3B35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348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75F692-8915-4292-B6CB-4DE7CF67A4FD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C28CFCD-739F-4738-90FE-0B54D5BFCF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3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4FEFFF0-15E5-4115-9C2F-7E4EC1DE3B92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A202DD-B099-4C16-8755-8DD482111A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960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CDAA44-76C9-4904-8797-D460C999791C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C49C48B-2664-47D1-9F5D-412E70A742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633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>
                    <a:shade val="50000"/>
                    <a:satMod val="2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164B339-816D-4C9A-A9DA-DF40FB02BB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783265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A8A1A76-ABF2-4187-A947-E95C5E92A011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B13911-7F4A-4205-8DD7-D94412E2B7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800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B56358-BFAB-4D45-9507-7318E7B4212C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A0B8349-12EB-438F-8B53-D255C41BB0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928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2C3020-19CF-4655-8BDC-99A709B3EDB1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0048CB-50DC-4388-9A44-FF3B751652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360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BBC71D-A1AA-45BC-8CEE-24B3726ABB72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EC114C-BAE3-42B1-9D1B-4055D3B03B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461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3C2091-6D7B-4319-8BF1-EA5718EF781F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77DD2A-4512-4757-8FD3-48090A996E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59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052E0-4635-413F-9AF3-765BE85D22B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09693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60B04FC-7A39-43F3-9CC8-A88B004FB516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E74BF1E-BF1D-4E3A-AF60-BEB31B83AD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03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159F33-4985-4B00-A367-51C1314412AE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EDDA2D-A536-44A7-84F3-87DBB5E7EF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1926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767088-AF00-4327-8BA5-91401BA2E8B4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1FFA26-D092-431B-875C-C8F9C675FE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9005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DB52E1-4072-4F18-8077-BE2AD34B84E9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020C69D-C212-44FE-B544-99757E8CF0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64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DFB88E-09CE-432F-919B-C76E279A74BE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B6A5A4-513E-4ACB-9D4D-D0E1C1C6EB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308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3191820-747F-465B-8D65-39080785137E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1A9999-C90F-43A7-BE27-A7266F4091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40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9DD53-F1AB-4F13-A930-00B12F1936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8352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24A87-E1B0-4406-8D62-243AEFA4F87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16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D8D6-655C-44A5-9B2B-F3625C6C624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616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B242C-895D-4B3B-B93C-49E9B6A37E4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54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7573C-821E-429A-AD8E-AFFC1ECACE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309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6F40E-A77E-4276-BAC0-98B35298EAF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010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986E581-64AA-4BD8-93AB-F3D37DC3BD5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DB347A8C-6E5F-477F-A88A-F4A92D2E11B1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3C15D4FA-7B31-4243-A8FA-F8A09EFBC9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77A02BCD-3F18-4564-8BEB-651ABBA063D5}" type="datetimeFigureOut">
              <a:rPr lang="pt-BR"/>
              <a:pPr>
                <a:defRPr/>
              </a:pPr>
              <a:t>23/01/2020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E7EDE5A-E42B-4C02-9F8E-DC35E296B4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7-2010/2009/Lei/L12034.htm#art3" TargetMode="External"/><Relationship Id="rId2" Type="http://schemas.openxmlformats.org/officeDocument/2006/relationships/hyperlink" Target="http://www.planalto.gov.br/ccivil_03/_Ato2015-2018/2015/Lei/L13165.htm#art2" TargetMode="Externa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poder360.com.br/datapoder360/bolsonaro-e-lider-doria-decepciona-e-empata-com-alckmin-diz-datapoder360/" TargetMode="Externa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1.globo.com/politica/eleicoes/2018/eleicao-em-numeros/noticia/2018/10/28/percentual-de-voto-nulo-e-o-maior-desde-1989-soma-de-abstencoes-nulos-e-brancos-passa-de-30.ghtml" TargetMode="External"/><Relationship Id="rId2" Type="http://schemas.openxmlformats.org/officeDocument/2006/relationships/hyperlink" Target="https://g1.globo.com/politica/eleicoes/2018/apuracao/presidente.ghtml" TargetMode="Externa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diap.org.br/index.php/noticias/agencia-diap/28240-votos-brancos-nulos-e-abstencoes-1-tragedia-anunciada" TargetMode="Externa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539750" y="2309813"/>
            <a:ext cx="8229600" cy="1143000"/>
          </a:xfrm>
        </p:spPr>
        <p:txBody>
          <a:bodyPr/>
          <a:lstStyle/>
          <a:p>
            <a:r>
              <a:rPr lang="pt-BR" altLang="pt-BR" sz="3200" smtClean="0"/>
              <a:t/>
            </a:r>
            <a:br>
              <a:rPr lang="pt-BR" altLang="pt-BR" sz="3200" smtClean="0"/>
            </a:br>
            <a:r>
              <a:rPr lang="pt-BR" altLang="pt-BR" sz="3200" smtClean="0"/>
              <a:t>Legislação Eleitoral</a:t>
            </a:r>
            <a:br>
              <a:rPr lang="pt-BR" altLang="pt-BR" sz="3200" smtClean="0"/>
            </a:br>
            <a:r>
              <a:rPr lang="pt-BR" altLang="pt-BR" sz="3200" smtClean="0"/>
              <a:t>Introdução</a:t>
            </a:r>
            <a:br>
              <a:rPr lang="pt-BR" altLang="pt-BR" sz="3200" smtClean="0"/>
            </a:br>
            <a:endParaRPr lang="pt-BR" altLang="pt-BR" sz="3200" smtClean="0"/>
          </a:p>
        </p:txBody>
      </p:sp>
      <p:pic>
        <p:nvPicPr>
          <p:cNvPr id="28675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765175"/>
            <a:ext cx="73374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CaixaDeTexto 6"/>
          <p:cNvSpPr txBox="1">
            <a:spLocks noChangeArrowheads="1"/>
          </p:cNvSpPr>
          <p:nvPr/>
        </p:nvSpPr>
        <p:spPr bwMode="auto">
          <a:xfrm>
            <a:off x="2627313" y="4221163"/>
            <a:ext cx="4594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Prof. Msc. Mauro Almeida Noleto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/>
              <a:t>Brasília, 25 de janeiro de 2020</a:t>
            </a:r>
          </a:p>
        </p:txBody>
      </p:sp>
      <p:pic>
        <p:nvPicPr>
          <p:cNvPr id="28677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925" y="260350"/>
            <a:ext cx="29718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100" b="1" dirty="0" smtClean="0">
                <a:solidFill>
                  <a:schemeClr val="tx2">
                    <a:satMod val="130000"/>
                  </a:schemeClr>
                </a:solidFill>
              </a:rPr>
              <a:t>Como era feita a qualificação ou alistamento de eleitores?</a:t>
            </a: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57250" y="1143000"/>
            <a:ext cx="8072438" cy="5072063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/>
              <a:t>No Império essa qualificação era controlada pelas lideranças políticas locais. Em 1871, cria-se o primeiro título de eleitor e em 1881 esse procedimento ficou sob a responsabilidade do juiz de direito (início da </a:t>
            </a:r>
            <a:r>
              <a:rPr lang="pt-BR" sz="2800" dirty="0" err="1" smtClean="0"/>
              <a:t>judicialização</a:t>
            </a:r>
            <a:r>
              <a:rPr lang="pt-BR" sz="2800" dirty="0" smtClean="0"/>
              <a:t> da administração do processo de votação).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/>
              <a:t>Na Primeira República, o alistamento passou a ser novamente controlado pelas lideranças políticas locais até 1916, quando o Judiciário voltou a ter responsabilidades.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/>
              <a:t>Com a criação da Justiça Eleitoral em 1932, todo o processo eleitoral passou a ser administrado pelo Judiciário (alistamento, eleições, apuração, proclamação dos eleitos).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Voto Feminino no Brasil</a:t>
            </a:r>
            <a:br>
              <a:rPr lang="pt-BR" altLang="pt-BR" smtClean="0"/>
            </a:br>
            <a:endParaRPr lang="pt-BR" alt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65113" y="1223963"/>
            <a:ext cx="5353050" cy="3606800"/>
          </a:xfrm>
        </p:spPr>
        <p:txBody>
          <a:bodyPr>
            <a:normAutofit fontScale="2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6400" dirty="0"/>
              <a:t>A instituição do voto feminino se deu com a assinatura do Decreto-Lei 21.076, de </a:t>
            </a:r>
            <a:r>
              <a:rPr lang="pt-BR" sz="6400" b="1" dirty="0"/>
              <a:t>24 de fevereiro de 1932</a:t>
            </a:r>
            <a:r>
              <a:rPr lang="pt-BR" sz="6400" dirty="0"/>
              <a:t> pelo então Presidente Getúlio Vargas. Mas somente as mulheres casadas, viúvas e solteiras que tivessem renda própria podiam votar. Nas eleições convocadas por Vargas para a Assembleia Constituinte de 1933, foi eleita a </a:t>
            </a:r>
            <a:r>
              <a:rPr lang="pt-BR" sz="6400" b="1" dirty="0"/>
              <a:t>primeira mulher deputada federal, Carlota Pereira de Queiroz (foto)</a:t>
            </a:r>
            <a:r>
              <a:rPr lang="pt-BR" sz="6400" dirty="0"/>
              <a:t>, médica paulista. Em 1934 as restrições ao pleno exercício do voto feminino foram eliminadas no Código Eleitoral e em 1946, a obrigatoriedade do voto foi estendida às mulheres.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6400" dirty="0"/>
              <a:t>O Brasil, em comparação a outros países, pode ser considerado pioneiro. Argentina e França só o fizeram na década de 1940, e Portugal, Suíça, na década de 1970. Nova Zelândia, no entanto, saiu na frente ao instituir o voto feminino em 1893.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6400" dirty="0"/>
              <a:t>Fonte: http://www.migalhas.com.br/Quentes/17,MI274136,51045-Cidadania+da+mulher+a+conquista+historica+do+voto+feminino+no+Brasil</a:t>
            </a:r>
          </a:p>
        </p:txBody>
      </p:sp>
      <p:pic>
        <p:nvPicPr>
          <p:cNvPr id="38916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1223963"/>
            <a:ext cx="160655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Imagem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413" y="3370263"/>
            <a:ext cx="2476500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1568450" y="1001713"/>
            <a:ext cx="5588000" cy="97631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325" dirty="0"/>
              <a:t>Candidaturas femininas: um caso de ampliação da elegibilidade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5738" y="2051050"/>
            <a:ext cx="8528050" cy="4219575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275" dirty="0"/>
              <a:t>“</a:t>
            </a:r>
            <a:r>
              <a:rPr lang="pt-BR" sz="1275" i="1" dirty="0"/>
              <a:t>Por sugestão do ministro Luís Roberto Barroso, o Tribunal Superior Eleitoral (TSE) decidiu na manhã desta quinta-feira (28) deixar claro que </a:t>
            </a:r>
            <a:r>
              <a:rPr lang="pt-BR" sz="1275" b="1" i="1" dirty="0"/>
              <a:t>os recursos do Fundo Eleitoral destinados às campanhas de mulheres devem ser usados no interesse delas</a:t>
            </a:r>
            <a:r>
              <a:rPr lang="pt-BR" sz="1275" i="1" dirty="0"/>
              <a:t>, proibindo a doação dos valores para as campanhas de outros políticos. O veto à transferência será incluído em uma resolução do TSE que trata de gastos de campanhas e prestação de contas.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275" i="1" dirty="0"/>
              <a:t>Durante a sessão plenária desta quinta-feira, Barroso propôs a inclusão de um parágrafo em resolução já aprovada pela Corte Eleitoral para explicitar que o “uso do recurso tem de ser feito no interesse da campanha da mulher”. “</a:t>
            </a:r>
            <a:r>
              <a:rPr lang="pt-BR" sz="1275" b="1" i="1" dirty="0"/>
              <a:t>Do contrário, vamos incentivar a fraude. Ela (a candidata) não pode doar o recurso (para outros políticos), porque aí ela vira laranja. É para impedir a fraude</a:t>
            </a:r>
            <a:r>
              <a:rPr lang="pt-BR" sz="1275" i="1" dirty="0"/>
              <a:t>”, ressaltou Barroso. A proposta do ministro contou com o apoio unânime dos colegas do tribunal.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275" i="1" dirty="0"/>
              <a:t>No mês passado, por unanimidade, o TSE decidiu que as campanhas de mulheres deverão receber pelo menos </a:t>
            </a:r>
            <a:r>
              <a:rPr lang="pt-BR" sz="1275" b="1" i="1" dirty="0"/>
              <a:t>30% do volume de recursos do Fundo Especial de Financiamento de Campanha (FEFC), </a:t>
            </a:r>
            <a:r>
              <a:rPr lang="pt-BR" sz="1275" i="1" dirty="0"/>
              <a:t>o Fundo Eleitoral, estimado em R$ 1,7 bilhão. Os ministros também decidiram que a propaganda eleitoral gratuita no rádio e na televisão deverá obedecer à proporção de candidatos homens e mulheres, reservando </a:t>
            </a:r>
            <a:r>
              <a:rPr lang="pt-BR" sz="1275" b="1" i="1" dirty="0"/>
              <a:t>o mínimo de 30% do tempo para candidaturas femininas</a:t>
            </a:r>
            <a:r>
              <a:rPr lang="pt-BR" sz="1275" i="1" dirty="0"/>
              <a:t>.”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12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200" b="1" dirty="0"/>
              <a:t>L. 9.504/97. Art. 10.</a:t>
            </a:r>
            <a:r>
              <a:rPr lang="pt-BR" sz="1200" dirty="0"/>
              <a:t>  Cada partido ou coligação poderá registrar candidatos para a Câmara dos Deputados, a Câmara Legislativa, as Assembleias Legislativas e as Câmaras Municipais no total de até 150% (cento e cinquenta por cento) do número de lugares a preencher, salvo:  </a:t>
            </a:r>
            <a:r>
              <a:rPr lang="pt-BR" sz="1200" dirty="0">
                <a:hlinkClick r:id="rId2"/>
              </a:rPr>
              <a:t>(Redação dada pela Lei nº 13.165, de 2015)</a:t>
            </a:r>
            <a:endParaRPr lang="pt-BR" sz="12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200" dirty="0"/>
              <a:t>§ 3</a:t>
            </a:r>
            <a:r>
              <a:rPr lang="pt-BR" sz="1200" u="sng" baseline="30000" dirty="0"/>
              <a:t>o</a:t>
            </a:r>
            <a:r>
              <a:rPr lang="pt-BR" sz="1200" dirty="0"/>
              <a:t>  Do número de vagas resultante das regras previstas neste artigo, cada partido ou coligação preencherá o mínimo de 30% (trinta por cento) e o máximo de 70% (setenta por cento) para </a:t>
            </a:r>
            <a:r>
              <a:rPr lang="pt-BR" sz="1200" b="1" dirty="0"/>
              <a:t>candidaturas de cada sexo</a:t>
            </a:r>
            <a:r>
              <a:rPr lang="pt-BR" sz="1200" dirty="0"/>
              <a:t>.  </a:t>
            </a:r>
            <a:r>
              <a:rPr lang="pt-BR" sz="1200" dirty="0">
                <a:hlinkClick r:id="rId3"/>
              </a:rPr>
              <a:t>(Redação dada pela Lei nº 12.034, de 2009)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Voto dos analfabetos</a:t>
            </a:r>
            <a:br>
              <a:rPr lang="pt-BR" altLang="pt-BR" smtClean="0"/>
            </a:br>
            <a:endParaRPr lang="pt-BR" alt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5738" y="1873250"/>
            <a:ext cx="5353050" cy="3614738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O dever constitucional do voto garante que todos os cidadãos com mais de 18 anos e com menos de 70 anos compareçam às urnas a cada pleito, independentemente de classe social, raça, sexo ou grau de instrução. Mas nem sempre isso foi assim. Até </a:t>
            </a:r>
            <a:r>
              <a:rPr lang="pt-BR" b="1" dirty="0"/>
              <a:t>1985, quando foi promulgada a Emenda Constitucional nº 25 à Constituição de 1967</a:t>
            </a:r>
            <a:r>
              <a:rPr lang="pt-BR" dirty="0"/>
              <a:t>, os analfabetos não tinham o direito de votar, vivendo à margem da democracia no </a:t>
            </a:r>
            <a:r>
              <a:rPr lang="pt-BR" dirty="0" smtClean="0"/>
              <a:t>país.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O </a:t>
            </a:r>
            <a:r>
              <a:rPr lang="pt-BR" dirty="0"/>
              <a:t>voto do analfabeto </a:t>
            </a:r>
            <a:r>
              <a:rPr lang="pt-BR" b="1" dirty="0"/>
              <a:t>chegou a existir durante o período colonial e o Império, até ser abolido em 1881</a:t>
            </a:r>
            <a:r>
              <a:rPr lang="pt-BR" dirty="0"/>
              <a:t>. Essa exclusão perdurou por todas as constituições do período republicano, muito embora tenha havido ao longo das décadas e dos sucessivos regimes diversas tentativas de restabelecer esse direito. Somente 104 anos depois do banimento dos analfabetos da democracia, essa parcela considerável de brasileiros pôde voltar a exercer plenamente a sua cidadania, ajudando a escolher seus governantes</a:t>
            </a:r>
            <a:r>
              <a:rPr lang="pt-BR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125" dirty="0"/>
              <a:t>Fonte: http://www.tse.jus.br/imprensa/noticias-tse/2016/Novembro/constituicao-de-1985-garantiu-o-direito-ao-voto-aos-eleitores-analfabetos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</p:txBody>
      </p:sp>
      <p:pic>
        <p:nvPicPr>
          <p:cNvPr id="4096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663" y="1503363"/>
            <a:ext cx="1978025" cy="367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Voto dos adolescentes</a:t>
            </a:r>
            <a:br>
              <a:rPr lang="pt-BR" altLang="pt-BR" smtClean="0"/>
            </a:br>
            <a:endParaRPr lang="pt-BR" alt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5738" y="1873250"/>
            <a:ext cx="5211762" cy="3614738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/>
              <a:t>Uma das bandeiras do movimento estudantil brasileiro na década de 80, o direito de os jovens de 16 e 17 anos votar foi conquistado durante a mobilização para pressionar a Assembleia Nacional Constituinte de 1987-1988, que elaborou uma constituição democrática para o país após o fim da ditadura militar (1964-1985). </a:t>
            </a:r>
            <a:r>
              <a:rPr lang="pt-BR" b="1" dirty="0"/>
              <a:t>Promulgada no dia 5 de outubro de 1988</a:t>
            </a:r>
            <a:r>
              <a:rPr lang="pt-BR" dirty="0"/>
              <a:t>, a chamada Constituição Cidadã trazia um avanço às eleições brasileiras — cujo voto secreto e obrigatório para maiores de 18 anos surgira na Constituição de 1934 durante a Era Vargas. A nova Carta Magna, além de instituir as eleições diretas para presidente da República, governador, prefeito, senador, deputado federal e estadual e vereador, </a:t>
            </a:r>
            <a:r>
              <a:rPr lang="pt-BR" b="1" dirty="0"/>
              <a:t>garantiu o direito ao voto facultativo aos jovens a partir dos 16 anos</a:t>
            </a:r>
            <a:r>
              <a:rPr lang="pt-BR" dirty="0"/>
              <a:t>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sz="1125" dirty="0" err="1"/>
              <a:t>Fonte:http</a:t>
            </a:r>
            <a:r>
              <a:rPr lang="pt-BR" sz="1125" dirty="0"/>
              <a:t>://acervo.oglobo.globo.com/fatos-</a:t>
            </a:r>
            <a:r>
              <a:rPr lang="pt-BR" sz="1125" dirty="0" err="1"/>
              <a:t>historicos</a:t>
            </a:r>
            <a:r>
              <a:rPr lang="pt-BR" sz="1125" dirty="0"/>
              <a:t>/na-constituinte-de-88-jovens-de-16-anos-conquistam-direito-de-votar-no-brasil-12938949</a:t>
            </a:r>
            <a:endParaRPr lang="pt-BR" dirty="0" smtClean="0"/>
          </a:p>
        </p:txBody>
      </p:sp>
      <p:pic>
        <p:nvPicPr>
          <p:cNvPr id="41988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873250"/>
            <a:ext cx="3386138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50" y="0"/>
            <a:ext cx="854075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satMod val="130000"/>
                  </a:schemeClr>
                </a:solidFill>
              </a:rPr>
              <a:t>Sigilo do voto e verdade eleitoral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071563" y="1214438"/>
            <a:ext cx="7858125" cy="4591050"/>
          </a:xfrm>
        </p:spPr>
        <p:txBody>
          <a:bodyPr>
            <a:normAutofit fontScale="4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4500" dirty="0" smtClean="0"/>
              <a:t>A exigência de assinatura do eleitor na cédula de votação adotada nos primeiros anos do Império, até 1842, impedia o sigilo do voto.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4500" dirty="0" smtClean="0"/>
              <a:t>O sigilo foi adotado em 1875 com a exigência de cédula “fechada por todos os lados”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4500" dirty="0" smtClean="0"/>
              <a:t>Em 1904, instituiu-se o chamado “voto a descoberto”, mecanismo pelo qual o eleitor apresentava duas cédulas que deveriam ser assinadas perante a mesa eleitoral. Depositava uma na urna e ficava com a outra. Claro, de posse dessa cédula o eleitor poderia revelar seu voto e, portanto, provar para as lideranças sua “fidelidade”.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4500" dirty="0" smtClean="0"/>
              <a:t>Em 1932, adota-se a sobrecarta (envelope) oficial que deveria ser uniforme, opaca, numerada e rubricada pela mesa; cria-se também a exigência de recinto indevassável onde o eleitor deveria depositar se voto na urna.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4500" dirty="0" smtClean="0"/>
              <a:t>Em 1955, criou-se a “folha individual de votação”, com as informações de cada eleitor cadastrado para votar unicamente em uma seção eleitoral. Cria-se também a cédula oficial confeccionada e distribuída pela Justiça Eleitoral.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4500" dirty="0" smtClean="0"/>
              <a:t>Em 1996 ocorre a informatização do cadastro eleitoral brasileiro.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4500" dirty="0" smtClean="0"/>
              <a:t>Em 2000, as urnas eletrônicas passaram a ser utilizadas para todas as eleições no país, processo que vinha sendo implantado paulatinamente desde as eleições municipais de 1996.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satMod val="130000"/>
                  </a:schemeClr>
                </a:solidFill>
              </a:rPr>
              <a:t>Da revolução de 30 ao golpe militar de 1964</a:t>
            </a:r>
            <a:r>
              <a:rPr lang="pt-BR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br>
              <a:rPr lang="pt-BR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400" dirty="0" smtClean="0">
                <a:solidFill>
                  <a:schemeClr val="tx2">
                    <a:satMod val="130000"/>
                  </a:schemeClr>
                </a:solidFill>
              </a:rPr>
              <a:t>Sistemas eleitorais utilizados na eleição para a Câmara dos Deputados</a:t>
            </a:r>
            <a:endParaRPr lang="pt-BR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43000" y="1782763"/>
          <a:ext cx="7429499" cy="4075112"/>
        </p:xfrm>
        <a:graphic>
          <a:graphicData uri="http://schemas.openxmlformats.org/drawingml/2006/table">
            <a:tbl>
              <a:tblPr/>
              <a:tblGrid>
                <a:gridCol w="1485211"/>
                <a:gridCol w="1486072"/>
                <a:gridCol w="1486072"/>
                <a:gridCol w="1486072"/>
                <a:gridCol w="1486072"/>
              </a:tblGrid>
              <a:tr h="815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Quando entrou em vigência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Circunscrição</a:t>
                      </a:r>
                      <a:endParaRPr lang="pt-B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Quantidade de nomes em que se podia votar</a:t>
                      </a:r>
                      <a:endParaRPr lang="pt-B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Sistema Eleitoral</a:t>
                      </a:r>
                      <a:endParaRPr lang="pt-B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Número de legislaturas eleitas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</a:tr>
              <a:tr h="1086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1932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Estado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Tantos nomes quantas fossem as cadeiras do estado na Câmara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Sistema misto: parte proporcional e parte majoritário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1945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Estado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Proporcional: as cadeiras não alocadas pelo QE (sobras) iam para o maior partido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1950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Estado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Proporcional: sobras: maiores médias.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13 (até 1998)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>
          <a:xfrm>
            <a:off x="628650" y="1131888"/>
            <a:ext cx="7181850" cy="822325"/>
          </a:xfrm>
        </p:spPr>
        <p:txBody>
          <a:bodyPr/>
          <a:lstStyle/>
          <a:p>
            <a:r>
              <a:rPr lang="pt-BR" altLang="pt-BR" sz="2700" b="1" smtClean="0"/>
              <a:t>Sistemas eleitorais: como são eleitos os políticos no Brasil?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954213"/>
            <a:ext cx="8064500" cy="3705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Sistema majoritário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125" dirty="0"/>
              <a:t>Maioria absoluta (&gt;200 mil eleitores) dois turnos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125" dirty="0"/>
              <a:t>Maioria simples (&lt;200 mil eleitores e Senado)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Sistema proporcional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350" dirty="0"/>
              <a:t>Quociente Eleitoral = </a:t>
            </a:r>
            <a:r>
              <a:rPr lang="pt-BR" sz="1350" u="sng" dirty="0"/>
              <a:t>Nº votos válidos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350" dirty="0"/>
              <a:t>		       Nº vagas</a:t>
            </a:r>
          </a:p>
        </p:txBody>
      </p:sp>
      <p:sp>
        <p:nvSpPr>
          <p:cNvPr id="45060" name="AutoShape 3"/>
          <p:cNvSpPr>
            <a:spLocks/>
          </p:cNvSpPr>
          <p:nvPr/>
        </p:nvSpPr>
        <p:spPr bwMode="auto">
          <a:xfrm>
            <a:off x="3433763" y="2330450"/>
            <a:ext cx="228600" cy="1317625"/>
          </a:xfrm>
          <a:prstGeom prst="leftBrace">
            <a:avLst>
              <a:gd name="adj1" fmla="val 496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51275" y="2197100"/>
            <a:ext cx="43434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t>Presidente e Vice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t>Governador e Vice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t>Prefeito e Vice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t>Senador (suplentes)</a:t>
            </a:r>
          </a:p>
        </p:txBody>
      </p:sp>
      <p:sp>
        <p:nvSpPr>
          <p:cNvPr id="45062" name="AutoShape 3"/>
          <p:cNvSpPr>
            <a:spLocks/>
          </p:cNvSpPr>
          <p:nvPr/>
        </p:nvSpPr>
        <p:spPr bwMode="auto">
          <a:xfrm>
            <a:off x="3433763" y="4022725"/>
            <a:ext cx="228600" cy="1176338"/>
          </a:xfrm>
          <a:prstGeom prst="leftBrace">
            <a:avLst>
              <a:gd name="adj1" fmla="val 496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51275" y="4086225"/>
            <a:ext cx="43434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t>Dep. Federal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t>Dep. Estadual/Distrital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</a:pPr>
            <a:r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t>Vereador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180262" cy="823913"/>
          </a:xfrm>
        </p:spPr>
        <p:txBody>
          <a:bodyPr/>
          <a:lstStyle/>
          <a:p>
            <a:r>
              <a:rPr lang="pt-BR" altLang="pt-BR" sz="2700" b="1" smtClean="0"/>
              <a:t>Sistema proporcional</a:t>
            </a:r>
          </a:p>
        </p:txBody>
      </p:sp>
      <p:sp>
        <p:nvSpPr>
          <p:cNvPr id="46083" name="Retângulo 8"/>
          <p:cNvSpPr>
            <a:spLocks noChangeArrowheads="1"/>
          </p:cNvSpPr>
          <p:nvPr/>
        </p:nvSpPr>
        <p:spPr bwMode="auto">
          <a:xfrm>
            <a:off x="250825" y="1084263"/>
            <a:ext cx="4176713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Quociente Eleitoral</a:t>
            </a:r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QE = total de </a:t>
            </a:r>
            <a:r>
              <a:rPr lang="pt-BR" altLang="pt-BR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votos válidos </a:t>
            </a:r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divididos pelo </a:t>
            </a:r>
            <a:r>
              <a:rPr lang="pt-BR" altLang="pt-BR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cadeiras </a:t>
            </a:r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preencher na circunscrição.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 as eleições de 1998, os votos em branco eram computados no cálculo do quociente eleitoral. Entendia-se - até o advento da Lei 9.504/97 – os votos em branco como válidos e inválidos apenas os chamados votos nulos.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art. 5º da atual Lei das Eleições deixa claro, porém, que: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pt-BR" altLang="pt-BR" sz="16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“Nas eleições proporcionais, contam-se como válidos apenas os votos dados a candidatos regularmente inscritos e às legendas partidárias.”</a:t>
            </a:r>
            <a:endParaRPr lang="pt-BR" altLang="pt-BR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4" name="Retângulo 9"/>
          <p:cNvSpPr>
            <a:spLocks noChangeArrowheads="1"/>
          </p:cNvSpPr>
          <p:nvPr/>
        </p:nvSpPr>
        <p:spPr bwMode="auto">
          <a:xfrm>
            <a:off x="4832350" y="1101725"/>
            <a:ext cx="40608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Quociente Partidário </a:t>
            </a:r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QP = total de </a:t>
            </a:r>
            <a:r>
              <a:rPr lang="pt-BR" altLang="pt-BR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votos do partido e/ou coligação </a:t>
            </a:r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divididos pelo quociente eleitoral.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 partido e/ou coligação elege tantos representantes quantas vezes atingir o número de votos correspondente ao quociente eleitoral.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pt-BR" altLang="pt-BR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Sobras</a:t>
            </a:r>
            <a:endParaRPr lang="pt-BR" altLang="pt-BR" sz="1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não for possível preencher todas as vagas pelo cálculo do quociente, isto é, se houver sobras nessa divisão, as vagas remanescentes serão preenchidas pelos partidos e/ou coligações que obtiverem as </a:t>
            </a:r>
            <a:r>
              <a:rPr lang="pt-BR" altLang="pt-BR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maiores médias</a:t>
            </a:r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Sobras = </a:t>
            </a:r>
            <a:r>
              <a:rPr lang="pt-BR" altLang="pt-BR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de votos de cada partido pelo número de vagas que elegeu pelo quociente + 1</a:t>
            </a:r>
            <a:r>
              <a:rPr lang="pt-BR" altLang="pt-BR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Os partidos com maiores médias elegem as cadeiras restantes.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>
          <a:xfrm>
            <a:off x="628650" y="938213"/>
            <a:ext cx="7886700" cy="993775"/>
          </a:xfrm>
        </p:spPr>
        <p:txBody>
          <a:bodyPr/>
          <a:lstStyle/>
          <a:p>
            <a:r>
              <a:rPr lang="pt-BR" altLang="pt-BR" sz="2400" b="1" smtClean="0"/>
              <a:t>Os cinco passos da representação proporcional no Brasil (Jairo Nicolau)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31988"/>
            <a:ext cx="7527925" cy="3798887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/>
              <a:t>1 – </a:t>
            </a:r>
            <a:r>
              <a:rPr lang="pt-BR" dirty="0" smtClean="0"/>
              <a:t>Jogar fora os votos nulos e brancos e abstenções </a:t>
            </a:r>
            <a:r>
              <a:rPr lang="pt-BR" b="1" dirty="0" smtClean="0"/>
              <a:t>= votos válidos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/>
              <a:t>2 – </a:t>
            </a:r>
            <a:r>
              <a:rPr lang="pt-BR" dirty="0" smtClean="0"/>
              <a:t>Somar os votos em candidatos aos votos de legenda de um partido (ou coligação) </a:t>
            </a:r>
            <a:r>
              <a:rPr lang="pt-BR" b="1" dirty="0" smtClean="0"/>
              <a:t>= total de votos da lista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/>
              <a:t>3 – </a:t>
            </a:r>
            <a:r>
              <a:rPr lang="pt-BR" dirty="0" smtClean="0"/>
              <a:t>Calcular o </a:t>
            </a:r>
            <a:r>
              <a:rPr lang="pt-BR" b="1" dirty="0" smtClean="0"/>
              <a:t>Quociente Eleitoral </a:t>
            </a:r>
            <a:r>
              <a:rPr lang="pt-BR" dirty="0" smtClean="0"/>
              <a:t>e eliminar os votos de alguns partidos: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/>
              <a:t>4 – </a:t>
            </a:r>
            <a:r>
              <a:rPr lang="pt-BR" dirty="0" smtClean="0"/>
              <a:t>Distribuir as cadeiras entre os partidos: </a:t>
            </a:r>
            <a:r>
              <a:rPr lang="pt-BR" b="1" dirty="0" smtClean="0"/>
              <a:t>Quociente Partidário </a:t>
            </a:r>
            <a:r>
              <a:rPr lang="pt-BR" dirty="0" smtClean="0"/>
              <a:t>e </a:t>
            </a:r>
            <a:r>
              <a:rPr lang="pt-BR" b="1" dirty="0" smtClean="0"/>
              <a:t>Sobras*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 smtClean="0"/>
              <a:t>5 – </a:t>
            </a:r>
            <a:r>
              <a:rPr lang="pt-BR" dirty="0" smtClean="0"/>
              <a:t>Preencher as cadeiras com os candidatos de cada partido = os </a:t>
            </a:r>
            <a:r>
              <a:rPr lang="pt-BR" b="1" dirty="0" smtClean="0"/>
              <a:t>mais votados </a:t>
            </a:r>
            <a:r>
              <a:rPr lang="pt-BR" dirty="0" smtClean="0"/>
              <a:t>da lista (tipo de sistema majoritário)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*Código Eleitoral. Art. 109 </a:t>
            </a:r>
            <a:r>
              <a:rPr lang="pt-BR" b="1" i="1" dirty="0" smtClean="0"/>
              <a:t>§ </a:t>
            </a:r>
            <a:r>
              <a:rPr lang="pt-BR" b="1" i="1" dirty="0"/>
              <a:t>2o</a:t>
            </a:r>
            <a:r>
              <a:rPr lang="pt-BR" i="1" dirty="0"/>
              <a:t> Poderão concorrer à distribuição dos lugares todos os partidos e coligações que participaram do pleito. (</a:t>
            </a:r>
            <a:r>
              <a:rPr lang="pt-BR" b="1" i="1" dirty="0"/>
              <a:t>Redação dada pela Lei nº 13.488, de 2017</a:t>
            </a:r>
            <a:r>
              <a:rPr lang="pt-BR" i="1" dirty="0"/>
              <a:t>)</a:t>
            </a: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b="1" dirty="0"/>
              <a:t>A novidade é o § 2o, que agora autoriza a observação das melhores médias para todos os partidos, e não somente os que tenham atingido o Quociente Eleitoral (ou que tenham Quociente Partidário igual ou superior a 1). Este mecanismo, que “ameniza” o Quociente Eleitoral, foi introduzindo em contrapartida da supressão das coligações, determinação que será aplicada somente a partir da eleição municipal de 2020.</a:t>
            </a: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309688"/>
            <a:ext cx="7886700" cy="1354137"/>
          </a:xfrm>
        </p:spPr>
        <p:txBody>
          <a:bodyPr>
            <a:normAutofit fontScale="90000"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pt-PT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pt-PT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pt-PT" sz="2325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Direito Eleitoral</a:t>
            </a:r>
            <a:r>
              <a:rPr lang="pt-PT" sz="2325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pt-BR" altLang="pt-BR" sz="15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ramo especializado do direito público que trata da regulação do processo de renovação periódica dos representantes políticos, as eleições propriamente ditas, mas também das regras e princípios que limitam o exercício dos direitos políticos, especialmente a capacidade eleitoral ativa e passiva (direito de votar e de ser votado). </a:t>
            </a:r>
            <a:r>
              <a:rPr lang="pt-BR" altLang="pt-BR" sz="15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Estabelece, </a:t>
            </a:r>
            <a:r>
              <a:rPr lang="pt-BR" altLang="pt-BR" sz="15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assim, as condições de elegibilidade e impõe causas geradoras de inelegibilidade aos cidadãos brasileiros.</a:t>
            </a:r>
            <a:br>
              <a:rPr lang="pt-BR" altLang="pt-BR" sz="15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endParaRPr lang="pt-BR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8650" y="2663825"/>
            <a:ext cx="7818438" cy="28797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pt-PT" altLang="pt-BR" b="1" smtClean="0"/>
              <a:t>Fontes</a:t>
            </a:r>
            <a:r>
              <a:rPr lang="pt-BR" altLang="pt-BR" smtClean="0"/>
              <a:t>:</a:t>
            </a:r>
          </a:p>
          <a:p>
            <a:pPr algn="just" eaLnBrk="1" hangingPunct="1"/>
            <a:r>
              <a:rPr lang="pt-BR" altLang="pt-BR" sz="1800" smtClean="0"/>
              <a:t>Constituição da República (arts. 14 a 17 e 118 a 121);</a:t>
            </a:r>
          </a:p>
          <a:p>
            <a:pPr algn="just" eaLnBrk="1" hangingPunct="1"/>
            <a:r>
              <a:rPr lang="pt-BR" altLang="pt-BR" sz="1800" smtClean="0"/>
              <a:t>Lei Complementar 64/90 (inelegibilidades); </a:t>
            </a:r>
          </a:p>
          <a:p>
            <a:pPr algn="just" eaLnBrk="1" hangingPunct="1"/>
            <a:r>
              <a:rPr lang="pt-BR" altLang="pt-BR" sz="1800" smtClean="0"/>
              <a:t>Código Eleitoral (4.737/75); </a:t>
            </a:r>
          </a:p>
          <a:p>
            <a:pPr algn="just" eaLnBrk="1" hangingPunct="1"/>
            <a:r>
              <a:rPr lang="pt-BR" altLang="pt-BR" sz="1800" b="1" smtClean="0"/>
              <a:t>Lei das Eleições (9.504/97); </a:t>
            </a:r>
          </a:p>
          <a:p>
            <a:pPr algn="just" eaLnBrk="1" hangingPunct="1"/>
            <a:r>
              <a:rPr lang="pt-BR" altLang="pt-BR" sz="1800" smtClean="0"/>
              <a:t>Lei dos Partidos Políticos (9.096/95); </a:t>
            </a:r>
          </a:p>
          <a:p>
            <a:pPr algn="just" eaLnBrk="1" hangingPunct="1"/>
            <a:r>
              <a:rPr lang="pt-BR" altLang="pt-BR" sz="1800" smtClean="0"/>
              <a:t>Resoluções do TSE; </a:t>
            </a:r>
          </a:p>
          <a:p>
            <a:pPr algn="just" eaLnBrk="1" hangingPunct="1"/>
            <a:r>
              <a:rPr lang="pt-BR" altLang="pt-BR" sz="1800" smtClean="0"/>
              <a:t>Jurisprudência.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995613" y="1754188"/>
          <a:ext cx="5502273" cy="3735392"/>
        </p:xfrm>
        <a:graphic>
          <a:graphicData uri="http://schemas.openxmlformats.org/drawingml/2006/table">
            <a:tbl>
              <a:tblPr firstRow="1" firstCol="1" bandRow="1"/>
              <a:tblGrid>
                <a:gridCol w="1156941"/>
                <a:gridCol w="890702"/>
                <a:gridCol w="894589"/>
                <a:gridCol w="868030"/>
                <a:gridCol w="866734"/>
                <a:gridCol w="825277"/>
              </a:tblGrid>
              <a:tr h="3376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Partido/coligação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Votos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Quociente partidário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Média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Sobras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PT/PP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221.880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55.470,00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2ª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7ª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PSB/PDT/SD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205.764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51.441,00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3ª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PMDB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145.663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48.554.33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5ª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PCdoB/PPL/PTN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129.178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43.059.33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PRTB/PMN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117.924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58.962,00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1ª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PRB/PTC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98.993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49.481.50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4ª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PR/PTB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95.155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47.577.50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6ª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PRP/PV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87.698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43.849,00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PTdoB/PHS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83.359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41.679,00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PEN/PSL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70.098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35.049,00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PSDB/PSDC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67.846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33.923,00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PPS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58.857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PSC/PROS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45.213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PSD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36.739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33.392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PSOL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25.836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PSTU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893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PCB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456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PCO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351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1.525.265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3" marR="5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286" name="Retângulo 3"/>
          <p:cNvSpPr>
            <a:spLocks noChangeArrowheads="1"/>
          </p:cNvSpPr>
          <p:nvPr/>
        </p:nvSpPr>
        <p:spPr bwMode="auto">
          <a:xfrm>
            <a:off x="323850" y="476250"/>
            <a:ext cx="850423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07000"/>
              </a:lnSpc>
              <a:spcAft>
                <a:spcPts val="600"/>
              </a:spcAft>
            </a:pPr>
            <a:r>
              <a:rPr lang="pt-BR" altLang="pt-B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Eleição para Deputado Distrital 2014 </a:t>
            </a:r>
            <a:r>
              <a:rPr lang="pt-BR" altLang="pt-BR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Total de eleitores: 1.895.697; Abstenções: 221.189 (11.67%); </a:t>
            </a:r>
            <a:r>
              <a:rPr lang="pt-BR" altLang="pt-BR">
                <a:solidFill>
                  <a:srgbClr val="000000"/>
                </a:solidFill>
                <a:latin typeface="Calibri" panose="020F0502020204030204" pitchFamily="34" charset="0"/>
              </a:rPr>
              <a:t>Voto em branco: 79.680 (4,76 %); Voto nulo: 69.653 (4,16 %). </a:t>
            </a:r>
            <a:r>
              <a:rPr lang="pt-BR" altLang="pt-BR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Quociente Eleitoral: votos válidos (1.525.265) dividido pelo nº vagas (24) = </a:t>
            </a:r>
            <a:r>
              <a:rPr lang="pt-BR" altLang="pt-BR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63.552.7 </a:t>
            </a:r>
            <a:endParaRPr lang="pt-BR" altLang="pt-BR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287" name="Retângulo 4"/>
          <p:cNvSpPr>
            <a:spLocks noChangeArrowheads="1"/>
          </p:cNvSpPr>
          <p:nvPr/>
        </p:nvSpPr>
        <p:spPr bwMode="auto">
          <a:xfrm>
            <a:off x="290513" y="1754188"/>
            <a:ext cx="2363787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1 – </a:t>
            </a: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Jogar fora os votos nulos e brancos e abstenções </a:t>
            </a:r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= votos válidos</a:t>
            </a:r>
          </a:p>
          <a:p>
            <a:pPr eaLnBrk="1" hangingPunct="1"/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2 – </a:t>
            </a: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Somar os votos em candidatos aos votos de legenda de um partido (ou coligação) </a:t>
            </a:r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= total de votos da lista </a:t>
            </a:r>
          </a:p>
          <a:p>
            <a:pPr eaLnBrk="1" hangingPunct="1"/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3 – </a:t>
            </a: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Calcular o </a:t>
            </a:r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Quociente Eleitoral </a:t>
            </a: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e eliminar os votos de alguns partidos:</a:t>
            </a:r>
          </a:p>
          <a:p>
            <a:pPr eaLnBrk="1" hangingPunct="1"/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4 – </a:t>
            </a: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Distribuir as cadeiras entre os partidos: </a:t>
            </a:r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Quociente Partidário </a:t>
            </a: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e </a:t>
            </a:r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Sobras*</a:t>
            </a:r>
          </a:p>
          <a:p>
            <a:pPr eaLnBrk="1" hangingPunct="1"/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5 – </a:t>
            </a: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Preencher as cadeiras com os candidatos de cada partido = os </a:t>
            </a:r>
            <a:r>
              <a:rPr lang="pt-BR" altLang="pt-BR" sz="1400" b="1">
                <a:solidFill>
                  <a:srgbClr val="000000"/>
                </a:solidFill>
                <a:latin typeface="Calibri" panose="020F0502020204030204" pitchFamily="34" charset="0"/>
              </a:rPr>
              <a:t>mais votados </a:t>
            </a:r>
            <a:r>
              <a:rPr lang="pt-BR" altLang="pt-BR" sz="1400">
                <a:solidFill>
                  <a:srgbClr val="000000"/>
                </a:solidFill>
                <a:latin typeface="Calibri" panose="020F0502020204030204" pitchFamily="34" charset="0"/>
              </a:rPr>
              <a:t>da lista (tipo de sistema majoritário)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>
          <a:xfrm>
            <a:off x="3114675" y="1084263"/>
            <a:ext cx="4259263" cy="838200"/>
          </a:xfrm>
        </p:spPr>
        <p:txBody>
          <a:bodyPr/>
          <a:lstStyle/>
          <a:p>
            <a:r>
              <a:rPr lang="pt-BR" altLang="pt-BR" sz="2400" smtClean="0"/>
              <a:t>Nulos, Brancos e Abstenções</a:t>
            </a:r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225425" y="2371725"/>
            <a:ext cx="7789863" cy="35448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pt-BR" altLang="pt-BR" smtClean="0"/>
              <a:t>O voto no Brasil é obrigatório, mas a multa por não comparecer à seção de votação é pequena: </a:t>
            </a:r>
            <a:r>
              <a:rPr lang="pt-BR" altLang="pt-BR" b="1" smtClean="0"/>
              <a:t>cerca de R$ 3</a:t>
            </a:r>
            <a:r>
              <a:rPr lang="pt-BR" altLang="pt-BR" smtClean="0"/>
              <a:t>. Além do mais, é fácil </a:t>
            </a:r>
            <a:r>
              <a:rPr lang="pt-BR" altLang="pt-BR" b="1" smtClean="0"/>
              <a:t>justificar a ausência</a:t>
            </a:r>
            <a:r>
              <a:rPr lang="pt-BR" altLang="pt-BR" smtClean="0"/>
              <a:t>. As eleições gerais de outubro de 2018 podem registrar uma das maiores taxas de abstenção desde a volta do Brasil à democracia, em 1985.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altLang="pt-BR" smtClean="0"/>
              <a:t>As pesquisas de intenção de voto indicam que 1 número recorde de eleitores segue se declarando indefinido nesta fase da campanha. O </a:t>
            </a:r>
            <a:r>
              <a:rPr lang="pt-BR" altLang="pt-BR" u="sng" smtClean="0">
                <a:hlinkClick r:id="rId2"/>
              </a:rPr>
              <a:t>último levantamento do DataPoder360</a:t>
            </a:r>
            <a:r>
              <a:rPr lang="pt-BR" altLang="pt-BR" smtClean="0"/>
              <a:t>, realizado de 25 a 31 de maio de 2018, mostrou que os que votam em branco e nulo variam de 36% a 40%, a depender do cenário testado.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altLang="pt-BR" smtClean="0"/>
          </a:p>
          <a:p>
            <a:pPr marL="0" indent="0">
              <a:buFont typeface="Arial" panose="020B0604020202020204" pitchFamily="34" charset="0"/>
              <a:buNone/>
            </a:pPr>
            <a:endParaRPr lang="pt-BR" altLang="pt-BR" smtClean="0"/>
          </a:p>
          <a:p>
            <a:pPr marL="0" indent="0">
              <a:buFont typeface="Arial" panose="020B0604020202020204" pitchFamily="34" charset="0"/>
              <a:buNone/>
            </a:pPr>
            <a:endParaRPr lang="pt-BR" altLang="pt-BR" smtClean="0"/>
          </a:p>
          <a:p>
            <a:pPr marL="0" indent="0">
              <a:buFont typeface="Arial" panose="020B0604020202020204" pitchFamily="34" charset="0"/>
              <a:buNone/>
            </a:pPr>
            <a:endParaRPr lang="pt-BR" altLang="pt-BR" smtClean="0"/>
          </a:p>
        </p:txBody>
      </p:sp>
      <p:pic>
        <p:nvPicPr>
          <p:cNvPr id="49156" name="Imagem 3" descr="http://cdn.abcdoabc.com.br/votos-brancos_aa4cb8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911225"/>
            <a:ext cx="243205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5407025"/>
            <a:ext cx="353695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Eleições 2018: números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484313"/>
            <a:ext cx="7886700" cy="4692650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  <a:defRPr/>
            </a:pPr>
            <a:r>
              <a:rPr lang="pt-BR" dirty="0"/>
              <a:t>O percentual de votos nulos no segundo turno das eleições presidenciais de 2018 chegou a 7,4%, o maior registrado desde 1989, totalizando 8,6 milhões. Foi um aumento de 60% em relação ao 2º turno da última eleição presidencial, em 2014, quando 4,6% dos votos foram anulados.</a:t>
            </a:r>
          </a:p>
          <a:p>
            <a:pPr>
              <a:spcAft>
                <a:spcPts val="0"/>
              </a:spcAft>
              <a:defRPr/>
            </a:pPr>
            <a:r>
              <a:rPr lang="pt-BR" dirty="0"/>
              <a:t>Os votos brancos somaram 2,4 milhões, ou 2,1%, neste 2º turno, pouco acima do 1,7% da última eleição presidencial. Ao todo, 31,3 </a:t>
            </a:r>
            <a:r>
              <a:rPr lang="pt-BR" dirty="0" err="1"/>
              <a:t>millhões</a:t>
            </a:r>
            <a:r>
              <a:rPr lang="pt-BR" dirty="0"/>
              <a:t> de eleitores não compareceram às urnas, o equivalente a 21,3% total, proporção similar ao do 2º turno presidencial de 2014.</a:t>
            </a:r>
          </a:p>
          <a:p>
            <a:pPr>
              <a:spcAft>
                <a:spcPts val="0"/>
              </a:spcAft>
              <a:defRPr/>
            </a:pPr>
            <a:r>
              <a:rPr lang="pt-BR" dirty="0"/>
              <a:t>Somando os votos nulos e brancos com as abstenções, houve um contingente de 42,1 milhões de eleitores que não escolheram nenhum candidato, cerca de um terço do total. O </a:t>
            </a:r>
            <a:r>
              <a:rPr lang="pt-BR" b="1" dirty="0">
                <a:hlinkClick r:id="rId2"/>
              </a:rPr>
              <a:t>candidato eleito Jair Bolsonaro recebeu 57,7 milhões de votos</a:t>
            </a:r>
            <a:r>
              <a:rPr lang="pt-BR" dirty="0"/>
              <a:t> enquanto o candidato derrotado Fernando Haddad teve 47 milhões de votos</a:t>
            </a:r>
            <a:r>
              <a:rPr lang="pt-BR" dirty="0" smtClean="0"/>
              <a:t>.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Fonte: </a:t>
            </a:r>
            <a:r>
              <a:rPr lang="pt-BR" dirty="0">
                <a:hlinkClick r:id="rId3"/>
              </a:rPr>
              <a:t>https://g1.globo.com/politica/eleicoes/2018/eleicao-em-numeros/noticia/2018/10/28/percentual-de-voto-nulo-e-o-maior-desde-1989-soma-de-abstencoes-nulos-e-brancos-passa-de-30.ghtml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>
          <a:xfrm>
            <a:off x="3114675" y="1084263"/>
            <a:ext cx="4259263" cy="838200"/>
          </a:xfrm>
        </p:spPr>
        <p:txBody>
          <a:bodyPr/>
          <a:lstStyle/>
          <a:p>
            <a:r>
              <a:rPr lang="pt-BR" altLang="pt-BR" sz="2400" smtClean="0"/>
              <a:t>Nulos, Brancos e Abstenções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425" y="2371725"/>
            <a:ext cx="7789863" cy="3430588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O caso da eleição suplementar no estado do Tocantins: o pleito, realizado em 2 turnos, foi vencido no 2º turno, no último domingo (24), pelo deputado estadual Mauro </a:t>
            </a:r>
            <a:r>
              <a:rPr lang="pt-BR" dirty="0" err="1" smtClean="0"/>
              <a:t>Carlesse</a:t>
            </a:r>
            <a:r>
              <a:rPr lang="pt-BR" dirty="0" smtClean="0"/>
              <a:t> (PHS), que era o interino, com </a:t>
            </a:r>
            <a:r>
              <a:rPr lang="pt-BR" b="1" dirty="0" smtClean="0"/>
              <a:t>mais de 75% dos votos válidos (368.553</a:t>
            </a:r>
            <a:r>
              <a:rPr lang="pt-BR" dirty="0" smtClean="0"/>
              <a:t>). Ele fica no cargo até o dia 31 de dezembro podendo concorrer à reeleição.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No </a:t>
            </a:r>
            <a:r>
              <a:rPr lang="pt-BR" b="1" dirty="0" smtClean="0"/>
              <a:t>1º turno, 43,54% dos eleitores (443.414</a:t>
            </a:r>
            <a:r>
              <a:rPr lang="pt-BR" dirty="0" smtClean="0"/>
              <a:t>) não escolheram nenhum candidato. No </a:t>
            </a:r>
            <a:r>
              <a:rPr lang="pt-BR" b="1" dirty="0" smtClean="0"/>
              <a:t>2º turno, 51,83% (527.868</a:t>
            </a:r>
            <a:r>
              <a:rPr lang="pt-BR" dirty="0" smtClean="0"/>
              <a:t>) dos eleitores votaram branco, nulo ou não foram às urnas. Mais que a soma dos votos conquistados pelos 2 candidatos (490.461). O 2º colocado, senador Vicentinho Alves (PR), obteve 24,86% ou 121.908 votos.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A eleição suplementar do Tocantins é </a:t>
            </a:r>
            <a:r>
              <a:rPr lang="pt-BR" b="1" dirty="0" smtClean="0"/>
              <a:t>bom exemplo de “</a:t>
            </a:r>
            <a:r>
              <a:rPr lang="pt-BR" b="1" dirty="0" err="1" smtClean="0"/>
              <a:t>fake</a:t>
            </a:r>
            <a:r>
              <a:rPr lang="pt-BR" b="1" dirty="0" smtClean="0"/>
              <a:t> </a:t>
            </a:r>
            <a:r>
              <a:rPr lang="pt-BR" b="1" dirty="0" err="1" smtClean="0"/>
              <a:t>news</a:t>
            </a:r>
            <a:r>
              <a:rPr lang="pt-BR" b="1" dirty="0" smtClean="0"/>
              <a:t>”</a:t>
            </a:r>
            <a:r>
              <a:rPr lang="pt-BR" dirty="0" smtClean="0"/>
              <a:t>, que circula nas redes. Onde tem se difundido, que se a maioria dos eleitores anularem o voto ou simplesmente não comparecem para votar (abstenção) anula-se o pleito também ajuda a explicar essa falsa ideia. Isto porque os votos brancos, nulos e abstenções não contam para efeito prático da contabilidade da eleição. Esses “não votos” são simplesmente descartados.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425" b="1" dirty="0"/>
              <a:t>Por Marcos </a:t>
            </a:r>
            <a:r>
              <a:rPr lang="pt-BR" sz="1425" b="1" dirty="0" err="1"/>
              <a:t>Verlaine</a:t>
            </a:r>
            <a:r>
              <a:rPr lang="pt-BR" sz="1425" b="1" dirty="0"/>
              <a:t>. </a:t>
            </a:r>
            <a:r>
              <a:rPr lang="pt-BR" sz="1425" b="1" dirty="0">
                <a:hlinkClick r:id="rId2"/>
              </a:rPr>
              <a:t>No </a:t>
            </a:r>
            <a:r>
              <a:rPr lang="pt-BR" sz="1425" b="1" dirty="0" err="1">
                <a:hlinkClick r:id="rId2"/>
              </a:rPr>
              <a:t>Diap</a:t>
            </a:r>
            <a:r>
              <a:rPr lang="pt-BR" sz="1425" b="1" dirty="0">
                <a:hlinkClick r:id="rId2"/>
              </a:rPr>
              <a:t> - Departamento Intersindical de Assessoria Parlamentar</a:t>
            </a:r>
            <a:endParaRPr lang="pt-BR" sz="1425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  <p:pic>
        <p:nvPicPr>
          <p:cNvPr id="51204" name="Imagem 3" descr="http://cdn.abcdoabc.com.br/votos-brancos_aa4cb8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911225"/>
            <a:ext cx="243205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>
          <a:xfrm>
            <a:off x="3114675" y="1084263"/>
            <a:ext cx="4259263" cy="838200"/>
          </a:xfrm>
        </p:spPr>
        <p:txBody>
          <a:bodyPr/>
          <a:lstStyle/>
          <a:p>
            <a:r>
              <a:rPr lang="pt-BR" altLang="pt-BR" sz="2400" smtClean="0"/>
              <a:t>Nulos, Brancos e Abstenções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238" y="2371696"/>
            <a:ext cx="7789880" cy="3431381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/>
              <a:t> Art. 222. É também </a:t>
            </a:r>
            <a:r>
              <a:rPr lang="pt-BR" sz="1800" b="1" dirty="0"/>
              <a:t>anulável a votação</a:t>
            </a:r>
            <a:r>
              <a:rPr lang="pt-BR" sz="1800" dirty="0"/>
              <a:t>, quando viciada de falsidade, fraude, coação, uso de meios de que trata o Art. 237, ou emprego de processo de propaganda ou captação de sufrágios vedado por lei.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/>
              <a:t>Art. 224. Se a nulidade atingir a mais de metade dos votos do país nas eleições presidenciais, do Estado nas eleições federais e estaduais ou do município nas eleições municipais, julgar-se-ão prejudicadas as demais votações e o Tribunal marcará dia para nova eleição dentro do prazo de 20 (vinte) a 40 (quarenta) dias.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/>
              <a:t>(...)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/>
              <a:t>§ 3o A decisão da Justiça Eleitoral que importe o indeferimento do registro, a cassação do diploma ou a </a:t>
            </a:r>
            <a:r>
              <a:rPr lang="pt-BR" sz="1800" b="1" dirty="0"/>
              <a:t>perda do mandato de candidato eleito em pleito majoritário</a:t>
            </a:r>
            <a:r>
              <a:rPr lang="pt-BR" sz="1800" dirty="0"/>
              <a:t> acarreta, </a:t>
            </a:r>
            <a:r>
              <a:rPr lang="pt-BR" sz="1800" strike="sngStrike" dirty="0"/>
              <a:t>após o trânsito em julgado</a:t>
            </a:r>
            <a:r>
              <a:rPr lang="pt-BR" sz="1800" dirty="0"/>
              <a:t>, a realização de novas eleições, independentemente do número de votos anulados. (Incluído pela Lei nº 13.165, de 2015)  (Vide ADIN Nº 5.525)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  <p:pic>
        <p:nvPicPr>
          <p:cNvPr id="52228" name="Imagem 3" descr="http://cdn.abcdoabc.com.br/votos-brancos_aa4cb8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911225"/>
            <a:ext cx="243205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Para reflexão</a:t>
            </a:r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mtClean="0"/>
              <a:t>O voto no Brasil é mesmo obrigatório?</a:t>
            </a:r>
          </a:p>
          <a:p>
            <a:r>
              <a:rPr lang="pt-BR" altLang="pt-BR" smtClean="0"/>
              <a:t>Qual o impacto dos chamados não-votos (abstenções, nulos e brancos) para a eleição dos representantes?</a:t>
            </a:r>
          </a:p>
          <a:p>
            <a:r>
              <a:rPr lang="pt-BR" altLang="pt-BR" smtClean="0"/>
              <a:t>Quais são os benefícios e distorções do sistema proporcional?</a:t>
            </a:r>
          </a:p>
          <a:p>
            <a:r>
              <a:rPr lang="pt-BR" altLang="pt-BR" smtClean="0"/>
              <a:t>Quais os impactos da ampliação das limitações jurídicas ao direito de ser votado?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Direito </a:t>
            </a:r>
            <a:r>
              <a:rPr lang="pt-PT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Eleitoral</a:t>
            </a:r>
            <a:endParaRPr lang="pt-BR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71625"/>
            <a:ext cx="7772400" cy="467677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b="1" dirty="0" smtClean="0"/>
              <a:t>Fatos Jurídicos</a:t>
            </a:r>
            <a:r>
              <a:rPr lang="pt-BR" dirty="0" smtClean="0"/>
              <a:t>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Pedidos de registro de candidatura e as eventuais impugnações por inelegibilidade ou por falta de elegibilidade;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Formação de coligações partidárias;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Convenções para escolha de candidatos;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Propaganda eleitoral;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Pesquisas de intenção de voto;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Ilícitos eleitorais (abuso de poder político, econômico ou de mídia, compra de voto, condutas vedadas a agentes públicos, arrecadação e gasto irregular de verbas de campanha) e as ações que buscam coibi-las.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Financiamento eleitoral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Prestação de contas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Diplomação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Condições de elegibilidade (pressupostos positivos)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Causas de Inelegibilidade (impedimentos)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/>
              <a:t>Infidelidade partidária</a:t>
            </a:r>
            <a:r>
              <a:rPr lang="pt-BR" sz="2600" dirty="0" smtClean="0">
                <a:latin typeface="Times New Roman"/>
                <a:cs typeface="Times New Roman"/>
              </a:rPr>
              <a:t>*</a:t>
            </a:r>
            <a:endParaRPr lang="pt-BR" dirty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Direito ao Sufrágio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2400" dirty="0" smtClean="0"/>
              <a:t>Ao longo da história republicana houve uma universalização do direito de votar e uma limitação progressiva do direito de ser votado: quase todos podem votar, mas poucos podem ser votados;</a:t>
            </a:r>
          </a:p>
          <a:p>
            <a:r>
              <a:rPr lang="pt-BR" altLang="pt-BR" sz="2400" dirty="0" smtClean="0"/>
              <a:t>Com a </a:t>
            </a:r>
            <a:r>
              <a:rPr lang="pt-BR" altLang="pt-BR" sz="2400" dirty="0" err="1" smtClean="0"/>
              <a:t>judicialização</a:t>
            </a:r>
            <a:r>
              <a:rPr lang="pt-BR" altLang="pt-BR" sz="2400" dirty="0" smtClean="0"/>
              <a:t> ampliada da política e das eleições nas últimas duas décadas, o “</a:t>
            </a:r>
            <a:r>
              <a:rPr lang="pt-BR" altLang="pt-BR" sz="2400" b="1" dirty="0" smtClean="0"/>
              <a:t>terceiro turno</a:t>
            </a:r>
            <a:r>
              <a:rPr lang="pt-BR" altLang="pt-BR" sz="2400" dirty="0" smtClean="0"/>
              <a:t>” começa antes do primeiro: é o Judiciário que faz uma espécie de eleição preliminar dos políticos na fase do registro das candidaturas.</a:t>
            </a:r>
          </a:p>
          <a:p>
            <a:r>
              <a:rPr lang="pt-BR" altLang="pt-BR" sz="2400" dirty="0" smtClean="0"/>
              <a:t>O Direito Eleitoral assim está cada vez mais parecido com o direito penal (punitivo) e pouco diz respeito à ampliação dos espaços de participação cidadã.</a:t>
            </a:r>
            <a:endParaRPr lang="pt-BR" alt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5625" y="333375"/>
            <a:ext cx="8351838" cy="5562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Tx/>
              <a:buNone/>
              <a:defRPr/>
            </a:pPr>
            <a:r>
              <a:rPr lang="pt-BR" dirty="0" smtClean="0"/>
              <a:t>Direito ao Sufrágio</a:t>
            </a:r>
          </a:p>
          <a:p>
            <a:pPr marL="0" indent="0" algn="ctr">
              <a:buFontTx/>
              <a:buNone/>
              <a:defRPr/>
            </a:pPr>
            <a:endParaRPr lang="pt-BR" dirty="0" smtClean="0"/>
          </a:p>
          <a:p>
            <a:pPr marL="0" indent="0">
              <a:buFontTx/>
              <a:buNone/>
              <a:defRPr/>
            </a:pPr>
            <a:r>
              <a:rPr lang="pt-BR" i="1" dirty="0"/>
              <a:t>Art. 14. A soberania popular será exercida pelo </a:t>
            </a:r>
            <a:r>
              <a:rPr lang="pt-BR" b="1" i="1" dirty="0"/>
              <a:t>sufrágio universal </a:t>
            </a:r>
            <a:r>
              <a:rPr lang="pt-BR" i="1" dirty="0"/>
              <a:t>e pelo </a:t>
            </a:r>
            <a:r>
              <a:rPr lang="pt-BR" b="1" i="1" dirty="0"/>
              <a:t>voto direto e secreto</a:t>
            </a:r>
            <a:r>
              <a:rPr lang="pt-BR" i="1" dirty="0"/>
              <a:t>, com </a:t>
            </a:r>
            <a:r>
              <a:rPr lang="pt-BR" b="1" i="1" dirty="0"/>
              <a:t>valor igual para </a:t>
            </a:r>
            <a:r>
              <a:rPr lang="pt-BR" b="1" i="1" dirty="0" smtClean="0"/>
              <a:t>todos </a:t>
            </a:r>
            <a:r>
              <a:rPr lang="pt-BR" i="1" dirty="0" smtClean="0"/>
              <a:t>(...)</a:t>
            </a:r>
          </a:p>
          <a:p>
            <a:pPr marL="0" indent="0">
              <a:buFontTx/>
              <a:buNone/>
              <a:defRPr/>
            </a:pPr>
            <a:endParaRPr lang="pt-BR" b="1" dirty="0" smtClean="0"/>
          </a:p>
          <a:p>
            <a:pPr marL="0" indent="0">
              <a:buFontTx/>
              <a:buNone/>
              <a:defRPr/>
            </a:pPr>
            <a:r>
              <a:rPr lang="pt-BR" b="1" dirty="0" smtClean="0"/>
              <a:t>sufrágio </a:t>
            </a:r>
            <a:r>
              <a:rPr lang="pt-BR" b="1" dirty="0"/>
              <a:t>ativo </a:t>
            </a:r>
            <a:endParaRPr lang="pt-BR" b="1" dirty="0" smtClean="0"/>
          </a:p>
          <a:p>
            <a:pPr marL="0" indent="0">
              <a:buFontTx/>
              <a:buNone/>
              <a:defRPr/>
            </a:pPr>
            <a:r>
              <a:rPr lang="pt-BR" sz="1500" dirty="0"/>
              <a:t>(universalização do direito de votar) </a:t>
            </a:r>
          </a:p>
          <a:p>
            <a:pPr marL="0" indent="0">
              <a:buFontTx/>
              <a:buNone/>
              <a:defRPr/>
            </a:pPr>
            <a:endParaRPr lang="pt-BR" dirty="0" smtClean="0"/>
          </a:p>
          <a:p>
            <a:pPr marL="0" indent="0">
              <a:buFontTx/>
              <a:buNone/>
              <a:defRPr/>
            </a:pPr>
            <a:endParaRPr lang="pt-BR" b="1" dirty="0" smtClean="0"/>
          </a:p>
          <a:p>
            <a:pPr marL="0" indent="0">
              <a:buFontTx/>
              <a:buNone/>
              <a:defRPr/>
            </a:pPr>
            <a:r>
              <a:rPr lang="pt-BR" b="1" dirty="0" smtClean="0"/>
              <a:t>sufrágio </a:t>
            </a:r>
            <a:r>
              <a:rPr lang="pt-BR" b="1" dirty="0"/>
              <a:t>passivo </a:t>
            </a:r>
            <a:endParaRPr lang="pt-BR" b="1" dirty="0" smtClean="0"/>
          </a:p>
          <a:p>
            <a:pPr marL="0" indent="0">
              <a:buFontTx/>
              <a:buNone/>
              <a:defRPr/>
            </a:pPr>
            <a:r>
              <a:rPr lang="pt-BR" sz="1500" dirty="0"/>
              <a:t>(limitação da elegibilidade ou do direito de “ser votado”) </a:t>
            </a:r>
          </a:p>
          <a:p>
            <a:pPr marL="0" indent="0">
              <a:buFontTx/>
              <a:buNone/>
              <a:defRPr/>
            </a:pPr>
            <a:endParaRPr lang="pt-BR" dirty="0"/>
          </a:p>
        </p:txBody>
      </p:sp>
      <p:sp>
        <p:nvSpPr>
          <p:cNvPr id="31747" name="AutoShape 3"/>
          <p:cNvSpPr>
            <a:spLocks/>
          </p:cNvSpPr>
          <p:nvPr/>
        </p:nvSpPr>
        <p:spPr bwMode="auto">
          <a:xfrm>
            <a:off x="3500438" y="2816225"/>
            <a:ext cx="228600" cy="1319213"/>
          </a:xfrm>
          <a:prstGeom prst="leftBrace">
            <a:avLst>
              <a:gd name="adj1" fmla="val 496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31748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413" y="4006850"/>
            <a:ext cx="233362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68725" y="2782888"/>
            <a:ext cx="4343400" cy="103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57175" indent="-2571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pt-BR" altLang="pt-BR" sz="1800">
                <a:latin typeface="Times New Roman" panose="02020603050405020304" pitchFamily="18" charset="0"/>
              </a:rPr>
              <a:t>Voto feminino (1932)</a:t>
            </a:r>
          </a:p>
          <a:p>
            <a:pPr algn="just" eaLnBrk="1" hangingPunct="1">
              <a:buFontTx/>
              <a:buChar char="-"/>
            </a:pPr>
            <a:r>
              <a:rPr lang="pt-BR" altLang="pt-BR" sz="1800">
                <a:latin typeface="Times New Roman" panose="02020603050405020304" pitchFamily="18" charset="0"/>
              </a:rPr>
              <a:t>Voto dos analfabetos (1985)</a:t>
            </a:r>
          </a:p>
          <a:p>
            <a:pPr algn="just" eaLnBrk="1" hangingPunct="1">
              <a:buFontTx/>
              <a:buChar char="-"/>
            </a:pPr>
            <a:r>
              <a:rPr lang="pt-BR" altLang="pt-BR" sz="1800">
                <a:latin typeface="Times New Roman" panose="02020603050405020304" pitchFamily="18" charset="0"/>
              </a:rPr>
              <a:t>Voto dos adolescentes (1988)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92763" y="3887788"/>
            <a:ext cx="4343400" cy="203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57175" indent="-2571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pt-BR" altLang="pt-BR" sz="1800">
                <a:latin typeface="Times New Roman" panose="02020603050405020304" pitchFamily="18" charset="0"/>
              </a:rPr>
              <a:t>Domicílio</a:t>
            </a:r>
          </a:p>
          <a:p>
            <a:pPr algn="just" eaLnBrk="1" hangingPunct="1">
              <a:buFontTx/>
              <a:buChar char="-"/>
            </a:pPr>
            <a:r>
              <a:rPr lang="pt-BR" altLang="pt-BR" sz="1800">
                <a:latin typeface="Times New Roman" panose="02020603050405020304" pitchFamily="18" charset="0"/>
              </a:rPr>
              <a:t>Filiação partidária</a:t>
            </a:r>
          </a:p>
          <a:p>
            <a:pPr algn="just" eaLnBrk="1" hangingPunct="1">
              <a:buFontTx/>
              <a:buChar char="-"/>
            </a:pPr>
            <a:r>
              <a:rPr lang="pt-BR" altLang="pt-BR" sz="1800">
                <a:latin typeface="Times New Roman" panose="02020603050405020304" pitchFamily="18" charset="0"/>
              </a:rPr>
              <a:t>Idade</a:t>
            </a:r>
          </a:p>
          <a:p>
            <a:pPr algn="just" eaLnBrk="1" hangingPunct="1">
              <a:buFontTx/>
              <a:buChar char="-"/>
            </a:pPr>
            <a:r>
              <a:rPr lang="pt-BR" altLang="pt-BR" sz="1800">
                <a:latin typeface="Times New Roman" panose="02020603050405020304" pitchFamily="18" charset="0"/>
              </a:rPr>
              <a:t>Parentesco</a:t>
            </a:r>
          </a:p>
          <a:p>
            <a:pPr algn="just" eaLnBrk="1" hangingPunct="1">
              <a:buFontTx/>
              <a:buChar char="-"/>
            </a:pPr>
            <a:r>
              <a:rPr lang="pt-BR" altLang="pt-BR" sz="1800">
                <a:latin typeface="Times New Roman" panose="02020603050405020304" pitchFamily="18" charset="0"/>
              </a:rPr>
              <a:t>Cargo publico</a:t>
            </a:r>
          </a:p>
          <a:p>
            <a:pPr algn="just" eaLnBrk="1" hangingPunct="1">
              <a:buFontTx/>
              <a:buChar char="-"/>
            </a:pPr>
            <a:r>
              <a:rPr lang="pt-BR" altLang="pt-BR" sz="1800">
                <a:latin typeface="Times New Roman" panose="02020603050405020304" pitchFamily="18" charset="0"/>
              </a:rPr>
              <a:t>Vida pregressa (“ficha limpa”)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>
                <a:solidFill>
                  <a:schemeClr val="tx2">
                    <a:satMod val="130000"/>
                  </a:schemeClr>
                </a:solidFill>
              </a:rPr>
              <a:t>O Império, no final, era mais democrático</a:t>
            </a:r>
            <a:endParaRPr lang="pt-BR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8556625" cy="4498975"/>
          </a:xfrm>
        </p:spPr>
        <p:txBody>
          <a:bodyPr>
            <a:normAutofit lnSpcReduction="1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“No dia 9 de janeiro de 1881, pelo Decreto nº 3.029, o imperador sancionou a nova Lei Eleitoral, conhecida como “Lei Saraiva”, que substituiria todas as anteriores. Essa legislação eleitoral foi da mais alta importância na vida política do país. Teve a redação de Rui Barbosa, mas o projeto, que reformava profundamente a lei vigente, foi de iniciativa do Conselheiro Saraiva. Aboliu as eleições indiretas até então existentes, resquício oriundo da influência da Constituição espanhola de 1812, introduzindo as diretas. Adotou o voto do analfabeto, proibido, mais tarde, nas eleições federais e estaduais, pela Constituição de 1891. Tomou relevo, com a lei, o papel da magistratura no processo eleitoral. Ampliou as incompatibilidades eleitorais e os títulos passaram a ser assinados pelo juiz. O alistamento passou a ser permanente. É chamada também de Lei do Censo.”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CÂNDIDO, Joel José. </a:t>
            </a:r>
            <a:r>
              <a:rPr lang="pt-BR" b="1" dirty="0" smtClean="0"/>
              <a:t>Direito eleitoral brasileiro</a:t>
            </a:r>
            <a:r>
              <a:rPr lang="pt-BR" dirty="0" smtClean="0"/>
              <a:t>. São Paulo: </a:t>
            </a:r>
            <a:r>
              <a:rPr lang="pt-BR" dirty="0" err="1" smtClean="0"/>
              <a:t>Edipro</a:t>
            </a:r>
            <a:r>
              <a:rPr lang="pt-BR" dirty="0" smtClean="0"/>
              <a:t>, 2006. p. 32. 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71563" y="785813"/>
          <a:ext cx="7786687" cy="5715000"/>
        </p:xfrm>
        <a:graphic>
          <a:graphicData uri="http://schemas.openxmlformats.org/drawingml/2006/table">
            <a:tbl>
              <a:tblPr/>
              <a:tblGrid>
                <a:gridCol w="3525549"/>
                <a:gridCol w="4261138"/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</a:rPr>
                        <a:t>Começo do Império 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</a:rPr>
                        <a:t>Fim do </a:t>
                      </a:r>
                      <a:r>
                        <a:rPr lang="pt-BR" sz="1600" b="1" dirty="0" smtClean="0">
                          <a:latin typeface="Times New Roman"/>
                          <a:ea typeface="Times New Roman"/>
                        </a:rPr>
                        <a:t>Império (Lei Saraiva de 1881</a:t>
                      </a:r>
                      <a:r>
                        <a:rPr lang="pt-BR" sz="16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Qualificação feita no dia da eleição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Qualificação prévia, organizada pelo juiz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Voto indireto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Voto direto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Cédula identificada com a assinatura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do eleitor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Sigilo do voto: a cédula passou a ser inserida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em um envelope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Não era necessário apresentar prova documental para comprovar a renda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Era necessário apresentar prova documental para comprovar a renda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Eleição era feita no interior da igreja, após a missa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As missas são dispensadas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O eleitor podia mandar sua cédula por outra pessoa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É exigida a presença do eleitor no local da votação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Não havia título de eleitor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Havia o título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Não havia inscrição prévia de partidos e candidatos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Não havia inscrição prévia de partidos e candidatos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50" name="CaixaDeTexto 4"/>
          <p:cNvSpPr txBox="1">
            <a:spLocks noChangeArrowheads="1"/>
          </p:cNvSpPr>
          <p:nvPr/>
        </p:nvSpPr>
        <p:spPr bwMode="auto">
          <a:xfrm>
            <a:off x="2357438" y="214313"/>
            <a:ext cx="5000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>
                <a:latin typeface="Gill Sans MT" panose="020B0502020104020203" pitchFamily="34" charset="0"/>
              </a:rPr>
              <a:t>Evolução do sistema eleitoral no Império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71500" y="214313"/>
            <a:ext cx="8362950" cy="5000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1800" dirty="0" smtClean="0">
                <a:solidFill>
                  <a:schemeClr val="tx2">
                    <a:satMod val="130000"/>
                  </a:schemeClr>
                </a:solidFill>
              </a:rPr>
              <a:t>Sistemas eleitorais utilizados na eleição para a Câmara dos Deputados</a:t>
            </a:r>
            <a:endParaRPr lang="pt-BR" sz="18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4294967295"/>
          </p:nvPr>
        </p:nvGraphicFramePr>
        <p:xfrm>
          <a:off x="1143000" y="785813"/>
          <a:ext cx="7429501" cy="5786447"/>
        </p:xfrm>
        <a:graphic>
          <a:graphicData uri="http://schemas.openxmlformats.org/drawingml/2006/table">
            <a:tbl>
              <a:tblPr/>
              <a:tblGrid>
                <a:gridCol w="1485213"/>
                <a:gridCol w="1486072"/>
                <a:gridCol w="1486072"/>
                <a:gridCol w="1486072"/>
                <a:gridCol w="1486072"/>
              </a:tblGrid>
              <a:tr h="731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</a:rPr>
                        <a:t>Quando entrou em vigência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00"/>
                      </a:fgClr>
                      <a:bgClr>
                        <a:srgbClr val="FFFFC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</a:rPr>
                        <a:t>Circunscrição</a:t>
                      </a:r>
                      <a:endParaRPr lang="pt-B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00"/>
                      </a:fgClr>
                      <a:bgClr>
                        <a:srgbClr val="FFFFC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Times New Roman"/>
                        </a:rPr>
                        <a:t>Quantidade de nomes em que se podia votar</a:t>
                      </a:r>
                      <a:endParaRPr lang="pt-BR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00"/>
                      </a:fgClr>
                      <a:bgClr>
                        <a:srgbClr val="FFFFC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</a:rPr>
                        <a:t>Sistema Eleitoral</a:t>
                      </a:r>
                      <a:endParaRPr lang="pt-B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00"/>
                      </a:fgClr>
                      <a:bgClr>
                        <a:srgbClr val="FFFFC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</a:rPr>
                        <a:t>Número de legislaturas eleitas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30">
                      <a:fgClr>
                        <a:srgbClr val="FFFF00"/>
                      </a:fgClr>
                      <a:bgClr>
                        <a:srgbClr val="FFFFCA"/>
                      </a:bgClr>
                    </a:pattFill>
                  </a:tcPr>
                </a:tc>
              </a:tr>
              <a:tr h="879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1824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Província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O mesmo número de vagas da província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Maioria simples: eleitos os mais votados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9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98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1855 – Lei dos círculos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Times New Roman"/>
                          <a:ea typeface="Times New Roman"/>
                        </a:rPr>
                        <a:t>Distrito de 1 representante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A lei não especifica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Maioria absoluta: 2º turno entre os 4 primeiros; 3º turno entre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1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1860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Distrito de 3 representantes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A lei não especifica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Maioria simples: eleitos os três mais votados no distrito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9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1875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Província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2/3 do número de representantes na Câmara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latin typeface="Times New Roman"/>
                          <a:ea typeface="Times New Roman"/>
                        </a:rPr>
                        <a:t>Maioria simples: os mais votados eram eleitos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8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1881 – Lei Saraiva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Distrito de 1 representante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Um voto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Times New Roman"/>
                          <a:ea typeface="Times New Roman"/>
                        </a:rPr>
                        <a:t>Maioria absoluta: 2º turno entre os dois mais votados</a:t>
                      </a:r>
                      <a:endParaRPr lang="pt-BR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t-BR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satMod val="130000"/>
                  </a:schemeClr>
                </a:solidFill>
              </a:rPr>
              <a:t>Quem podia votar? </a:t>
            </a:r>
            <a:br>
              <a:rPr lang="pt-BR" sz="28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t-BR" sz="2800" b="1" dirty="0" smtClean="0">
                <a:solidFill>
                  <a:schemeClr val="tx2">
                    <a:satMod val="130000"/>
                  </a:schemeClr>
                </a:solidFill>
              </a:rPr>
              <a:t>(universalização do sufrágio)</a:t>
            </a:r>
            <a:r>
              <a:rPr lang="pt-BR" sz="2800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br>
              <a:rPr lang="pt-BR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t-BR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Espaço Reservado para Texto 2"/>
          <p:cNvSpPr>
            <a:spLocks noGrp="1"/>
          </p:cNvSpPr>
          <p:nvPr>
            <p:ph type="body" sz="half" idx="1"/>
          </p:nvPr>
        </p:nvSpPr>
        <p:spPr bwMode="auto">
          <a:xfrm>
            <a:off x="1071563" y="1143000"/>
            <a:ext cx="7715250" cy="52149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altLang="pt-BR" sz="1600" smtClean="0"/>
              <a:t>Até 1880 as eleições eram diretas apenas para os cargos locais (juiz de paz e vereadores). Havia, portanto, os votantes (1º grau) que elegiam os eleitores (2º grau), que escolhiam os representantes para as Assembléias, Câmara e Senado. A partir de 1881, as eleições passaram a ser diretas para todos os cargos.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1600" smtClean="0"/>
              <a:t> Somente com a Constituição de 34 o alistamento e o voto passaram a ser obrigatórios para homens e funcionárias públicas.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1600" smtClean="0"/>
              <a:t> </a:t>
            </a:r>
            <a:r>
              <a:rPr lang="pt-BR" altLang="pt-BR" sz="1600" b="1" smtClean="0"/>
              <a:t>Faixa etária</a:t>
            </a:r>
            <a:r>
              <a:rPr lang="pt-BR" altLang="pt-BR" sz="1600" smtClean="0"/>
              <a:t>: 25 anos (Império); 21 anos (Primeira República); 18 anos (1934); 16 anos (1988).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1600" b="1" smtClean="0"/>
              <a:t>Analfabetos</a:t>
            </a:r>
            <a:r>
              <a:rPr lang="pt-BR" altLang="pt-BR" sz="1600" smtClean="0"/>
              <a:t>: no Império puderam votar os analfabetos desde que, em 1842, dispensou-se a necessidade de assinatura da relação (cédula com a lista de votos). A partir da Lei Saraiva (1881), os analfabetos não mais puderam votar e essa proibição perdurou até 1985 (EC 25).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1600" b="1" smtClean="0"/>
              <a:t>Renda</a:t>
            </a:r>
            <a:r>
              <a:rPr lang="pt-BR" altLang="pt-BR" sz="1600" smtClean="0"/>
              <a:t>: o chamado voto censitário perdurou durante todo o período imperial, com rigor variável no que diz respeito à comprovação documental. Aliás, o critério da renda é que definia se o cidadão estava habilitado a ser simples votante (1º grau), eleitor (2º grau) ou candidato. Na República esse critério foi extinto.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sz="1600" b="1" smtClean="0"/>
              <a:t>Gênero</a:t>
            </a:r>
            <a:r>
              <a:rPr lang="pt-BR" altLang="pt-BR" sz="1600" smtClean="0"/>
              <a:t>: o voto feminino foi instituído no Brasil pelo nosso primeiro Código Eleitoral, em 1932. </a:t>
            </a:r>
          </a:p>
          <a:p>
            <a:endParaRPr lang="pt-BR" altLang="pt-BR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2888</TotalTime>
  <Words>2963</Words>
  <Application>Microsoft Office PowerPoint</Application>
  <PresentationFormat>Apresentação na tela (4:3)</PresentationFormat>
  <Paragraphs>373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25</vt:i4>
      </vt:variant>
    </vt:vector>
  </HeadingPairs>
  <TitlesOfParts>
    <vt:vector size="35" baseType="lpstr">
      <vt:lpstr>Arial</vt:lpstr>
      <vt:lpstr>Calibri Light</vt:lpstr>
      <vt:lpstr>Calibri</vt:lpstr>
      <vt:lpstr>Wingdings 2</vt:lpstr>
      <vt:lpstr>Times New Roman</vt:lpstr>
      <vt:lpstr>Gill Sans MT</vt:lpstr>
      <vt:lpstr>Wingdings</vt:lpstr>
      <vt:lpstr>Design padrão</vt:lpstr>
      <vt:lpstr>Tema do Office</vt:lpstr>
      <vt:lpstr>1_Tema do Office</vt:lpstr>
      <vt:lpstr> Legislação Eleitoral Introdução </vt:lpstr>
      <vt:lpstr> Direito Eleitoral: ramo especializado do direito público que trata da regulação do processo de renovação periódica dos representantes políticos, as eleições propriamente ditas, mas também das regras e princípios que limitam o exercício dos direitos políticos, especialmente a capacidade eleitoral ativa e passiva (direito de votar e de ser votado). Estabelece, assim, as condições de elegibilidade e impõe causas geradoras de inelegibilidade aos cidadãos brasileiros. </vt:lpstr>
      <vt:lpstr>Direito Eleitoral</vt:lpstr>
      <vt:lpstr>Direito ao Sufrágio</vt:lpstr>
      <vt:lpstr>Apresentação do PowerPoint</vt:lpstr>
      <vt:lpstr>O Império, no final, era mais democrático</vt:lpstr>
      <vt:lpstr>Apresentação do PowerPoint</vt:lpstr>
      <vt:lpstr>Sistemas eleitorais utilizados na eleição para a Câmara dos Deputados</vt:lpstr>
      <vt:lpstr>Quem podia votar?  (universalização do sufrágio)  </vt:lpstr>
      <vt:lpstr>Como era feita a qualificação ou alistamento de eleitores? </vt:lpstr>
      <vt:lpstr>Voto Feminino no Brasil </vt:lpstr>
      <vt:lpstr>Candidaturas femininas: um caso de ampliação da elegibilidade </vt:lpstr>
      <vt:lpstr>Voto dos analfabetos </vt:lpstr>
      <vt:lpstr>Voto dos adolescentes </vt:lpstr>
      <vt:lpstr>Sigilo do voto e verdade eleitoral</vt:lpstr>
      <vt:lpstr>Da revolução de 30 ao golpe militar de 1964   Sistemas eleitorais utilizados na eleição para a Câmara dos Deputados</vt:lpstr>
      <vt:lpstr>Sistemas eleitorais: como são eleitos os políticos no Brasil?</vt:lpstr>
      <vt:lpstr>Sistema proporcional</vt:lpstr>
      <vt:lpstr>Os cinco passos da representação proporcional no Brasil (Jairo Nicolau)</vt:lpstr>
      <vt:lpstr>Apresentação do PowerPoint</vt:lpstr>
      <vt:lpstr>Nulos, Brancos e Abstenções</vt:lpstr>
      <vt:lpstr>Eleições 2018: números</vt:lpstr>
      <vt:lpstr>Nulos, Brancos e Abstenções</vt:lpstr>
      <vt:lpstr>Nulos, Brancos e Abstenções</vt:lpstr>
      <vt:lpstr>Para reflexão</vt:lpstr>
    </vt:vector>
  </TitlesOfParts>
  <Company>mj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 Eleitoral 2010 Mauro Almeida Noleto</dc:title>
  <dc:creator>mauro.noleto</dc:creator>
  <cp:lastModifiedBy>Mauro Almeida Noleto</cp:lastModifiedBy>
  <cp:revision>119</cp:revision>
  <cp:lastPrinted>2016-03-17T14:18:55Z</cp:lastPrinted>
  <dcterms:created xsi:type="dcterms:W3CDTF">2010-04-07T17:16:13Z</dcterms:created>
  <dcterms:modified xsi:type="dcterms:W3CDTF">2020-01-23T19:46:22Z</dcterms:modified>
</cp:coreProperties>
</file>