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handoutMasterIdLst>
    <p:handoutMasterId r:id="rId52"/>
  </p:handoutMasterIdLst>
  <p:sldIdLst>
    <p:sldId id="313" r:id="rId2"/>
    <p:sldId id="298" r:id="rId3"/>
    <p:sldId id="258" r:id="rId4"/>
    <p:sldId id="29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97" r:id="rId23"/>
    <p:sldId id="294" r:id="rId24"/>
    <p:sldId id="296" r:id="rId25"/>
    <p:sldId id="295" r:id="rId26"/>
    <p:sldId id="281" r:id="rId27"/>
    <p:sldId id="282" r:id="rId28"/>
    <p:sldId id="283" r:id="rId29"/>
    <p:sldId id="284" r:id="rId30"/>
    <p:sldId id="285" r:id="rId31"/>
    <p:sldId id="299" r:id="rId32"/>
    <p:sldId id="286" r:id="rId33"/>
    <p:sldId id="287" r:id="rId34"/>
    <p:sldId id="288" r:id="rId35"/>
    <p:sldId id="289" r:id="rId36"/>
    <p:sldId id="300" r:id="rId37"/>
    <p:sldId id="301" r:id="rId38"/>
    <p:sldId id="302" r:id="rId39"/>
    <p:sldId id="303" r:id="rId40"/>
    <p:sldId id="304" r:id="rId41"/>
    <p:sldId id="305" r:id="rId42"/>
    <p:sldId id="306" r:id="rId43"/>
    <p:sldId id="307" r:id="rId44"/>
    <p:sldId id="290" r:id="rId45"/>
    <p:sldId id="308" r:id="rId46"/>
    <p:sldId id="309" r:id="rId47"/>
    <p:sldId id="310" r:id="rId48"/>
    <p:sldId id="311" r:id="rId49"/>
    <p:sldId id="312" r:id="rId50"/>
  </p:sldIdLst>
  <p:sldSz cx="9144000" cy="6858000" type="screen4x3"/>
  <p:notesSz cx="6797675" cy="9926638"/>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68" d="100"/>
          <a:sy n="68" d="100"/>
        </p:scale>
        <p:origin x="1446" y="60"/>
      </p:cViewPr>
      <p:guideLst>
        <p:guide orient="horz" pos="2160"/>
        <p:guide pos="2880"/>
      </p:guideLst>
    </p:cSldViewPr>
  </p:slideViewPr>
  <p:outlineViewPr>
    <p:cViewPr>
      <p:scale>
        <a:sx n="33" d="100"/>
        <a:sy n="33" d="100"/>
      </p:scale>
      <p:origin x="0" y="398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980" cy="497608"/>
          </a:xfrm>
          <a:prstGeom prst="rect">
            <a:avLst/>
          </a:prstGeom>
        </p:spPr>
        <p:txBody>
          <a:bodyPr vert="horz" lIns="91989" tIns="45994" rIns="91989" bIns="45994" rtlCol="0"/>
          <a:lstStyle>
            <a:lvl1pPr algn="l">
              <a:defRPr sz="1200"/>
            </a:lvl1pPr>
          </a:lstStyle>
          <a:p>
            <a:endParaRPr lang="pt-BR"/>
          </a:p>
        </p:txBody>
      </p:sp>
      <p:sp>
        <p:nvSpPr>
          <p:cNvPr id="3" name="Espaço Reservado para Data 2"/>
          <p:cNvSpPr>
            <a:spLocks noGrp="1"/>
          </p:cNvSpPr>
          <p:nvPr>
            <p:ph type="dt" sz="quarter" idx="1"/>
          </p:nvPr>
        </p:nvSpPr>
        <p:spPr>
          <a:xfrm>
            <a:off x="3850095" y="0"/>
            <a:ext cx="2945980" cy="497608"/>
          </a:xfrm>
          <a:prstGeom prst="rect">
            <a:avLst/>
          </a:prstGeom>
        </p:spPr>
        <p:txBody>
          <a:bodyPr vert="horz" lIns="91989" tIns="45994" rIns="91989" bIns="45994" rtlCol="0"/>
          <a:lstStyle>
            <a:lvl1pPr algn="r">
              <a:defRPr sz="1200"/>
            </a:lvl1pPr>
          </a:lstStyle>
          <a:p>
            <a:fld id="{B769A88D-4492-4820-A847-4CC24D22A9FD}" type="datetimeFigureOut">
              <a:rPr lang="pt-BR" smtClean="0"/>
              <a:t>24/01/2020</a:t>
            </a:fld>
            <a:endParaRPr lang="pt-BR"/>
          </a:p>
        </p:txBody>
      </p:sp>
      <p:sp>
        <p:nvSpPr>
          <p:cNvPr id="4" name="Espaço Reservado para Rodapé 3"/>
          <p:cNvSpPr>
            <a:spLocks noGrp="1"/>
          </p:cNvSpPr>
          <p:nvPr>
            <p:ph type="ftr" sz="quarter" idx="2"/>
          </p:nvPr>
        </p:nvSpPr>
        <p:spPr>
          <a:xfrm>
            <a:off x="0" y="9429030"/>
            <a:ext cx="2945980" cy="497608"/>
          </a:xfrm>
          <a:prstGeom prst="rect">
            <a:avLst/>
          </a:prstGeom>
        </p:spPr>
        <p:txBody>
          <a:bodyPr vert="horz" lIns="91989" tIns="45994" rIns="91989" bIns="45994"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50095" y="9429030"/>
            <a:ext cx="2945980" cy="497608"/>
          </a:xfrm>
          <a:prstGeom prst="rect">
            <a:avLst/>
          </a:prstGeom>
        </p:spPr>
        <p:txBody>
          <a:bodyPr vert="horz" lIns="91989" tIns="45994" rIns="91989" bIns="45994" rtlCol="0" anchor="b"/>
          <a:lstStyle>
            <a:lvl1pPr algn="r">
              <a:defRPr sz="1200"/>
            </a:lvl1pPr>
          </a:lstStyle>
          <a:p>
            <a:fld id="{CA642A52-CDCC-4974-9E06-4C177169B79B}" type="slidenum">
              <a:rPr lang="pt-BR" smtClean="0"/>
              <a:t>‹nº›</a:t>
            </a:fld>
            <a:endParaRPr lang="pt-BR"/>
          </a:p>
        </p:txBody>
      </p:sp>
    </p:spTree>
    <p:extLst>
      <p:ext uri="{BB962C8B-B14F-4D97-AF65-F5344CB8AC3E}">
        <p14:creationId xmlns:p14="http://schemas.microsoft.com/office/powerpoint/2010/main" val="2253012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5980" cy="496013"/>
          </a:xfrm>
          <a:prstGeom prst="rect">
            <a:avLst/>
          </a:prstGeom>
        </p:spPr>
        <p:txBody>
          <a:bodyPr vert="horz" lIns="91989" tIns="45994" rIns="91989" bIns="45994" rtlCol="0"/>
          <a:lstStyle>
            <a:lvl1pPr algn="l" eaLnBrk="1" fontAlgn="auto" hangingPunct="1">
              <a:spcBef>
                <a:spcPts val="0"/>
              </a:spcBef>
              <a:spcAft>
                <a:spcPts val="0"/>
              </a:spcAft>
              <a:defRPr sz="1200">
                <a:latin typeface="+mn-lt"/>
              </a:defRPr>
            </a:lvl1pPr>
          </a:lstStyle>
          <a:p>
            <a:pPr>
              <a:defRPr/>
            </a:pPr>
            <a:endParaRPr lang="pt-BR"/>
          </a:p>
        </p:txBody>
      </p:sp>
      <p:sp>
        <p:nvSpPr>
          <p:cNvPr id="3" name="Espaço Reservado para Data 2"/>
          <p:cNvSpPr>
            <a:spLocks noGrp="1"/>
          </p:cNvSpPr>
          <p:nvPr>
            <p:ph type="dt" idx="1"/>
          </p:nvPr>
        </p:nvSpPr>
        <p:spPr>
          <a:xfrm>
            <a:off x="3850095" y="1"/>
            <a:ext cx="2945980" cy="496013"/>
          </a:xfrm>
          <a:prstGeom prst="rect">
            <a:avLst/>
          </a:prstGeom>
        </p:spPr>
        <p:txBody>
          <a:bodyPr vert="horz" lIns="91989" tIns="45994" rIns="91989" bIns="45994" rtlCol="0"/>
          <a:lstStyle>
            <a:lvl1pPr algn="r" eaLnBrk="1" fontAlgn="auto" hangingPunct="1">
              <a:spcBef>
                <a:spcPts val="0"/>
              </a:spcBef>
              <a:spcAft>
                <a:spcPts val="0"/>
              </a:spcAft>
              <a:defRPr sz="1200">
                <a:latin typeface="+mn-lt"/>
              </a:defRPr>
            </a:lvl1pPr>
          </a:lstStyle>
          <a:p>
            <a:pPr>
              <a:defRPr/>
            </a:pPr>
            <a:fld id="{A8D42F9C-40E6-4585-97F3-6A40C03E6CD7}" type="datetimeFigureOut">
              <a:rPr lang="pt-BR"/>
              <a:pPr>
                <a:defRPr/>
              </a:pPr>
              <a:t>24/01/2020</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989" tIns="45994" rIns="91989" bIns="45994" rtlCol="0" anchor="ctr"/>
          <a:lstStyle/>
          <a:p>
            <a:pPr lvl="0"/>
            <a:endParaRPr lang="pt-BR" noProof="0"/>
          </a:p>
        </p:txBody>
      </p:sp>
      <p:sp>
        <p:nvSpPr>
          <p:cNvPr id="5" name="Espaço Reservado para Anotações 4"/>
          <p:cNvSpPr>
            <a:spLocks noGrp="1"/>
          </p:cNvSpPr>
          <p:nvPr>
            <p:ph type="body" sz="quarter" idx="3"/>
          </p:nvPr>
        </p:nvSpPr>
        <p:spPr>
          <a:xfrm>
            <a:off x="680089" y="4714515"/>
            <a:ext cx="5437500" cy="4467307"/>
          </a:xfrm>
          <a:prstGeom prst="rect">
            <a:avLst/>
          </a:prstGeom>
        </p:spPr>
        <p:txBody>
          <a:bodyPr vert="horz" lIns="91989" tIns="45994" rIns="91989" bIns="45994" rtlCol="0">
            <a:normAutofit/>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0" y="9429031"/>
            <a:ext cx="2945980" cy="496013"/>
          </a:xfrm>
          <a:prstGeom prst="rect">
            <a:avLst/>
          </a:prstGeom>
        </p:spPr>
        <p:txBody>
          <a:bodyPr vert="horz" lIns="91989" tIns="45994" rIns="91989" bIns="45994" rtlCol="0" anchor="b"/>
          <a:lstStyle>
            <a:lvl1pPr algn="l" eaLnBrk="1" fontAlgn="auto" hangingPunct="1">
              <a:spcBef>
                <a:spcPts val="0"/>
              </a:spcBef>
              <a:spcAft>
                <a:spcPts val="0"/>
              </a:spcAft>
              <a:defRPr sz="1200">
                <a:latin typeface="+mn-lt"/>
              </a:defRPr>
            </a:lvl1pPr>
          </a:lstStyle>
          <a:p>
            <a:pPr>
              <a:defRPr/>
            </a:pPr>
            <a:endParaRPr lang="pt-BR"/>
          </a:p>
        </p:txBody>
      </p:sp>
      <p:sp>
        <p:nvSpPr>
          <p:cNvPr id="7" name="Espaço Reservado para Número de Slide 6"/>
          <p:cNvSpPr>
            <a:spLocks noGrp="1"/>
          </p:cNvSpPr>
          <p:nvPr>
            <p:ph type="sldNum" sz="quarter" idx="5"/>
          </p:nvPr>
        </p:nvSpPr>
        <p:spPr>
          <a:xfrm>
            <a:off x="3850095" y="9429031"/>
            <a:ext cx="2945980" cy="496013"/>
          </a:xfrm>
          <a:prstGeom prst="rect">
            <a:avLst/>
          </a:prstGeom>
        </p:spPr>
        <p:txBody>
          <a:bodyPr vert="horz" wrap="square" lIns="91989" tIns="45994" rIns="91989" bIns="4599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E5A2219F-3338-47FE-9840-D575AE30067F}" type="slidenum">
              <a:rPr lang="pt-BR" altLang="pt-BR"/>
              <a:pPr>
                <a:defRPr/>
              </a:pPr>
              <a:t>‹nº›</a:t>
            </a:fld>
            <a:endParaRPr lang="pt-BR" altLang="pt-BR"/>
          </a:p>
        </p:txBody>
      </p:sp>
    </p:spTree>
    <p:extLst>
      <p:ext uri="{BB962C8B-B14F-4D97-AF65-F5344CB8AC3E}">
        <p14:creationId xmlns:p14="http://schemas.microsoft.com/office/powerpoint/2010/main" val="3974227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BR" altLang="pt-BR"/>
          </a:p>
        </p:txBody>
      </p:sp>
      <p:sp>
        <p:nvSpPr>
          <p:cNvPr id="614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408" indent="-287465">
              <a:spcBef>
                <a:spcPct val="30000"/>
              </a:spcBef>
              <a:defRPr sz="1200">
                <a:solidFill>
                  <a:schemeClr val="tx1"/>
                </a:solidFill>
                <a:latin typeface="Calibri" panose="020F0502020204030204" pitchFamily="34" charset="0"/>
              </a:defRPr>
            </a:lvl2pPr>
            <a:lvl3pPr marL="1149858" indent="-229972">
              <a:spcBef>
                <a:spcPct val="30000"/>
              </a:spcBef>
              <a:defRPr sz="1200">
                <a:solidFill>
                  <a:schemeClr val="tx1"/>
                </a:solidFill>
                <a:latin typeface="Calibri" panose="020F0502020204030204" pitchFamily="34" charset="0"/>
              </a:defRPr>
            </a:lvl3pPr>
            <a:lvl4pPr marL="1609801" indent="-229972">
              <a:spcBef>
                <a:spcPct val="30000"/>
              </a:spcBef>
              <a:defRPr sz="1200">
                <a:solidFill>
                  <a:schemeClr val="tx1"/>
                </a:solidFill>
                <a:latin typeface="Calibri" panose="020F0502020204030204" pitchFamily="34" charset="0"/>
              </a:defRPr>
            </a:lvl4pPr>
            <a:lvl5pPr marL="2069744" indent="-229972">
              <a:spcBef>
                <a:spcPct val="30000"/>
              </a:spcBef>
              <a:defRPr sz="1200">
                <a:solidFill>
                  <a:schemeClr val="tx1"/>
                </a:solidFill>
                <a:latin typeface="Calibri" panose="020F0502020204030204" pitchFamily="34" charset="0"/>
              </a:defRPr>
            </a:lvl5pPr>
            <a:lvl6pPr marL="2529688" indent="-229972" eaLnBrk="0" fontAlgn="base" hangingPunct="0">
              <a:spcBef>
                <a:spcPct val="30000"/>
              </a:spcBef>
              <a:spcAft>
                <a:spcPct val="0"/>
              </a:spcAft>
              <a:defRPr sz="1200">
                <a:solidFill>
                  <a:schemeClr val="tx1"/>
                </a:solidFill>
                <a:latin typeface="Calibri" panose="020F0502020204030204" pitchFamily="34" charset="0"/>
              </a:defRPr>
            </a:lvl6pPr>
            <a:lvl7pPr marL="2989631" indent="-229972" eaLnBrk="0" fontAlgn="base" hangingPunct="0">
              <a:spcBef>
                <a:spcPct val="30000"/>
              </a:spcBef>
              <a:spcAft>
                <a:spcPct val="0"/>
              </a:spcAft>
              <a:defRPr sz="1200">
                <a:solidFill>
                  <a:schemeClr val="tx1"/>
                </a:solidFill>
                <a:latin typeface="Calibri" panose="020F0502020204030204" pitchFamily="34" charset="0"/>
              </a:defRPr>
            </a:lvl7pPr>
            <a:lvl8pPr marL="3449574" indent="-229972" eaLnBrk="0" fontAlgn="base" hangingPunct="0">
              <a:spcBef>
                <a:spcPct val="30000"/>
              </a:spcBef>
              <a:spcAft>
                <a:spcPct val="0"/>
              </a:spcAft>
              <a:defRPr sz="1200">
                <a:solidFill>
                  <a:schemeClr val="tx1"/>
                </a:solidFill>
                <a:latin typeface="Calibri" panose="020F0502020204030204" pitchFamily="34" charset="0"/>
              </a:defRPr>
            </a:lvl8pPr>
            <a:lvl9pPr marL="3909517" indent="-229972"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D6BC2F-83B4-4421-BA76-0CD0A1A0D375}" type="slidenum">
              <a:rPr lang="pt-BR" altLang="pt-BR" smtClean="0"/>
              <a:pPr>
                <a:spcBef>
                  <a:spcPct val="0"/>
                </a:spcBef>
              </a:pPr>
              <a:t>2</a:t>
            </a:fld>
            <a:endParaRPr lang="pt-BR" altLang="pt-BR"/>
          </a:p>
        </p:txBody>
      </p:sp>
    </p:spTree>
    <p:extLst>
      <p:ext uri="{BB962C8B-B14F-4D97-AF65-F5344CB8AC3E}">
        <p14:creationId xmlns:p14="http://schemas.microsoft.com/office/powerpoint/2010/main" val="3105132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ço Reservado para Imagem de Sl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ço Reservado para Anotaçõ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BR" altLang="pt-BR"/>
          </a:p>
        </p:txBody>
      </p:sp>
      <p:sp>
        <p:nvSpPr>
          <p:cNvPr id="31748" name="Espaço Reservado para Número de Sl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7408" indent="-287465">
              <a:spcBef>
                <a:spcPct val="30000"/>
              </a:spcBef>
              <a:defRPr sz="1200">
                <a:solidFill>
                  <a:schemeClr val="tx1"/>
                </a:solidFill>
                <a:latin typeface="Calibri" panose="020F0502020204030204" pitchFamily="34" charset="0"/>
              </a:defRPr>
            </a:lvl2pPr>
            <a:lvl3pPr marL="1149858" indent="-229972">
              <a:spcBef>
                <a:spcPct val="30000"/>
              </a:spcBef>
              <a:defRPr sz="1200">
                <a:solidFill>
                  <a:schemeClr val="tx1"/>
                </a:solidFill>
                <a:latin typeface="Calibri" panose="020F0502020204030204" pitchFamily="34" charset="0"/>
              </a:defRPr>
            </a:lvl3pPr>
            <a:lvl4pPr marL="1609801" indent="-229972">
              <a:spcBef>
                <a:spcPct val="30000"/>
              </a:spcBef>
              <a:defRPr sz="1200">
                <a:solidFill>
                  <a:schemeClr val="tx1"/>
                </a:solidFill>
                <a:latin typeface="Calibri" panose="020F0502020204030204" pitchFamily="34" charset="0"/>
              </a:defRPr>
            </a:lvl4pPr>
            <a:lvl5pPr marL="2069744" indent="-229972">
              <a:spcBef>
                <a:spcPct val="30000"/>
              </a:spcBef>
              <a:defRPr sz="1200">
                <a:solidFill>
                  <a:schemeClr val="tx1"/>
                </a:solidFill>
                <a:latin typeface="Calibri" panose="020F0502020204030204" pitchFamily="34" charset="0"/>
              </a:defRPr>
            </a:lvl5pPr>
            <a:lvl6pPr marL="2529688" indent="-229972" eaLnBrk="0" fontAlgn="base" hangingPunct="0">
              <a:spcBef>
                <a:spcPct val="30000"/>
              </a:spcBef>
              <a:spcAft>
                <a:spcPct val="0"/>
              </a:spcAft>
              <a:defRPr sz="1200">
                <a:solidFill>
                  <a:schemeClr val="tx1"/>
                </a:solidFill>
                <a:latin typeface="Calibri" panose="020F0502020204030204" pitchFamily="34" charset="0"/>
              </a:defRPr>
            </a:lvl6pPr>
            <a:lvl7pPr marL="2989631" indent="-229972" eaLnBrk="0" fontAlgn="base" hangingPunct="0">
              <a:spcBef>
                <a:spcPct val="30000"/>
              </a:spcBef>
              <a:spcAft>
                <a:spcPct val="0"/>
              </a:spcAft>
              <a:defRPr sz="1200">
                <a:solidFill>
                  <a:schemeClr val="tx1"/>
                </a:solidFill>
                <a:latin typeface="Calibri" panose="020F0502020204030204" pitchFamily="34" charset="0"/>
              </a:defRPr>
            </a:lvl7pPr>
            <a:lvl8pPr marL="3449574" indent="-229972" eaLnBrk="0" fontAlgn="base" hangingPunct="0">
              <a:spcBef>
                <a:spcPct val="30000"/>
              </a:spcBef>
              <a:spcAft>
                <a:spcPct val="0"/>
              </a:spcAft>
              <a:defRPr sz="1200">
                <a:solidFill>
                  <a:schemeClr val="tx1"/>
                </a:solidFill>
                <a:latin typeface="Calibri" panose="020F0502020204030204" pitchFamily="34" charset="0"/>
              </a:defRPr>
            </a:lvl8pPr>
            <a:lvl9pPr marL="3909517" indent="-229972"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0327A3-F29F-42B1-AE48-6100F898C6C6}" type="slidenum">
              <a:rPr lang="pt-BR" altLang="pt-BR" smtClean="0"/>
              <a:pPr>
                <a:spcBef>
                  <a:spcPct val="0"/>
                </a:spcBef>
              </a:pPr>
              <a:t>25</a:t>
            </a:fld>
            <a:endParaRPr lang="pt-BR" altLang="pt-BR"/>
          </a:p>
        </p:txBody>
      </p:sp>
    </p:spTree>
    <p:extLst>
      <p:ext uri="{BB962C8B-B14F-4D97-AF65-F5344CB8AC3E}">
        <p14:creationId xmlns:p14="http://schemas.microsoft.com/office/powerpoint/2010/main" val="3829804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lvl1pPr>
              <a:defRPr/>
            </a:lvl1pPr>
          </a:lstStyle>
          <a:p>
            <a:pPr>
              <a:defRPr/>
            </a:pPr>
            <a:fld id="{9CB5957F-F135-498E-9205-7A146B5E5DFA}" type="datetimeFigureOut">
              <a:rPr lang="pt-BR"/>
              <a:pPr>
                <a:defRPr/>
              </a:pPr>
              <a:t>24/01/2020</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B319ADCF-64B7-4F91-BEC0-379A993A4651}" type="slidenum">
              <a:rPr lang="pt-BR" altLang="pt-BR"/>
              <a:pPr>
                <a:defRPr/>
              </a:pPr>
              <a:t>‹nº›</a:t>
            </a:fld>
            <a:endParaRPr lang="pt-BR" altLang="pt-BR"/>
          </a:p>
        </p:txBody>
      </p:sp>
    </p:spTree>
    <p:extLst>
      <p:ext uri="{BB962C8B-B14F-4D97-AF65-F5344CB8AC3E}">
        <p14:creationId xmlns:p14="http://schemas.microsoft.com/office/powerpoint/2010/main" val="44004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B78FC983-C6BC-427F-8679-4D888FAE97B2}" type="datetimeFigureOut">
              <a:rPr lang="pt-BR"/>
              <a:pPr>
                <a:defRPr/>
              </a:pPr>
              <a:t>24/01/2020</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EF29B08-E42D-4871-A9B6-536137D728A8}" type="slidenum">
              <a:rPr lang="pt-BR" altLang="pt-BR"/>
              <a:pPr>
                <a:defRPr/>
              </a:pPr>
              <a:t>‹nº›</a:t>
            </a:fld>
            <a:endParaRPr lang="pt-BR" altLang="pt-BR"/>
          </a:p>
        </p:txBody>
      </p:sp>
    </p:spTree>
    <p:extLst>
      <p:ext uri="{BB962C8B-B14F-4D97-AF65-F5344CB8AC3E}">
        <p14:creationId xmlns:p14="http://schemas.microsoft.com/office/powerpoint/2010/main" val="51893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D1685820-A6AD-423A-AED9-5D58E5D113B5}" type="datetimeFigureOut">
              <a:rPr lang="pt-BR"/>
              <a:pPr>
                <a:defRPr/>
              </a:pPr>
              <a:t>24/01/2020</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A630AB07-1874-4252-9A5E-3829895C064D}" type="slidenum">
              <a:rPr lang="pt-BR" altLang="pt-BR"/>
              <a:pPr>
                <a:defRPr/>
              </a:pPr>
              <a:t>‹nº›</a:t>
            </a:fld>
            <a:endParaRPr lang="pt-BR" altLang="pt-BR"/>
          </a:p>
        </p:txBody>
      </p:sp>
    </p:spTree>
    <p:extLst>
      <p:ext uri="{BB962C8B-B14F-4D97-AF65-F5344CB8AC3E}">
        <p14:creationId xmlns:p14="http://schemas.microsoft.com/office/powerpoint/2010/main" val="187675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lvl1pPr>
              <a:defRPr/>
            </a:lvl1pPr>
          </a:lstStyle>
          <a:p>
            <a:pPr>
              <a:defRPr/>
            </a:pPr>
            <a:fld id="{233E73C4-63FC-48EE-9F41-00FE6B7BE7A0}" type="datetimeFigureOut">
              <a:rPr lang="pt-BR"/>
              <a:pPr>
                <a:defRPr/>
              </a:pPr>
              <a:t>24/01/2020</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838BA1C8-301D-4C42-9C0D-5DF323A4F1B6}" type="slidenum">
              <a:rPr lang="pt-BR" altLang="pt-BR"/>
              <a:pPr>
                <a:defRPr/>
              </a:pPr>
              <a:t>‹nº›</a:t>
            </a:fld>
            <a:endParaRPr lang="pt-BR" altLang="pt-BR"/>
          </a:p>
        </p:txBody>
      </p:sp>
    </p:spTree>
    <p:extLst>
      <p:ext uri="{BB962C8B-B14F-4D97-AF65-F5344CB8AC3E}">
        <p14:creationId xmlns:p14="http://schemas.microsoft.com/office/powerpoint/2010/main" val="2677894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lvl1pPr>
              <a:defRPr/>
            </a:lvl1pPr>
          </a:lstStyle>
          <a:p>
            <a:pPr>
              <a:defRPr/>
            </a:pPr>
            <a:fld id="{0EF73613-C5E7-487E-B127-FEB2301A4CFF}" type="datetimeFigureOut">
              <a:rPr lang="pt-BR"/>
              <a:pPr>
                <a:defRPr/>
              </a:pPr>
              <a:t>24/01/2020</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CDB93A58-3694-444B-B78E-B7003939A071}" type="slidenum">
              <a:rPr lang="pt-BR" altLang="pt-BR"/>
              <a:pPr>
                <a:defRPr/>
              </a:pPr>
              <a:t>‹nº›</a:t>
            </a:fld>
            <a:endParaRPr lang="pt-BR" altLang="pt-BR"/>
          </a:p>
        </p:txBody>
      </p:sp>
    </p:spTree>
    <p:extLst>
      <p:ext uri="{BB962C8B-B14F-4D97-AF65-F5344CB8AC3E}">
        <p14:creationId xmlns:p14="http://schemas.microsoft.com/office/powerpoint/2010/main" val="129672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p:cNvSpPr>
            <a:spLocks noGrp="1"/>
          </p:cNvSpPr>
          <p:nvPr>
            <p:ph type="dt" sz="half" idx="10"/>
          </p:nvPr>
        </p:nvSpPr>
        <p:spPr/>
        <p:txBody>
          <a:bodyPr/>
          <a:lstStyle>
            <a:lvl1pPr>
              <a:defRPr/>
            </a:lvl1pPr>
          </a:lstStyle>
          <a:p>
            <a:pPr>
              <a:defRPr/>
            </a:pPr>
            <a:fld id="{1DACC3F9-86C4-4F83-9F1F-E65EF44FACEC}" type="datetimeFigureOut">
              <a:rPr lang="pt-BR"/>
              <a:pPr>
                <a:defRPr/>
              </a:pPr>
              <a:t>24/01/2020</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AA195AB2-99B4-4E50-A5E1-51D214819DAD}" type="slidenum">
              <a:rPr lang="pt-BR" altLang="pt-BR"/>
              <a:pPr>
                <a:defRPr/>
              </a:pPr>
              <a:t>‹nº›</a:t>
            </a:fld>
            <a:endParaRPr lang="pt-BR" altLang="pt-BR"/>
          </a:p>
        </p:txBody>
      </p:sp>
    </p:spTree>
    <p:extLst>
      <p:ext uri="{BB962C8B-B14F-4D97-AF65-F5344CB8AC3E}">
        <p14:creationId xmlns:p14="http://schemas.microsoft.com/office/powerpoint/2010/main" val="2492141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p:cNvSpPr>
            <a:spLocks noGrp="1"/>
          </p:cNvSpPr>
          <p:nvPr>
            <p:ph type="dt" sz="half" idx="10"/>
          </p:nvPr>
        </p:nvSpPr>
        <p:spPr/>
        <p:txBody>
          <a:bodyPr/>
          <a:lstStyle>
            <a:lvl1pPr>
              <a:defRPr/>
            </a:lvl1pPr>
          </a:lstStyle>
          <a:p>
            <a:pPr>
              <a:defRPr/>
            </a:pPr>
            <a:fld id="{B1FA7C01-5540-4A0C-88FF-A623C416C527}" type="datetimeFigureOut">
              <a:rPr lang="pt-BR"/>
              <a:pPr>
                <a:defRPr/>
              </a:pPr>
              <a:t>24/01/2020</a:t>
            </a:fld>
            <a:endParaRPr lang="pt-BR"/>
          </a:p>
        </p:txBody>
      </p:sp>
      <p:sp>
        <p:nvSpPr>
          <p:cNvPr id="8" name="Espaço Reservado para Rodapé 4"/>
          <p:cNvSpPr>
            <a:spLocks noGrp="1"/>
          </p:cNvSpPr>
          <p:nvPr>
            <p:ph type="ftr" sz="quarter" idx="11"/>
          </p:nvPr>
        </p:nvSpPr>
        <p:spPr/>
        <p:txBody>
          <a:bodyPr/>
          <a:lstStyle>
            <a:lvl1pPr>
              <a:defRPr/>
            </a:lvl1pPr>
          </a:lstStyle>
          <a:p>
            <a:pPr>
              <a:defRPr/>
            </a:pPr>
            <a:endParaRPr lang="pt-BR"/>
          </a:p>
        </p:txBody>
      </p:sp>
      <p:sp>
        <p:nvSpPr>
          <p:cNvPr id="9" name="Espaço Reservado para Número de Slide 5"/>
          <p:cNvSpPr>
            <a:spLocks noGrp="1"/>
          </p:cNvSpPr>
          <p:nvPr>
            <p:ph type="sldNum" sz="quarter" idx="12"/>
          </p:nvPr>
        </p:nvSpPr>
        <p:spPr/>
        <p:txBody>
          <a:bodyPr/>
          <a:lstStyle>
            <a:lvl1pPr>
              <a:defRPr/>
            </a:lvl1pPr>
          </a:lstStyle>
          <a:p>
            <a:pPr>
              <a:defRPr/>
            </a:pPr>
            <a:fld id="{BC9EC4A6-2369-4368-A8B5-868D724DABAA}" type="slidenum">
              <a:rPr lang="pt-BR" altLang="pt-BR"/>
              <a:pPr>
                <a:defRPr/>
              </a:pPr>
              <a:t>‹nº›</a:t>
            </a:fld>
            <a:endParaRPr lang="pt-BR" altLang="pt-BR"/>
          </a:p>
        </p:txBody>
      </p:sp>
    </p:spTree>
    <p:extLst>
      <p:ext uri="{BB962C8B-B14F-4D97-AF65-F5344CB8AC3E}">
        <p14:creationId xmlns:p14="http://schemas.microsoft.com/office/powerpoint/2010/main" val="412695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3"/>
          <p:cNvSpPr>
            <a:spLocks noGrp="1"/>
          </p:cNvSpPr>
          <p:nvPr>
            <p:ph type="dt" sz="half" idx="10"/>
          </p:nvPr>
        </p:nvSpPr>
        <p:spPr/>
        <p:txBody>
          <a:bodyPr/>
          <a:lstStyle>
            <a:lvl1pPr>
              <a:defRPr/>
            </a:lvl1pPr>
          </a:lstStyle>
          <a:p>
            <a:pPr>
              <a:defRPr/>
            </a:pPr>
            <a:fld id="{10BBEEE4-F57C-4936-93A1-AA816AB492A5}" type="datetimeFigureOut">
              <a:rPr lang="pt-BR"/>
              <a:pPr>
                <a:defRPr/>
              </a:pPr>
              <a:t>24/01/2020</a:t>
            </a:fld>
            <a:endParaRPr lang="pt-BR"/>
          </a:p>
        </p:txBody>
      </p:sp>
      <p:sp>
        <p:nvSpPr>
          <p:cNvPr id="4" name="Espaço Reservado para Rodapé 4"/>
          <p:cNvSpPr>
            <a:spLocks noGrp="1"/>
          </p:cNvSpPr>
          <p:nvPr>
            <p:ph type="ftr" sz="quarter" idx="11"/>
          </p:nvPr>
        </p:nvSpPr>
        <p:spPr/>
        <p:txBody>
          <a:bodyPr/>
          <a:lstStyle>
            <a:lvl1pPr>
              <a:defRPr/>
            </a:lvl1pPr>
          </a:lstStyle>
          <a:p>
            <a:pPr>
              <a:defRPr/>
            </a:pPr>
            <a:endParaRPr lang="pt-BR"/>
          </a:p>
        </p:txBody>
      </p:sp>
      <p:sp>
        <p:nvSpPr>
          <p:cNvPr id="5" name="Espaço Reservado para Número de Slide 5"/>
          <p:cNvSpPr>
            <a:spLocks noGrp="1"/>
          </p:cNvSpPr>
          <p:nvPr>
            <p:ph type="sldNum" sz="quarter" idx="12"/>
          </p:nvPr>
        </p:nvSpPr>
        <p:spPr/>
        <p:txBody>
          <a:bodyPr/>
          <a:lstStyle>
            <a:lvl1pPr>
              <a:defRPr/>
            </a:lvl1pPr>
          </a:lstStyle>
          <a:p>
            <a:pPr>
              <a:defRPr/>
            </a:pPr>
            <a:fld id="{F290C703-6DF9-48C7-AF4A-0066283FCEB8}" type="slidenum">
              <a:rPr lang="pt-BR" altLang="pt-BR"/>
              <a:pPr>
                <a:defRPr/>
              </a:pPr>
              <a:t>‹nº›</a:t>
            </a:fld>
            <a:endParaRPr lang="pt-BR" altLang="pt-BR"/>
          </a:p>
        </p:txBody>
      </p:sp>
    </p:spTree>
    <p:extLst>
      <p:ext uri="{BB962C8B-B14F-4D97-AF65-F5344CB8AC3E}">
        <p14:creationId xmlns:p14="http://schemas.microsoft.com/office/powerpoint/2010/main" val="393652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E1442128-0255-4977-9A65-325CF4C5C1BB}" type="datetimeFigureOut">
              <a:rPr lang="pt-BR"/>
              <a:pPr>
                <a:defRPr/>
              </a:pPr>
              <a:t>24/01/2020</a:t>
            </a:fld>
            <a:endParaRPr lang="pt-BR"/>
          </a:p>
        </p:txBody>
      </p:sp>
      <p:sp>
        <p:nvSpPr>
          <p:cNvPr id="3" name="Espaço Reservado para Rodapé 4"/>
          <p:cNvSpPr>
            <a:spLocks noGrp="1"/>
          </p:cNvSpPr>
          <p:nvPr>
            <p:ph type="ftr" sz="quarter" idx="11"/>
          </p:nvPr>
        </p:nvSpPr>
        <p:spPr/>
        <p:txBody>
          <a:bodyPr/>
          <a:lstStyle>
            <a:lvl1pPr>
              <a:defRPr/>
            </a:lvl1pPr>
          </a:lstStyle>
          <a:p>
            <a:pPr>
              <a:defRPr/>
            </a:pPr>
            <a:endParaRPr lang="pt-BR"/>
          </a:p>
        </p:txBody>
      </p:sp>
      <p:sp>
        <p:nvSpPr>
          <p:cNvPr id="4" name="Espaço Reservado para Número de Slide 5"/>
          <p:cNvSpPr>
            <a:spLocks noGrp="1"/>
          </p:cNvSpPr>
          <p:nvPr>
            <p:ph type="sldNum" sz="quarter" idx="12"/>
          </p:nvPr>
        </p:nvSpPr>
        <p:spPr/>
        <p:txBody>
          <a:bodyPr/>
          <a:lstStyle>
            <a:lvl1pPr>
              <a:defRPr/>
            </a:lvl1pPr>
          </a:lstStyle>
          <a:p>
            <a:pPr>
              <a:defRPr/>
            </a:pPr>
            <a:fld id="{97852EDD-70F4-467C-8406-D08E6AACB63E}" type="slidenum">
              <a:rPr lang="pt-BR" altLang="pt-BR"/>
              <a:pPr>
                <a:defRPr/>
              </a:pPr>
              <a:t>‹nº›</a:t>
            </a:fld>
            <a:endParaRPr lang="pt-BR" altLang="pt-BR"/>
          </a:p>
        </p:txBody>
      </p:sp>
    </p:spTree>
    <p:extLst>
      <p:ext uri="{BB962C8B-B14F-4D97-AF65-F5344CB8AC3E}">
        <p14:creationId xmlns:p14="http://schemas.microsoft.com/office/powerpoint/2010/main" val="2595243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32AA2138-73E0-4665-B202-39CB806A6337}" type="datetimeFigureOut">
              <a:rPr lang="pt-BR"/>
              <a:pPr>
                <a:defRPr/>
              </a:pPr>
              <a:t>24/01/2020</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EF3C60E7-5870-40A3-8EF4-F33CB4A4E4B2}" type="slidenum">
              <a:rPr lang="pt-BR" altLang="pt-BR"/>
              <a:pPr>
                <a:defRPr/>
              </a:pPr>
              <a:t>‹nº›</a:t>
            </a:fld>
            <a:endParaRPr lang="pt-BR" altLang="pt-BR"/>
          </a:p>
        </p:txBody>
      </p:sp>
    </p:spTree>
    <p:extLst>
      <p:ext uri="{BB962C8B-B14F-4D97-AF65-F5344CB8AC3E}">
        <p14:creationId xmlns:p14="http://schemas.microsoft.com/office/powerpoint/2010/main" val="128880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3"/>
          <p:cNvSpPr>
            <a:spLocks noGrp="1"/>
          </p:cNvSpPr>
          <p:nvPr>
            <p:ph type="dt" sz="half" idx="10"/>
          </p:nvPr>
        </p:nvSpPr>
        <p:spPr/>
        <p:txBody>
          <a:bodyPr/>
          <a:lstStyle>
            <a:lvl1pPr>
              <a:defRPr/>
            </a:lvl1pPr>
          </a:lstStyle>
          <a:p>
            <a:pPr>
              <a:defRPr/>
            </a:pPr>
            <a:fld id="{6DA8AB2B-2743-48CD-A21A-4C6C0E6816E5}" type="datetimeFigureOut">
              <a:rPr lang="pt-BR"/>
              <a:pPr>
                <a:defRPr/>
              </a:pPr>
              <a:t>24/01/2020</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5"/>
          <p:cNvSpPr>
            <a:spLocks noGrp="1"/>
          </p:cNvSpPr>
          <p:nvPr>
            <p:ph type="sldNum" sz="quarter" idx="12"/>
          </p:nvPr>
        </p:nvSpPr>
        <p:spPr/>
        <p:txBody>
          <a:bodyPr/>
          <a:lstStyle>
            <a:lvl1pPr>
              <a:defRPr/>
            </a:lvl1pPr>
          </a:lstStyle>
          <a:p>
            <a:pPr>
              <a:defRPr/>
            </a:pPr>
            <a:fld id="{3B36589F-CED9-4934-AD2B-FA8634A82528}" type="slidenum">
              <a:rPr lang="pt-BR" altLang="pt-BR"/>
              <a:pPr>
                <a:defRPr/>
              </a:pPr>
              <a:t>‹nº›</a:t>
            </a:fld>
            <a:endParaRPr lang="pt-BR" altLang="pt-BR"/>
          </a:p>
        </p:txBody>
      </p:sp>
    </p:spTree>
    <p:extLst>
      <p:ext uri="{BB962C8B-B14F-4D97-AF65-F5344CB8AC3E}">
        <p14:creationId xmlns:p14="http://schemas.microsoft.com/office/powerpoint/2010/main" val="160112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ço Reservado para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Espaço Reservado para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66E5771-A8F9-4586-9074-17A5348E146F}" type="datetimeFigureOut">
              <a:rPr lang="pt-BR"/>
              <a:pPr>
                <a:defRPr/>
              </a:pPr>
              <a:t>24/01/2020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0602E3B-DE01-4D8F-A10C-3DD8CE15540C}"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lanalto.gov.br/ccivil_03/_Ato2015-2018/2017/Lei/L13488.htm#art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www.planalto.gov.br/ccivil_03/Leis/LCP/Lcp135.htm#art2"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ítulo 1"/>
          <p:cNvSpPr>
            <a:spLocks noGrp="1"/>
          </p:cNvSpPr>
          <p:nvPr>
            <p:ph type="title"/>
          </p:nvPr>
        </p:nvSpPr>
        <p:spPr>
          <a:xfrm>
            <a:off x="1547664" y="2589490"/>
            <a:ext cx="6172200" cy="857250"/>
          </a:xfrm>
        </p:spPr>
        <p:txBody>
          <a:bodyPr>
            <a:normAutofit fontScale="90000"/>
          </a:bodyPr>
          <a:lstStyle/>
          <a:p>
            <a:br>
              <a:rPr lang="pt-BR" altLang="pt-BR" sz="2400" dirty="0"/>
            </a:br>
            <a:r>
              <a:rPr lang="pt-BR" altLang="pt-BR" sz="2400" dirty="0"/>
              <a:t>Legislação Eleitoral</a:t>
            </a:r>
            <a:br>
              <a:rPr lang="pt-BR" altLang="pt-BR" sz="2400" dirty="0"/>
            </a:br>
            <a:r>
              <a:rPr lang="pt-BR" altLang="pt-BR" sz="2400" dirty="0"/>
              <a:t>Elegibilidade: pressupostos e impedimentos</a:t>
            </a:r>
            <a:br>
              <a:rPr lang="pt-BR" altLang="pt-BR" sz="2400" dirty="0"/>
            </a:br>
            <a:endParaRPr lang="pt-BR" altLang="pt-BR" sz="2400" dirty="0"/>
          </a:p>
        </p:txBody>
      </p:sp>
      <p:pic>
        <p:nvPicPr>
          <p:cNvPr id="2051" name="Imagem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18086" y="1431131"/>
            <a:ext cx="5503069" cy="701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CaixaDeTexto 6"/>
          <p:cNvSpPr txBox="1">
            <a:spLocks noChangeArrowheads="1"/>
          </p:cNvSpPr>
          <p:nvPr/>
        </p:nvSpPr>
        <p:spPr bwMode="auto">
          <a:xfrm>
            <a:off x="2977914" y="4016888"/>
            <a:ext cx="344566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pt-BR" altLang="pt-BR" dirty="0"/>
              <a:t>Prof. </a:t>
            </a:r>
            <a:r>
              <a:rPr lang="pt-BR" altLang="pt-BR" dirty="0" err="1"/>
              <a:t>Msc</a:t>
            </a:r>
            <a:r>
              <a:rPr lang="pt-BR" altLang="pt-BR" dirty="0"/>
              <a:t>. Mauro Almeida Noleto</a:t>
            </a:r>
          </a:p>
          <a:p>
            <a:pPr eaLnBrk="1" hangingPunct="1"/>
            <a:endParaRPr lang="pt-BR" altLang="pt-BR" dirty="0"/>
          </a:p>
          <a:p>
            <a:pPr algn="ctr" eaLnBrk="1" hangingPunct="1"/>
            <a:r>
              <a:rPr lang="pt-BR" altLang="pt-BR" dirty="0"/>
              <a:t>Brasília, 25 de janeiro de 2020</a:t>
            </a:r>
          </a:p>
        </p:txBody>
      </p:sp>
      <p:pic>
        <p:nvPicPr>
          <p:cNvPr id="2053" name="Imagem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55194" y="1052514"/>
            <a:ext cx="2228850" cy="115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119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dirty="0">
                <a:effectLst>
                  <a:outerShdw blurRad="38100" dist="38100" dir="2700000" algn="tl">
                    <a:srgbClr val="FFFFFF"/>
                  </a:outerShdw>
                </a:effectLst>
                <a:latin typeface="Arial Black" pitchFamily="34" charset="0"/>
              </a:rPr>
              <a:t>Domicílio eleitoral na circunscrição</a:t>
            </a:r>
          </a:p>
        </p:txBody>
      </p:sp>
      <p:sp>
        <p:nvSpPr>
          <p:cNvPr id="15363" name="Rectangle 3"/>
          <p:cNvSpPr>
            <a:spLocks noGrp="1" noChangeArrowheads="1"/>
          </p:cNvSpPr>
          <p:nvPr>
            <p:ph type="body" idx="1"/>
          </p:nvPr>
        </p:nvSpPr>
        <p:spPr>
          <a:xfrm>
            <a:off x="395536" y="1817440"/>
            <a:ext cx="8208912" cy="4310608"/>
          </a:xfrm>
        </p:spPr>
        <p:txBody>
          <a:bodyPr/>
          <a:lstStyle/>
          <a:p>
            <a:pPr marL="0" indent="0" algn="just">
              <a:buNone/>
            </a:pPr>
            <a:r>
              <a:rPr lang="pt-BR" altLang="pt-BR" sz="2000" dirty="0">
                <a:latin typeface="Arial" panose="020B0604020202020204" pitchFamily="34" charset="0"/>
                <a:cs typeface="Arial" panose="020B0604020202020204" pitchFamily="34" charset="0"/>
              </a:rPr>
              <a:t>Para o Código </a:t>
            </a:r>
            <a:r>
              <a:rPr lang="pt-BR" altLang="pt-BR" sz="2000" b="1" dirty="0">
                <a:latin typeface="Arial" panose="020B0604020202020204" pitchFamily="34" charset="0"/>
                <a:cs typeface="Arial" panose="020B0604020202020204" pitchFamily="34" charset="0"/>
              </a:rPr>
              <a:t>Eleitoral, domicílio</a:t>
            </a:r>
            <a:r>
              <a:rPr lang="pt-BR" altLang="pt-BR" sz="2000" dirty="0">
                <a:latin typeface="Arial" panose="020B0604020202020204" pitchFamily="34" charset="0"/>
                <a:cs typeface="Arial" panose="020B0604020202020204" pitchFamily="34" charset="0"/>
              </a:rPr>
              <a:t> é o lugar em que a pessoa mantém vínculos políticos, sociais e afetivos. A residência é a materialização desses atributos. Em tal circunstância, constatada a antiguidade desses vínculos, quebra-se a rigidez da exigência contida no art. 55, III.</a:t>
            </a:r>
            <a:r>
              <a:rPr lang="pt-BR" sz="2000" dirty="0"/>
              <a:t> </a:t>
            </a:r>
          </a:p>
          <a:p>
            <a:pPr marL="0" indent="0" algn="just">
              <a:buNone/>
            </a:pPr>
            <a:endParaRPr lang="pt-BR" sz="2000" dirty="0"/>
          </a:p>
          <a:p>
            <a:pPr marL="0" indent="0" algn="just">
              <a:buNone/>
            </a:pPr>
            <a:r>
              <a:rPr lang="pt-BR" sz="2000" dirty="0"/>
              <a:t>Art. 9º  Para concorrer às eleições, o candidato deverá possuir domicílio eleitoral na respectiva circunscrição pelo prazo de seis meses e estar com a filiação deferida pelo partido no mesmo prazo.    </a:t>
            </a:r>
            <a:r>
              <a:rPr lang="pt-BR" sz="2000" u="sng" dirty="0">
                <a:hlinkClick r:id="rId2"/>
              </a:rPr>
              <a:t>Redação dada pela Lei nº 13.488, de 2017)</a:t>
            </a:r>
            <a:endParaRPr lang="pt-BR" sz="2000" u="sng" dirty="0"/>
          </a:p>
          <a:p>
            <a:pPr marL="0" indent="0" algn="just">
              <a:buNone/>
            </a:pPr>
            <a:r>
              <a:rPr lang="pt-BR" sz="2000" dirty="0"/>
              <a:t>Parágrafo único. Havendo fusão ou incorporação de partidos após o prazo estipulado no </a:t>
            </a:r>
            <a:r>
              <a:rPr lang="pt-BR" sz="2000" i="1" dirty="0"/>
              <a:t>caput</a:t>
            </a:r>
            <a:r>
              <a:rPr lang="pt-BR" sz="2000" dirty="0"/>
              <a:t>, será considerada, para efeito de filiação partidária, a data de filiação do candidato ao partido de origem.</a:t>
            </a:r>
          </a:p>
          <a:p>
            <a:pPr marL="1371600" lvl="2" indent="-457200" algn="just" eaLnBrk="1" hangingPunct="1">
              <a:buFontTx/>
              <a:buNone/>
            </a:pPr>
            <a:endParaRPr lang="pt-BR" altLang="pt-BR" sz="2000" dirty="0">
              <a:latin typeface="Arial" panose="020B0604020202020204" pitchFamily="34" charset="0"/>
              <a:cs typeface="Arial" panose="020B0604020202020204" pitchFamily="34" charset="0"/>
            </a:endParaRPr>
          </a:p>
          <a:p>
            <a:pPr marL="1371600" lvl="2" indent="-457200" algn="just" eaLnBrk="1" hangingPunct="1">
              <a:buFontTx/>
              <a:buNone/>
            </a:pPr>
            <a:endParaRPr lang="pt-BR" altLang="pt-BR" sz="2000" dirty="0">
              <a:latin typeface="Arial" panose="020B0604020202020204" pitchFamily="34" charset="0"/>
              <a:cs typeface="Arial" panose="020B0604020202020204" pitchFamily="34" charset="0"/>
            </a:endParaRPr>
          </a:p>
          <a:p>
            <a:pPr marL="1371600" lvl="2" indent="-457200" algn="just" eaLnBrk="1" hangingPunct="1">
              <a:buFontTx/>
              <a:buNone/>
            </a:pPr>
            <a:endParaRPr lang="pt-BR" altLang="pt-BR" sz="2000" dirty="0">
              <a:latin typeface="Arial" panose="020B0604020202020204" pitchFamily="34" charset="0"/>
              <a:cs typeface="Arial" panose="020B0604020202020204" pitchFamily="34" charset="0"/>
            </a:endParaRPr>
          </a:p>
          <a:p>
            <a:pPr marL="1371600" lvl="2" indent="-457200" algn="just" eaLnBrk="1" hangingPunct="1">
              <a:buFontTx/>
              <a:buNone/>
            </a:pPr>
            <a:endParaRPr lang="pt-BR" altLang="pt-BR" sz="2000"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a:effectLst>
                  <a:outerShdw blurRad="38100" dist="38100" dir="2700000" algn="tl">
                    <a:srgbClr val="FFFFFF"/>
                  </a:outerShdw>
                </a:effectLst>
                <a:latin typeface="Arial Black" pitchFamily="34" charset="0"/>
              </a:rPr>
              <a:t>Filiação partidária</a:t>
            </a:r>
          </a:p>
        </p:txBody>
      </p:sp>
      <p:sp>
        <p:nvSpPr>
          <p:cNvPr id="16387" name="Rectangle 3"/>
          <p:cNvSpPr>
            <a:spLocks noGrp="1" noChangeArrowheads="1"/>
          </p:cNvSpPr>
          <p:nvPr>
            <p:ph type="body" idx="1"/>
          </p:nvPr>
        </p:nvSpPr>
        <p:spPr>
          <a:xfrm>
            <a:off x="0" y="1752600"/>
            <a:ext cx="8915400" cy="4114800"/>
          </a:xfrm>
        </p:spPr>
        <p:txBody>
          <a:bodyPr/>
          <a:lstStyle/>
          <a:p>
            <a:pPr marL="0" indent="0" algn="just">
              <a:buNone/>
            </a:pPr>
            <a:r>
              <a:rPr lang="pt-PT" altLang="pt-BR" sz="2000" dirty="0">
                <a:latin typeface="Arial" panose="020B0604020202020204" pitchFamily="34" charset="0"/>
                <a:cs typeface="Arial" panose="020B0604020202020204" pitchFamily="34" charset="0"/>
              </a:rPr>
              <a:t>O candidato deve estar com filiação deferida pelo partido político até seis meses antes da data da eleição. (art. 9º da Lei das Eleições, L. 9.504/97)</a:t>
            </a:r>
            <a:r>
              <a:rPr lang="pt-BR" sz="2000" dirty="0"/>
              <a:t> </a:t>
            </a:r>
          </a:p>
          <a:p>
            <a:pPr marL="0" indent="0" algn="just">
              <a:buNone/>
            </a:pPr>
            <a:endParaRPr lang="pt-BR" sz="2000" dirty="0"/>
          </a:p>
          <a:p>
            <a:pPr marL="0" indent="0" algn="just">
              <a:buNone/>
            </a:pPr>
            <a:r>
              <a:rPr lang="pt-BR" sz="2000" dirty="0"/>
              <a:t>Art. 9º  Para concorrer às eleições, o candidato deverá possuir domicílio eleitoral na respectiva circunscrição pelo prazo de seis meses e estar com a filiação deferida pelo partido no mesmo prazo.    </a:t>
            </a:r>
            <a:r>
              <a:rPr lang="pt-BR" sz="2000" u="sng" dirty="0">
                <a:hlinkClick r:id="rId2"/>
              </a:rPr>
              <a:t>Redação dada pela Lei nº 13.488, de 2017)</a:t>
            </a:r>
            <a:endParaRPr lang="pt-BR" sz="2000" u="sng" dirty="0"/>
          </a:p>
          <a:p>
            <a:pPr marL="0" indent="0" algn="just">
              <a:buNone/>
            </a:pPr>
            <a:r>
              <a:rPr lang="pt-BR" sz="2000" dirty="0"/>
              <a:t>Parágrafo único. Havendo fusão ou incorporação de partidos após o prazo estipulado no </a:t>
            </a:r>
            <a:r>
              <a:rPr lang="pt-BR" sz="2000" i="1" dirty="0"/>
              <a:t>caput</a:t>
            </a:r>
            <a:r>
              <a:rPr lang="pt-BR" sz="2000" dirty="0"/>
              <a:t>, será considerada, para efeito de filiação partidária, a data de filiação do candidato ao partido de origem.</a:t>
            </a:r>
          </a:p>
          <a:p>
            <a:pPr marL="1371600" lvl="2" indent="-457200" algn="just" eaLnBrk="1" hangingPunct="1">
              <a:buFontTx/>
              <a:buNone/>
            </a:pPr>
            <a:endParaRPr lang="pt-PT" altLang="pt-BR"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a:effectLst>
                  <a:outerShdw blurRad="38100" dist="38100" dir="2700000" algn="tl">
                    <a:srgbClr val="FFFFFF"/>
                  </a:outerShdw>
                </a:effectLst>
                <a:latin typeface="Arial Black" pitchFamily="34" charset="0"/>
              </a:rPr>
              <a:t>Idade mínima</a:t>
            </a:r>
          </a:p>
        </p:txBody>
      </p:sp>
      <p:sp>
        <p:nvSpPr>
          <p:cNvPr id="17411" name="Rectangle 3"/>
          <p:cNvSpPr>
            <a:spLocks noGrp="1" noChangeArrowheads="1"/>
          </p:cNvSpPr>
          <p:nvPr>
            <p:ph type="body" idx="1"/>
          </p:nvPr>
        </p:nvSpPr>
        <p:spPr>
          <a:xfrm>
            <a:off x="0" y="1752600"/>
            <a:ext cx="8915400" cy="4114800"/>
          </a:xfrm>
        </p:spPr>
        <p:txBody>
          <a:bodyPr/>
          <a:lstStyle/>
          <a:p>
            <a:pPr marL="1371600" lvl="2" indent="-457200" algn="just" eaLnBrk="1" hangingPunct="1"/>
            <a:r>
              <a:rPr lang="pt-PT" altLang="pt-BR" sz="2000" dirty="0">
                <a:latin typeface="Arial" panose="020B0604020202020204" pitchFamily="34" charset="0"/>
                <a:cs typeface="Arial" panose="020B0604020202020204" pitchFamily="34" charset="0"/>
              </a:rPr>
              <a:t>35 anos para Presidente e Vice-Presidente da República e para Senador.</a:t>
            </a:r>
          </a:p>
          <a:p>
            <a:pPr marL="1371600" lvl="2" indent="-457200" algn="just" eaLnBrk="1" hangingPunct="1"/>
            <a:r>
              <a:rPr lang="pt-PT" altLang="pt-BR" sz="2000" dirty="0">
                <a:latin typeface="Arial" panose="020B0604020202020204" pitchFamily="34" charset="0"/>
                <a:cs typeface="Arial" panose="020B0604020202020204" pitchFamily="34" charset="0"/>
              </a:rPr>
              <a:t>30 anos para Governador e Vice-Governador.</a:t>
            </a:r>
          </a:p>
          <a:p>
            <a:pPr marL="1371600" lvl="2" indent="-457200" algn="just" eaLnBrk="1" hangingPunct="1"/>
            <a:r>
              <a:rPr lang="pt-PT" altLang="pt-BR" sz="2000" dirty="0">
                <a:latin typeface="Arial" panose="020B0604020202020204" pitchFamily="34" charset="0"/>
                <a:cs typeface="Arial" panose="020B0604020202020204" pitchFamily="34" charset="0"/>
              </a:rPr>
              <a:t>21 anos para deputados, Prefeitos e Vice-Prefeitos.</a:t>
            </a:r>
          </a:p>
          <a:p>
            <a:pPr marL="1371600" lvl="2" indent="-457200" algn="just" eaLnBrk="1" hangingPunct="1"/>
            <a:r>
              <a:rPr lang="pt-PT" altLang="pt-BR" sz="2000" dirty="0">
                <a:latin typeface="Arial" panose="020B0604020202020204" pitchFamily="34" charset="0"/>
                <a:cs typeface="Arial" panose="020B0604020202020204" pitchFamily="34" charset="0"/>
              </a:rPr>
              <a:t>18 anos para vereador*.</a:t>
            </a:r>
          </a:p>
          <a:p>
            <a:pPr marL="1371600" lvl="2" indent="-457200" algn="just" eaLnBrk="1" hangingPunct="1"/>
            <a:endParaRPr lang="pt-PT" altLang="pt-BR" sz="2000" dirty="0">
              <a:latin typeface="Arial" panose="020B0604020202020204" pitchFamily="34" charset="0"/>
              <a:cs typeface="Arial" panose="020B0604020202020204" pitchFamily="34" charset="0"/>
            </a:endParaRPr>
          </a:p>
          <a:p>
            <a:pPr marL="1371600" lvl="2" indent="-457200" algn="just" eaLnBrk="1" hangingPunct="1">
              <a:buFontTx/>
              <a:buNone/>
            </a:pPr>
            <a:r>
              <a:rPr lang="pt-BR" altLang="pt-BR" sz="2000" dirty="0">
                <a:latin typeface="Arial" panose="020B0604020202020204" pitchFamily="34" charset="0"/>
                <a:cs typeface="Arial" panose="020B0604020202020204" pitchFamily="34" charset="0"/>
              </a:rPr>
              <a:t>A idade mínima deve ser verificada tendo por referência a data da posse no cargo eletivo e não a data do pedido de registro, por exemplo, salvo quando fixada em 18 anos, hipótese em que a data será o último dia para registro de candidaturas (15 de agosto do ano da eleição) (Lei nº 9.504/1997, art. 11, § </a:t>
            </a:r>
            <a:r>
              <a:rPr lang="pt-BR" altLang="pt-BR" sz="2000">
                <a:latin typeface="Arial" panose="020B0604020202020204" pitchFamily="34" charset="0"/>
                <a:cs typeface="Arial" panose="020B0604020202020204" pitchFamily="34" charset="0"/>
              </a:rPr>
              <a:t>2º).</a:t>
            </a:r>
            <a:endParaRPr lang="pt-BR" altLang="pt-BR" sz="20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4" name="Object 2"/>
          <p:cNvGraphicFramePr>
            <a:graphicFrameLocks noChangeAspect="1"/>
          </p:cNvGraphicFramePr>
          <p:nvPr/>
        </p:nvGraphicFramePr>
        <p:xfrm>
          <a:off x="0" y="328613"/>
          <a:ext cx="8839200" cy="6400800"/>
        </p:xfrm>
        <a:graphic>
          <a:graphicData uri="http://schemas.openxmlformats.org/presentationml/2006/ole">
            <mc:AlternateContent xmlns:mc="http://schemas.openxmlformats.org/markup-compatibility/2006">
              <mc:Choice xmlns:v="urn:schemas-microsoft-com:vml" Requires="v">
                <p:oleObj spid="_x0000_s18438" r:id="rId3" imgW="8763844" imgH="6404737" progId="">
                  <p:embed/>
                </p:oleObj>
              </mc:Choice>
              <mc:Fallback>
                <p:oleObj r:id="rId3" imgW="8763844" imgH="6404737"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28613"/>
                        <a:ext cx="88392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rtlCol="0">
            <a:normAutofit/>
          </a:bodyPr>
          <a:lstStyle/>
          <a:p>
            <a:pPr eaLnBrk="1" fontAlgn="auto" hangingPunct="1">
              <a:spcAft>
                <a:spcPts val="0"/>
              </a:spcAft>
              <a:defRPr/>
            </a:pPr>
            <a:r>
              <a:rPr lang="pt-PT" b="1">
                <a:effectLst>
                  <a:outerShdw blurRad="38100" dist="38100" dir="2700000" algn="tl">
                    <a:srgbClr val="FFFFFF"/>
                  </a:outerShdw>
                </a:effectLst>
              </a:rPr>
              <a:t>Absolutas</a:t>
            </a:r>
            <a:endParaRPr lang="pt-BR" b="1">
              <a:effectLst>
                <a:outerShdw blurRad="38100" dist="38100" dir="2700000" algn="tl">
                  <a:srgbClr val="FFFFFF"/>
                </a:outerShdw>
              </a:effectLst>
            </a:endParaRPr>
          </a:p>
        </p:txBody>
      </p:sp>
      <p:sp>
        <p:nvSpPr>
          <p:cNvPr id="19459" name="Rectangle 3"/>
          <p:cNvSpPr>
            <a:spLocks noGrp="1" noChangeArrowheads="1"/>
          </p:cNvSpPr>
          <p:nvPr>
            <p:ph type="body" idx="1"/>
          </p:nvPr>
        </p:nvSpPr>
        <p:spPr/>
        <p:txBody>
          <a:bodyPr/>
          <a:lstStyle/>
          <a:p>
            <a:pPr eaLnBrk="1" hangingPunct="1"/>
            <a:r>
              <a:rPr lang="pt-PT" altLang="pt-BR"/>
              <a:t>Inalistáveis (art. 14, 2º, CF)</a:t>
            </a:r>
          </a:p>
          <a:p>
            <a:pPr eaLnBrk="1" hangingPunct="1">
              <a:buFontTx/>
              <a:buNone/>
            </a:pPr>
            <a:endParaRPr lang="pt-PT" altLang="pt-BR"/>
          </a:p>
          <a:p>
            <a:pPr lvl="2" algn="just" eaLnBrk="1" hangingPunct="1"/>
            <a:r>
              <a:rPr lang="pt-PT" altLang="pt-BR" sz="2000">
                <a:latin typeface="Arial" panose="020B0604020202020204" pitchFamily="34" charset="0"/>
                <a:cs typeface="Arial" panose="020B0604020202020204" pitchFamily="34" charset="0"/>
              </a:rPr>
              <a:t>O alistamento eleitoral é proibido aos estrangeiros e aos conscritos (brasileiros que prestam o serviço militar obrigatório, enquanto durar a prestação).</a:t>
            </a:r>
            <a:endParaRPr lang="pt-PT" altLang="pt-BR"/>
          </a:p>
          <a:p>
            <a:pPr eaLnBrk="1" hangingPunct="1">
              <a:buFontTx/>
              <a:buNone/>
            </a:pPr>
            <a:endParaRPr lang="pt-PT" altLang="pt-B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62000" y="1524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Absolutas</a:t>
            </a:r>
            <a:endParaRPr lang="pt-BR" b="1">
              <a:effectLst>
                <a:outerShdw blurRad="38100" dist="38100" dir="2700000" algn="tl">
                  <a:srgbClr val="FFFFFF"/>
                </a:outerShdw>
              </a:effectLst>
            </a:endParaRPr>
          </a:p>
        </p:txBody>
      </p:sp>
      <p:sp>
        <p:nvSpPr>
          <p:cNvPr id="37891" name="Rectangle 3"/>
          <p:cNvSpPr>
            <a:spLocks noGrp="1" noChangeArrowheads="1"/>
          </p:cNvSpPr>
          <p:nvPr>
            <p:ph type="body" idx="1"/>
          </p:nvPr>
        </p:nvSpPr>
        <p:spPr>
          <a:xfrm>
            <a:off x="762000" y="1219200"/>
            <a:ext cx="7772400" cy="4114800"/>
          </a:xfrm>
        </p:spPr>
        <p:txBody>
          <a:bodyPr rtlCol="0">
            <a:normAutofit fontScale="85000" lnSpcReduction="10000"/>
          </a:bodyPr>
          <a:lstStyle/>
          <a:p>
            <a:pPr eaLnBrk="1" fontAlgn="auto" hangingPunct="1">
              <a:lnSpc>
                <a:spcPct val="90000"/>
              </a:lnSpc>
              <a:spcAft>
                <a:spcPts val="0"/>
              </a:spcAft>
              <a:defRPr/>
            </a:pPr>
            <a:r>
              <a:rPr lang="pt-PT" sz="2800" dirty="0"/>
              <a:t>Analfabetos</a:t>
            </a:r>
          </a:p>
          <a:p>
            <a:pPr eaLnBrk="1" fontAlgn="auto" hangingPunct="1">
              <a:lnSpc>
                <a:spcPct val="90000"/>
              </a:lnSpc>
              <a:spcAft>
                <a:spcPts val="0"/>
              </a:spcAft>
              <a:buFontTx/>
              <a:buNone/>
              <a:defRPr/>
            </a:pPr>
            <a:r>
              <a:rPr lang="pt-PT" sz="2400" dirty="0"/>
              <a:t>Res. 22156/06:</a:t>
            </a:r>
          </a:p>
          <a:p>
            <a:pPr eaLnBrk="1" fontAlgn="auto" hangingPunct="1">
              <a:lnSpc>
                <a:spcPct val="90000"/>
              </a:lnSpc>
              <a:spcAft>
                <a:spcPts val="0"/>
              </a:spcAft>
              <a:buFontTx/>
              <a:buNone/>
              <a:defRPr/>
            </a:pPr>
            <a:r>
              <a:rPr lang="pt-BR" sz="1800" dirty="0">
                <a:ea typeface="Batang" pitchFamily="18" charset="-127"/>
              </a:rPr>
              <a:t>Art. 25. § 2º A ausência do comprovante a que se refere o inciso IV deste artigo (escolaridade) poderá ser suprida por </a:t>
            </a:r>
            <a:r>
              <a:rPr lang="pt-BR" sz="1800" b="1" dirty="0">
                <a:ea typeface="Batang" pitchFamily="18" charset="-127"/>
              </a:rPr>
              <a:t>declaração de próprio punho</a:t>
            </a:r>
            <a:r>
              <a:rPr lang="pt-BR" sz="1800" dirty="0">
                <a:ea typeface="Batang" pitchFamily="18" charset="-127"/>
              </a:rPr>
              <a:t>, podendo a exigência de alfabetização do candidato ser aferida por outros meios, desde que individualmente. </a:t>
            </a:r>
          </a:p>
          <a:p>
            <a:pPr eaLnBrk="1" fontAlgn="auto" hangingPunct="1">
              <a:lnSpc>
                <a:spcPct val="90000"/>
              </a:lnSpc>
              <a:spcAft>
                <a:spcPts val="0"/>
              </a:spcAft>
              <a:buFontTx/>
              <a:buNone/>
              <a:defRPr/>
            </a:pPr>
            <a:endParaRPr lang="pt-BR" sz="2400" dirty="0">
              <a:ea typeface="Batang" pitchFamily="18" charset="-127"/>
            </a:endParaRPr>
          </a:p>
          <a:p>
            <a:pPr eaLnBrk="1" fontAlgn="auto" hangingPunct="1">
              <a:lnSpc>
                <a:spcPct val="90000"/>
              </a:lnSpc>
              <a:spcAft>
                <a:spcPts val="0"/>
              </a:spcAft>
              <a:buFontTx/>
              <a:buNone/>
              <a:defRPr/>
            </a:pPr>
            <a:r>
              <a:rPr lang="pt-BR" sz="2400" dirty="0">
                <a:ea typeface="Batang" pitchFamily="18" charset="-127"/>
              </a:rPr>
              <a:t>Jurisprudência:</a:t>
            </a:r>
            <a:endParaRPr lang="pt-BR" sz="2400" dirty="0">
              <a:latin typeface="Verdana" pitchFamily="34" charset="0"/>
            </a:endParaRPr>
          </a:p>
          <a:p>
            <a:pPr eaLnBrk="1" fontAlgn="auto" hangingPunct="1">
              <a:lnSpc>
                <a:spcPct val="90000"/>
              </a:lnSpc>
              <a:spcAft>
                <a:spcPts val="0"/>
              </a:spcAft>
              <a:buFontTx/>
              <a:buNone/>
              <a:defRPr/>
            </a:pPr>
            <a:r>
              <a:rPr lang="pt-BR" sz="1800" dirty="0">
                <a:latin typeface="Verdana" pitchFamily="34" charset="0"/>
              </a:rPr>
              <a:t>“Registro. Eleições de 2004. Analfabetismo. Teste. Declaração de próprio punho. Possibilidade. Recurso provido em parte. A Constituição Federal </a:t>
            </a:r>
            <a:r>
              <a:rPr lang="pt-BR" sz="1800" b="1" dirty="0">
                <a:latin typeface="Verdana" pitchFamily="34" charset="0"/>
              </a:rPr>
              <a:t>não admite que o candidato a cargo eletivo seja exposto a teste que lhe agrida a dignidade.</a:t>
            </a:r>
            <a:r>
              <a:rPr lang="pt-BR" sz="1800" dirty="0">
                <a:latin typeface="Verdana" pitchFamily="34" charset="0"/>
              </a:rPr>
              <a:t> Submeter o suposto analfabeto a teste público e solene para apurar-lhe o trato com as letras é agredir a dignidade humana (CF, art. 1</a:t>
            </a:r>
            <a:r>
              <a:rPr lang="pt-BR" sz="1800" u="sng" baseline="30000" dirty="0">
                <a:latin typeface="Verdana" pitchFamily="34" charset="0"/>
              </a:rPr>
              <a:t>o</a:t>
            </a:r>
            <a:r>
              <a:rPr lang="pt-BR" sz="1800" dirty="0">
                <a:latin typeface="Verdana" pitchFamily="34" charset="0"/>
              </a:rPr>
              <a:t>, III). Em tendo dúvida sobre a alfabetização do candidato, o juiz poderá submetê-lo a teste reservado. Não é lícito, contudo, a montagem de espetáculo coletivo que nada apura e só produz constrangimento”.</a:t>
            </a:r>
            <a:br>
              <a:rPr lang="pt-BR" sz="1800" dirty="0">
                <a:latin typeface="Verdana" pitchFamily="34" charset="0"/>
              </a:rPr>
            </a:br>
            <a:r>
              <a:rPr lang="pt-BR" sz="1800" i="1" dirty="0">
                <a:latin typeface="Verdana" pitchFamily="34" charset="0"/>
              </a:rPr>
              <a:t>(Ac. n</a:t>
            </a:r>
            <a:r>
              <a:rPr lang="pt-BR" sz="1800" i="1" u="sng" baseline="30000" dirty="0">
                <a:latin typeface="Verdana" pitchFamily="34" charset="0"/>
              </a:rPr>
              <a:t>o</a:t>
            </a:r>
            <a:r>
              <a:rPr lang="pt-BR" sz="1800" i="1" dirty="0">
                <a:latin typeface="Verdana" pitchFamily="34" charset="0"/>
              </a:rPr>
              <a:t> 21.707, de 17.8.2004, rel. Min. Humberto Gomes de Barros.)</a:t>
            </a:r>
            <a:r>
              <a:rPr lang="pt-BR" sz="1800" dirty="0">
                <a:latin typeface="Verdana" pitchFamily="34" charset="0"/>
              </a:rPr>
              <a:t>   </a:t>
            </a:r>
          </a:p>
          <a:p>
            <a:pPr eaLnBrk="1" fontAlgn="auto" hangingPunct="1">
              <a:lnSpc>
                <a:spcPct val="90000"/>
              </a:lnSpc>
              <a:spcAft>
                <a:spcPts val="0"/>
              </a:spcAft>
              <a:defRPr/>
            </a:pPr>
            <a:endParaRPr lang="pt-BR"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a:bodyPr>
          <a:lstStyle/>
          <a:p>
            <a:pPr eaLnBrk="1" fontAlgn="auto" hangingPunct="1">
              <a:spcAft>
                <a:spcPts val="0"/>
              </a:spcAft>
              <a:defRPr/>
            </a:pPr>
            <a:r>
              <a:rPr lang="pt-PT" b="1">
                <a:effectLst>
                  <a:outerShdw blurRad="38100" dist="38100" dir="2700000" algn="tl">
                    <a:srgbClr val="FFFFFF"/>
                  </a:outerShdw>
                </a:effectLst>
              </a:rPr>
              <a:t>Relativas</a:t>
            </a:r>
            <a:endParaRPr lang="pt-BR" b="1">
              <a:effectLst>
                <a:outerShdw blurRad="38100" dist="38100" dir="2700000" algn="tl">
                  <a:srgbClr val="FFFFFF"/>
                </a:outerShdw>
              </a:effectLst>
            </a:endParaRPr>
          </a:p>
        </p:txBody>
      </p:sp>
      <p:sp>
        <p:nvSpPr>
          <p:cNvPr id="21507" name="Rectangle 3"/>
          <p:cNvSpPr>
            <a:spLocks noGrp="1" noChangeArrowheads="1"/>
          </p:cNvSpPr>
          <p:nvPr>
            <p:ph type="body" idx="1"/>
          </p:nvPr>
        </p:nvSpPr>
        <p:spPr/>
        <p:txBody>
          <a:bodyPr/>
          <a:lstStyle/>
          <a:p>
            <a:pPr eaLnBrk="1" hangingPunct="1"/>
            <a:r>
              <a:rPr lang="pt-PT" altLang="pt-BR"/>
              <a:t>Motivos funcionais (desincompatibilização)</a:t>
            </a:r>
          </a:p>
          <a:p>
            <a:pPr eaLnBrk="1" hangingPunct="1"/>
            <a:r>
              <a:rPr lang="pt-PT" altLang="pt-BR"/>
              <a:t>Parentesco</a:t>
            </a:r>
          </a:p>
          <a:p>
            <a:pPr eaLnBrk="1" hangingPunct="1"/>
            <a:r>
              <a:rPr lang="pt-PT" altLang="pt-BR"/>
              <a:t>Militares</a:t>
            </a:r>
          </a:p>
          <a:p>
            <a:pPr eaLnBrk="1" hangingPunct="1"/>
            <a:r>
              <a:rPr lang="pt-PT" altLang="pt-BR"/>
              <a:t>Legais (Lei Complementar 64/90)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Motivos funcionais</a:t>
            </a:r>
            <a:endParaRPr lang="pt-BR" b="1">
              <a:effectLst>
                <a:outerShdw blurRad="38100" dist="38100" dir="2700000" algn="tl">
                  <a:srgbClr val="FFFFFF"/>
                </a:outerShdw>
              </a:effectLst>
            </a:endParaRPr>
          </a:p>
        </p:txBody>
      </p:sp>
      <p:sp>
        <p:nvSpPr>
          <p:cNvPr id="22531" name="Rectangle 3"/>
          <p:cNvSpPr>
            <a:spLocks noGrp="1" noChangeArrowheads="1"/>
          </p:cNvSpPr>
          <p:nvPr>
            <p:ph type="body" idx="1"/>
          </p:nvPr>
        </p:nvSpPr>
        <p:spPr>
          <a:xfrm>
            <a:off x="609600" y="1752600"/>
            <a:ext cx="7239000" cy="4114800"/>
          </a:xfrm>
        </p:spPr>
        <p:txBody>
          <a:bodyPr/>
          <a:lstStyle/>
          <a:p>
            <a:pPr algn="just" eaLnBrk="1" hangingPunct="1">
              <a:buFontTx/>
              <a:buNone/>
            </a:pPr>
            <a:r>
              <a:rPr lang="pt-PT" altLang="pt-BR" sz="2800"/>
              <a:t>Reeleição permitida por um único período subseqüente: Presidente, Governadores e Prefeitos.</a:t>
            </a:r>
          </a:p>
          <a:p>
            <a:pPr algn="just" eaLnBrk="1" hangingPunct="1">
              <a:buFontTx/>
              <a:buNone/>
            </a:pPr>
            <a:r>
              <a:rPr lang="pt-PT" altLang="pt-BR" sz="2800"/>
              <a:t>Para concorrer a outros cargos as autoridades acima devem renunciar aos respectivos mandatos até seis meses antes do pleito.</a:t>
            </a:r>
          </a:p>
          <a:p>
            <a:pPr eaLnBrk="1" hangingPunct="1">
              <a:buFontTx/>
              <a:buNone/>
            </a:pPr>
            <a:endParaRPr lang="pt-PT" altLang="pt-BR" sz="2800"/>
          </a:p>
          <a:p>
            <a:pPr eaLnBrk="1" hangingPunct="1">
              <a:buFontTx/>
              <a:buNone/>
            </a:pPr>
            <a:endParaRPr lang="pt-PT" altLang="pt-BR"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Motivos funcionais</a:t>
            </a:r>
            <a:endParaRPr lang="pt-BR" b="1">
              <a:effectLst>
                <a:outerShdw blurRad="38100" dist="38100" dir="2700000" algn="tl">
                  <a:srgbClr val="FFFFFF"/>
                </a:outerShdw>
              </a:effectLst>
            </a:endParaRPr>
          </a:p>
        </p:txBody>
      </p:sp>
      <p:sp>
        <p:nvSpPr>
          <p:cNvPr id="38915" name="Rectangle 3"/>
          <p:cNvSpPr>
            <a:spLocks noGrp="1" noChangeArrowheads="1"/>
          </p:cNvSpPr>
          <p:nvPr>
            <p:ph type="body" idx="1"/>
          </p:nvPr>
        </p:nvSpPr>
        <p:spPr>
          <a:xfrm>
            <a:off x="609600" y="1752600"/>
            <a:ext cx="7239000" cy="4114800"/>
          </a:xfrm>
        </p:spPr>
        <p:txBody>
          <a:bodyPr rtlCol="0">
            <a:normAutofit fontScale="92500" lnSpcReduction="10000"/>
          </a:bodyPr>
          <a:lstStyle/>
          <a:p>
            <a:pPr eaLnBrk="1" fontAlgn="auto" hangingPunct="1">
              <a:lnSpc>
                <a:spcPct val="90000"/>
              </a:lnSpc>
              <a:spcAft>
                <a:spcPts val="0"/>
              </a:spcAft>
              <a:buFontTx/>
              <a:buNone/>
              <a:defRPr/>
            </a:pPr>
            <a:r>
              <a:rPr lang="pt-BR" sz="2000">
                <a:latin typeface="Verdana" pitchFamily="34" charset="0"/>
              </a:rPr>
              <a:t>Consulta. Vice-candidato ao cargo do titular. 1. Vice-presidente da República, vice-governador de Estado ou do Distrito Federal ou vice-prefeito, reeleito ou não, pode se candidatar ao cargo do titular, mesmo tendo substituído aquele no curso do mandato. 2. Se a substituição ocorrer nos seis meses anteriores ao pleito, o vice, caso eleito para o cargo do titular, não poderá concorrer à reeleição. 3. O mesmo ocorrerá se houver sucessão, em qualquer tempo do mandato. 4. Na hipótese de o vice pretender disputar outro cargo que não o do titular, incidirá a regra do art. 1º, § 2º, da Lei Complementar nº 64, de 1990. 5. Caso o sucessor postule concorrer a cargo diverso, deverá obedecer ao disposto no art. 14, § 6º, da Constituição da República</a:t>
            </a:r>
            <a:r>
              <a:rPr lang="pt-BR" sz="2000" i="1">
                <a:latin typeface="Verdana" pitchFamily="34" charset="0"/>
              </a:rPr>
              <a:t>." </a:t>
            </a:r>
            <a:br>
              <a:rPr lang="pt-BR" sz="2000" i="1">
                <a:latin typeface="Verdana" pitchFamily="34" charset="0"/>
              </a:rPr>
            </a:br>
            <a:r>
              <a:rPr lang="pt-BR" sz="2000">
                <a:latin typeface="Verdana" pitchFamily="34" charset="0"/>
              </a:rPr>
              <a:t>(</a:t>
            </a:r>
            <a:r>
              <a:rPr lang="pt-BR" sz="2000" i="1">
                <a:latin typeface="Verdana" pitchFamily="34" charset="0"/>
              </a:rPr>
              <a:t>Res. nº 20.889, de 9.10.2001, rel. Min. Fernando Neves da Silva.</a:t>
            </a:r>
            <a:r>
              <a:rPr lang="pt-BR" sz="2000">
                <a:latin typeface="Verdana" pitchFamily="34"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Motivos funcionais</a:t>
            </a:r>
            <a:endParaRPr lang="pt-BR" b="1">
              <a:effectLst>
                <a:outerShdw blurRad="38100" dist="38100" dir="2700000" algn="tl">
                  <a:srgbClr val="FFFFFF"/>
                </a:outerShdw>
              </a:effectLst>
            </a:endParaRPr>
          </a:p>
        </p:txBody>
      </p:sp>
      <p:sp>
        <p:nvSpPr>
          <p:cNvPr id="24579" name="Rectangle 3"/>
          <p:cNvSpPr>
            <a:spLocks noGrp="1" noChangeArrowheads="1"/>
          </p:cNvSpPr>
          <p:nvPr>
            <p:ph type="body" idx="1"/>
          </p:nvPr>
        </p:nvSpPr>
        <p:spPr>
          <a:xfrm>
            <a:off x="609600" y="1752600"/>
            <a:ext cx="7239000" cy="4114800"/>
          </a:xfrm>
        </p:spPr>
        <p:txBody>
          <a:bodyPr/>
          <a:lstStyle/>
          <a:p>
            <a:pPr eaLnBrk="1" hangingPunct="1">
              <a:buFontTx/>
              <a:buNone/>
            </a:pPr>
            <a:r>
              <a:rPr lang="pt-BR" altLang="pt-BR" sz="2800">
                <a:latin typeface="Verdana" panose="020B0604030504040204" pitchFamily="34" charset="0"/>
              </a:rPr>
              <a:t>Desincompatibilizações:</a:t>
            </a:r>
          </a:p>
          <a:p>
            <a:pPr eaLnBrk="1" hangingPunct="1">
              <a:buFontTx/>
              <a:buNone/>
            </a:pPr>
            <a:r>
              <a:rPr lang="pt-BR" altLang="pt-BR" sz="2800">
                <a:latin typeface="Verdana" panose="020B0604030504040204" pitchFamily="34" charset="0"/>
              </a:rPr>
              <a:t>(consultar tabela do TSE).</a:t>
            </a:r>
          </a:p>
          <a:p>
            <a:pPr eaLnBrk="1" hangingPunct="1">
              <a:buFontTx/>
              <a:buNone/>
            </a:pPr>
            <a:endParaRPr lang="pt-BR" altLang="pt-BR" sz="2800">
              <a:latin typeface="Verdana" panose="020B0604030504040204" pitchFamily="34" charset="0"/>
            </a:endParaRPr>
          </a:p>
          <a:p>
            <a:pPr eaLnBrk="1" hangingPunct="1">
              <a:buFontTx/>
              <a:buNone/>
            </a:pPr>
            <a:endParaRPr lang="pt-BR" altLang="pt-BR" sz="280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928813"/>
            <a:ext cx="9144000" cy="3143250"/>
          </a:xfrm>
        </p:spPr>
        <p:txBody>
          <a:bodyPr rtlCol="0">
            <a:normAutofit fontScale="90000"/>
          </a:bodyPr>
          <a:lstStyle/>
          <a:p>
            <a:pPr eaLnBrk="1" hangingPunct="1">
              <a:defRPr/>
            </a:pPr>
            <a:r>
              <a:rPr lang="pt-BR" sz="1800" i="1" dirty="0"/>
              <a:t>"</a:t>
            </a:r>
            <a:r>
              <a:rPr lang="pt-BR" sz="1800" b="1" i="1" dirty="0"/>
              <a:t>Pressupostos de elegibilidade são requisitos que se devem preencher para que se possa concorrer a eleições</a:t>
            </a:r>
            <a:r>
              <a:rPr lang="pt-BR" sz="1800" i="1" dirty="0"/>
              <a:t>. Assim, estar no gozo de direitos políticos, ser alistado como eleitor, estar filiado a partido político, ter sido escolhido como candidato do Partido a que se acha filiado, haver sido registrado, pela Justiça Eleitoral, como candidato por esse Partido.</a:t>
            </a:r>
            <a:br>
              <a:rPr lang="pt-BR" sz="1800" dirty="0"/>
            </a:br>
            <a:r>
              <a:rPr lang="pt-BR" sz="1800" b="1" i="1" dirty="0"/>
              <a:t>Já as inelegibilidades são impedimentos que, se não afastados por quem preencha os pressupostos de elegibilidade, lhe obstam concorrer a eleições, ou - se supervenientes ao registro ou se de natureza constitucional - servem de fundamento à impugnação de sua diplomação, se eleito</a:t>
            </a:r>
            <a:r>
              <a:rPr lang="pt-BR" sz="1800" i="1" dirty="0"/>
              <a:t>. (...)</a:t>
            </a:r>
            <a:br>
              <a:rPr lang="pt-BR" sz="1800" dirty="0"/>
            </a:br>
            <a:r>
              <a:rPr lang="pt-BR" sz="1800" i="1" dirty="0"/>
              <a:t>Portanto, para que alguém possa ser eleito precisa de preencher pressupostos de elegibilidade (requisito positivo) e não incidir em impedimentos (requisito negativo). Quem não reunir essas duas espécies de requisitos - o positivo (preenchimento de pressupostos) e o negativo (não incidência em impedimentos) - não pode concorrer a cargo eletivo.“</a:t>
            </a:r>
            <a:br>
              <a:rPr lang="pt-BR" sz="1800" i="1" dirty="0"/>
            </a:br>
            <a:br>
              <a:rPr lang="pt-BR" sz="1800" i="1" dirty="0"/>
            </a:br>
            <a:r>
              <a:rPr lang="pt-BR" sz="1800" dirty="0"/>
              <a:t>MOREIRA ALVES, José Carlos. </a:t>
            </a:r>
            <a:r>
              <a:rPr lang="pt-BR" sz="1800" b="1" dirty="0"/>
              <a:t>Estudos de Direito Público em Homenagem a </a:t>
            </a:r>
            <a:r>
              <a:rPr lang="pt-BR" sz="1800" b="1" dirty="0" err="1"/>
              <a:t>Aliomar</a:t>
            </a:r>
            <a:r>
              <a:rPr lang="pt-BR" sz="1800" b="1" dirty="0"/>
              <a:t> Baleeiro.</a:t>
            </a:r>
            <a:r>
              <a:rPr lang="pt-BR" sz="1800" dirty="0"/>
              <a:t> Brasília: Ed. UnB, 1976.</a:t>
            </a:r>
            <a:br>
              <a:rPr lang="pt-BR" sz="1600" dirty="0"/>
            </a:br>
            <a:endParaRPr lang="pt-BR" sz="1600" dirty="0">
              <a:latin typeface="Arial" charset="0"/>
            </a:endParaRPr>
          </a:p>
        </p:txBody>
      </p:sp>
      <p:sp>
        <p:nvSpPr>
          <p:cNvPr id="5123" name="Rectangle 4"/>
          <p:cNvSpPr>
            <a:spLocks noChangeArrowheads="1"/>
          </p:cNvSpPr>
          <p:nvPr/>
        </p:nvSpPr>
        <p:spPr bwMode="auto">
          <a:xfrm>
            <a:off x="685800" y="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pt-BR" altLang="pt-BR" sz="400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Parentesco</a:t>
            </a:r>
            <a:endParaRPr lang="pt-BR" b="1">
              <a:effectLst>
                <a:outerShdw blurRad="38100" dist="38100" dir="2700000" algn="tl">
                  <a:srgbClr val="FFFFFF"/>
                </a:outerShdw>
              </a:effectLst>
            </a:endParaRPr>
          </a:p>
        </p:txBody>
      </p:sp>
      <p:sp>
        <p:nvSpPr>
          <p:cNvPr id="25603" name="Rectangle 3"/>
          <p:cNvSpPr>
            <a:spLocks noGrp="1" noChangeArrowheads="1"/>
          </p:cNvSpPr>
          <p:nvPr>
            <p:ph type="body" idx="1"/>
          </p:nvPr>
        </p:nvSpPr>
        <p:spPr>
          <a:xfrm>
            <a:off x="990600" y="1676400"/>
            <a:ext cx="7239000" cy="4114800"/>
          </a:xfrm>
        </p:spPr>
        <p:txBody>
          <a:bodyPr/>
          <a:lstStyle/>
          <a:p>
            <a:pPr eaLnBrk="1" hangingPunct="1">
              <a:buFontTx/>
              <a:buNone/>
            </a:pPr>
            <a:r>
              <a:rPr lang="pt-BR" altLang="pt-BR" sz="2400">
                <a:latin typeface="Verdana" panose="020B0604030504040204" pitchFamily="34" charset="0"/>
              </a:rPr>
              <a:t>São inelegíveis:</a:t>
            </a:r>
          </a:p>
          <a:p>
            <a:pPr algn="just" eaLnBrk="1" hangingPunct="1">
              <a:buFontTx/>
              <a:buNone/>
            </a:pPr>
            <a:endParaRPr lang="pt-BR" altLang="pt-BR" sz="2000">
              <a:latin typeface="Arial Unicode MS" panose="020B0604020202020204" pitchFamily="34" charset="-128"/>
              <a:ea typeface="Batang" pitchFamily="18" charset="-127"/>
            </a:endParaRPr>
          </a:p>
          <a:p>
            <a:pPr algn="just" eaLnBrk="1" hangingPunct="1">
              <a:buFontTx/>
              <a:buNone/>
            </a:pPr>
            <a:r>
              <a:rPr lang="pt-BR" altLang="pt-BR" sz="2000">
                <a:latin typeface="Arial Unicode MS" panose="020B0604020202020204" pitchFamily="34" charset="-128"/>
                <a:ea typeface="Batang" pitchFamily="18" charset="-127"/>
              </a:rPr>
              <a:t>no território de jurisdição do titular, o cônjuge e os parentes consangüíneos ou afins, até o segundo grau ou por adoção, do presidente da República, de governador de estado, de território, ou do Distrito Federal, de prefeito ou de quem os haja substituído dentro dos seis meses anteriores ao pleito, salvo se já titular de mandato eletivo e candidato à reeleição (Constituição, art. 14, § 7º);</a:t>
            </a:r>
          </a:p>
          <a:p>
            <a:pPr algn="just" eaLnBrk="1" hangingPunct="1">
              <a:buFontTx/>
              <a:buNone/>
            </a:pPr>
            <a:endParaRPr lang="pt-BR" altLang="pt-BR" sz="2000">
              <a:latin typeface="Arial Unicode MS" panose="020B0604020202020204" pitchFamily="34" charset="-128"/>
              <a:cs typeface="Times New Roman" panose="02020603050405020304" pitchFamily="18" charset="0"/>
            </a:endParaRPr>
          </a:p>
          <a:p>
            <a:pPr eaLnBrk="1" hangingPunct="1">
              <a:buFontTx/>
              <a:buNone/>
            </a:pPr>
            <a:endParaRPr lang="pt-BR" altLang="pt-BR" sz="2000">
              <a:latin typeface="Verdan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Parentesco</a:t>
            </a:r>
            <a:endParaRPr lang="pt-BR" b="1">
              <a:effectLst>
                <a:outerShdw blurRad="38100" dist="38100" dir="2700000" algn="tl">
                  <a:srgbClr val="FFFFFF"/>
                </a:outerShdw>
              </a:effectLst>
            </a:endParaRPr>
          </a:p>
        </p:txBody>
      </p:sp>
      <p:sp>
        <p:nvSpPr>
          <p:cNvPr id="26627" name="Rectangle 3"/>
          <p:cNvSpPr>
            <a:spLocks noGrp="1" noChangeArrowheads="1"/>
          </p:cNvSpPr>
          <p:nvPr>
            <p:ph type="body" idx="1"/>
          </p:nvPr>
        </p:nvSpPr>
        <p:spPr>
          <a:xfrm>
            <a:off x="990600" y="1676400"/>
            <a:ext cx="7239000" cy="4114800"/>
          </a:xfrm>
        </p:spPr>
        <p:txBody>
          <a:bodyPr/>
          <a:lstStyle/>
          <a:p>
            <a:pPr algn="just" eaLnBrk="1" hangingPunct="1">
              <a:buFontTx/>
              <a:buNone/>
            </a:pPr>
            <a:r>
              <a:rPr lang="pt-BR" altLang="pt-BR" sz="1800">
                <a:latin typeface="Arial Unicode MS" panose="020B0604020202020204" pitchFamily="34" charset="-128"/>
                <a:ea typeface="Batang" pitchFamily="18" charset="-127"/>
              </a:rPr>
              <a:t>O cônjuge e os parentes consangüíneos ou afins, até o segundo grau ou por adoção, do presidente da República, de governador de estado, de território, ou do Distrito Federal </a:t>
            </a:r>
            <a:r>
              <a:rPr lang="pt-BR" altLang="pt-BR" sz="1800" b="1">
                <a:latin typeface="Arial Unicode MS" panose="020B0604020202020204" pitchFamily="34" charset="-128"/>
                <a:ea typeface="Batang" pitchFamily="18" charset="-127"/>
              </a:rPr>
              <a:t>são inelegíveis para sua sucessão, salvo se este, não tendo sido reeleito, se desincompatibilizar seis meses antes do pleito.</a:t>
            </a:r>
            <a:endParaRPr lang="pt-BR" altLang="pt-BR" sz="1800" b="1">
              <a:latin typeface="Arial Unicode MS" panose="020B0604020202020204" pitchFamily="34" charset="-128"/>
              <a:cs typeface="Times New Roman" panose="02020603050405020304" pitchFamily="18" charset="0"/>
            </a:endParaRPr>
          </a:p>
          <a:p>
            <a:pPr algn="just" eaLnBrk="1" hangingPunct="1">
              <a:buFontTx/>
              <a:buNone/>
            </a:pPr>
            <a:r>
              <a:rPr lang="pt-BR" altLang="pt-BR" sz="1800">
                <a:latin typeface="Arial Unicode MS" panose="020B0604020202020204" pitchFamily="34" charset="-128"/>
                <a:ea typeface="Batang" pitchFamily="18" charset="-127"/>
              </a:rPr>
              <a:t>São </a:t>
            </a:r>
            <a:r>
              <a:rPr lang="pt-BR" altLang="pt-BR" sz="1800" b="1">
                <a:latin typeface="Arial Unicode MS" panose="020B0604020202020204" pitchFamily="34" charset="-128"/>
                <a:ea typeface="Batang" pitchFamily="18" charset="-127"/>
              </a:rPr>
              <a:t>inelegíveis a cargo diverso no mesmo município</a:t>
            </a:r>
            <a:r>
              <a:rPr lang="pt-BR" altLang="pt-BR" sz="1800">
                <a:latin typeface="Arial Unicode MS" panose="020B0604020202020204" pitchFamily="34" charset="-128"/>
                <a:ea typeface="Batang" pitchFamily="18" charset="-127"/>
              </a:rPr>
              <a:t> o cônjuge e os parentes consangüíneos ou afins, até o segundo grau ou por adoção, do presidente da República, de governador de estado, de território, ou do Distrito Federal </a:t>
            </a:r>
            <a:r>
              <a:rPr lang="pt-BR" altLang="pt-BR" sz="1800" b="1">
                <a:latin typeface="Arial Unicode MS" panose="020B0604020202020204" pitchFamily="34" charset="-128"/>
                <a:ea typeface="Batang" pitchFamily="18" charset="-127"/>
              </a:rPr>
              <a:t>já reeleito</a:t>
            </a:r>
            <a:r>
              <a:rPr lang="pt-BR" altLang="pt-BR" sz="1800">
                <a:latin typeface="Arial Unicode MS" panose="020B0604020202020204" pitchFamily="34" charset="-128"/>
                <a:ea typeface="Batang" pitchFamily="18" charset="-127"/>
              </a:rPr>
              <a:t>, salvo se este renunciar até seis meses antes das eleições.</a:t>
            </a:r>
            <a:endParaRPr lang="pt-BR" altLang="pt-BR" sz="1800">
              <a:latin typeface="Arial Unicode MS" panose="020B0604020202020204" pitchFamily="34" charset="-128"/>
              <a:cs typeface="Times New Roman" panose="02020603050405020304" pitchFamily="18" charset="0"/>
            </a:endParaRPr>
          </a:p>
          <a:p>
            <a:pPr algn="just" eaLnBrk="1" hangingPunct="1">
              <a:buFontTx/>
              <a:buNone/>
            </a:pPr>
            <a:r>
              <a:rPr lang="pt-BR" altLang="pt-BR" sz="1800">
                <a:latin typeface="Arial Unicode MS" panose="020B0604020202020204" pitchFamily="34" charset="-128"/>
                <a:ea typeface="Batang" pitchFamily="18" charset="-127"/>
              </a:rPr>
              <a:t>A </a:t>
            </a:r>
            <a:r>
              <a:rPr lang="pt-BR" altLang="pt-BR" sz="1800" b="1">
                <a:latin typeface="Arial Unicode MS" panose="020B0604020202020204" pitchFamily="34" charset="-128"/>
                <a:ea typeface="Batang" pitchFamily="18" charset="-127"/>
              </a:rPr>
              <a:t>dissolução da sociedade conjugal, no curso do mandato,</a:t>
            </a:r>
            <a:r>
              <a:rPr lang="pt-BR" altLang="pt-BR" sz="1800">
                <a:latin typeface="Arial Unicode MS" panose="020B0604020202020204" pitchFamily="34" charset="-128"/>
                <a:ea typeface="Batang" pitchFamily="18" charset="-127"/>
              </a:rPr>
              <a:t> não afasta a inelegibilidade de que cuida o § 7º do art. 14 da Constituição da República (Res.-TSE nº 21.495, de 9.9.2003).</a:t>
            </a:r>
            <a:endParaRPr lang="pt-BR" altLang="pt-BR" sz="1800">
              <a:latin typeface="Arial Unicode MS" panose="020B0604020202020204" pitchFamily="34" charset="-128"/>
              <a:cs typeface="Times New Roman" panose="02020603050405020304" pitchFamily="18" charset="0"/>
            </a:endParaRPr>
          </a:p>
          <a:p>
            <a:pPr eaLnBrk="1" hangingPunct="1">
              <a:buFontTx/>
              <a:buNone/>
            </a:pPr>
            <a:endParaRPr lang="pt-BR" altLang="pt-BR" sz="1800">
              <a:latin typeface="Verdan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Parentesco</a:t>
            </a:r>
            <a:endParaRPr lang="pt-BR" b="1">
              <a:effectLst>
                <a:outerShdw blurRad="38100" dist="38100" dir="2700000" algn="tl">
                  <a:srgbClr val="FFFFFF"/>
                </a:outerShdw>
              </a:effectLst>
            </a:endParaRPr>
          </a:p>
        </p:txBody>
      </p:sp>
      <p:sp>
        <p:nvSpPr>
          <p:cNvPr id="27651" name="Rectangle 3"/>
          <p:cNvSpPr>
            <a:spLocks noGrp="1" noChangeArrowheads="1"/>
          </p:cNvSpPr>
          <p:nvPr>
            <p:ph type="body" idx="1"/>
          </p:nvPr>
        </p:nvSpPr>
        <p:spPr>
          <a:xfrm>
            <a:off x="990600" y="2071688"/>
            <a:ext cx="7239000" cy="2357437"/>
          </a:xfrm>
        </p:spPr>
        <p:txBody>
          <a:bodyPr/>
          <a:lstStyle/>
          <a:p>
            <a:pPr eaLnBrk="1" hangingPunct="1"/>
            <a:r>
              <a:rPr lang="pt-BR" altLang="pt-BR" sz="1800"/>
              <a:t>ELEGIBILIDADE. CÔNJUGE E PARENTES. GOVERNADOR. ART. 14, § 7°, DA CONSTITUIÇÃO. </a:t>
            </a:r>
          </a:p>
          <a:p>
            <a:pPr eaLnBrk="1" hangingPunct="1"/>
            <a:r>
              <a:rPr lang="pt-BR" altLang="pt-BR" sz="1800" b="1"/>
              <a:t>O cônjuge e os parentes de governador são elegíveis para sua sucessão, desde que o titular tenha sido eleito para o primeiro mandato e renunciado até seis meses antes do pleito.  (</a:t>
            </a:r>
            <a:r>
              <a:rPr lang="pt-BR" altLang="pt-BR" sz="1800"/>
              <a:t>Respe 19442 - ES, rel. Min. Ellen Gracie Northfleet, julgado em 21/08/2001.)</a:t>
            </a:r>
          </a:p>
          <a:p>
            <a:pPr eaLnBrk="1" hangingPunct="1">
              <a:buFontTx/>
              <a:buNone/>
            </a:pPr>
            <a:endParaRPr lang="pt-BR" altLang="pt-BR" sz="1800">
              <a:latin typeface="Verdan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42938" y="214313"/>
            <a:ext cx="7772400" cy="1100137"/>
          </a:xfrm>
        </p:spPr>
        <p:txBody>
          <a:bodyPr rtlCol="0">
            <a:normAutofit/>
          </a:bodyPr>
          <a:lstStyle/>
          <a:p>
            <a:pPr eaLnBrk="1" fontAlgn="auto" hangingPunct="1">
              <a:spcAft>
                <a:spcPts val="0"/>
              </a:spcAft>
              <a:defRPr/>
            </a:pPr>
            <a:r>
              <a:rPr lang="pt-PT" b="1" dirty="0">
                <a:effectLst>
                  <a:outerShdw blurRad="38100" dist="38100" dir="2700000" algn="tl">
                    <a:srgbClr val="FFFFFF"/>
                  </a:outerShdw>
                </a:effectLst>
              </a:rPr>
              <a:t>Parentesco</a:t>
            </a:r>
            <a:endParaRPr lang="pt-BR" b="1" dirty="0">
              <a:effectLst>
                <a:outerShdw blurRad="38100" dist="38100" dir="2700000" algn="tl">
                  <a:srgbClr val="FFFFFF"/>
                </a:outerShdw>
              </a:effectLst>
            </a:endParaRPr>
          </a:p>
        </p:txBody>
      </p:sp>
      <p:sp>
        <p:nvSpPr>
          <p:cNvPr id="28675" name="Rectangle 3"/>
          <p:cNvSpPr>
            <a:spLocks noGrp="1" noChangeArrowheads="1"/>
          </p:cNvSpPr>
          <p:nvPr>
            <p:ph type="body" idx="1"/>
          </p:nvPr>
        </p:nvSpPr>
        <p:spPr>
          <a:xfrm>
            <a:off x="928688" y="1428750"/>
            <a:ext cx="7239000" cy="4291013"/>
          </a:xfrm>
        </p:spPr>
        <p:txBody>
          <a:bodyPr/>
          <a:lstStyle/>
          <a:p>
            <a:pPr eaLnBrk="1" hangingPunct="1"/>
            <a:r>
              <a:rPr lang="pt-BR" altLang="pt-BR" sz="1800"/>
              <a:t>RECURSO ORDINÁRIO. REGISTRO DE CANDIDATURA. PARENTESCO DE SEGUNDO GRAU POR AFINIDADE. APLICAÇÃO DO ART. 14, § 7º, DA CF/88. CAUSA DE </a:t>
            </a:r>
            <a:r>
              <a:rPr lang="pt-BR" altLang="pt-BR" sz="1800" b="1"/>
              <a:t>INELEGIBILIDADE</a:t>
            </a:r>
            <a:r>
              <a:rPr lang="pt-BR" altLang="pt-BR" sz="1800"/>
              <a:t> CONSTITUCIONAL. INCIDÊNCIA QUANTO AOS PARENTES DO TITULAR DO CARGO E, SIMULTANEAMENTE, A QUEM O TENHA SUBSTITUÍDO DENTRO DOS SEIS MESES ANTERIORES AO PLEITO. ALEGAÇÃO DE INIMIZADE PESSOAL E POLÍTICA. INOCUIDADE. </a:t>
            </a:r>
          </a:p>
          <a:p>
            <a:pPr eaLnBrk="1" hangingPunct="1"/>
            <a:r>
              <a:rPr lang="pt-BR" altLang="pt-BR" sz="1800"/>
              <a:t>- A norma do art. 14, § 7º, da Constituição Federal, que versa hipótese de </a:t>
            </a:r>
            <a:r>
              <a:rPr lang="pt-BR" altLang="pt-BR" sz="1800" b="1"/>
              <a:t>inelegibilidade</a:t>
            </a:r>
            <a:r>
              <a:rPr lang="pt-BR" altLang="pt-BR" sz="1800"/>
              <a:t> por parentesco, alcança, além do cônjuge, os parentes consangüíneos ou afins, até o segundo grau ou por adoção, do titular do cargo e daquele que o tenha substituído dentro dos seis meses anteriores ao pleito. </a:t>
            </a:r>
          </a:p>
          <a:p>
            <a:pPr eaLnBrk="1" hangingPunct="1"/>
            <a:r>
              <a:rPr lang="pt-BR" altLang="pt-BR" sz="1800"/>
              <a:t>- </a:t>
            </a:r>
            <a:r>
              <a:rPr lang="pt-BR" altLang="pt-BR" sz="1800" b="1"/>
              <a:t>A alegação de notória inimizade pessoal e política não afasta a causa da</a:t>
            </a:r>
            <a:r>
              <a:rPr lang="pt-BR" altLang="pt-BR" sz="1800"/>
              <a:t> </a:t>
            </a:r>
            <a:r>
              <a:rPr lang="pt-BR" altLang="pt-BR" sz="1800" b="1"/>
              <a:t>inelegibilidade</a:t>
            </a:r>
            <a:r>
              <a:rPr lang="pt-BR" altLang="pt-BR" sz="1800"/>
              <a:t> em questão, decorrente, in casu, de parentesco de segundo grau por afinidade. O preceito constitucional em tela deve ser aplicado mediante exame estritamente objetivo dos casos concretos. </a:t>
            </a:r>
          </a:p>
          <a:p>
            <a:pPr eaLnBrk="1" hangingPunct="1"/>
            <a:r>
              <a:rPr lang="pt-BR" altLang="pt-BR" sz="1800" b="1"/>
              <a:t>RO 592</a:t>
            </a:r>
            <a:r>
              <a:rPr lang="pt-BR" altLang="pt-BR" sz="1800"/>
              <a:t>, Rel. Min. Raphael de Barros Monteiro Filho, 25/09/2002.</a:t>
            </a:r>
          </a:p>
          <a:p>
            <a:pPr eaLnBrk="1" hangingPunct="1">
              <a:buFontTx/>
              <a:buNone/>
            </a:pPr>
            <a:endParaRPr lang="pt-BR" altLang="pt-BR" sz="1800">
              <a:latin typeface="Verdan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42938" y="214313"/>
            <a:ext cx="7772400" cy="1100137"/>
          </a:xfrm>
        </p:spPr>
        <p:txBody>
          <a:bodyPr rtlCol="0">
            <a:normAutofit/>
          </a:bodyPr>
          <a:lstStyle/>
          <a:p>
            <a:pPr eaLnBrk="1" fontAlgn="auto" hangingPunct="1">
              <a:spcAft>
                <a:spcPts val="0"/>
              </a:spcAft>
              <a:defRPr/>
            </a:pPr>
            <a:r>
              <a:rPr lang="pt-PT" b="1" dirty="0">
                <a:effectLst>
                  <a:outerShdw blurRad="38100" dist="38100" dir="2700000" algn="tl">
                    <a:srgbClr val="FFFFFF"/>
                  </a:outerShdw>
                </a:effectLst>
              </a:rPr>
              <a:t>Parentesco</a:t>
            </a:r>
            <a:endParaRPr lang="pt-BR" b="1" dirty="0">
              <a:effectLst>
                <a:outerShdw blurRad="38100" dist="38100" dir="2700000" algn="tl">
                  <a:srgbClr val="FFFFFF"/>
                </a:outerShdw>
              </a:effectLst>
            </a:endParaRPr>
          </a:p>
        </p:txBody>
      </p:sp>
      <p:sp>
        <p:nvSpPr>
          <p:cNvPr id="29699" name="Rectangle 3"/>
          <p:cNvSpPr>
            <a:spLocks noGrp="1" noChangeArrowheads="1"/>
          </p:cNvSpPr>
          <p:nvPr>
            <p:ph type="body" idx="1"/>
          </p:nvPr>
        </p:nvSpPr>
        <p:spPr>
          <a:xfrm>
            <a:off x="928688" y="1428750"/>
            <a:ext cx="7239000" cy="4291013"/>
          </a:xfrm>
        </p:spPr>
        <p:txBody>
          <a:bodyPr/>
          <a:lstStyle/>
          <a:p>
            <a:pPr eaLnBrk="1" hangingPunct="1">
              <a:buFont typeface="Arial" panose="020B0604020202020204" pitchFamily="34" charset="0"/>
              <a:buNone/>
            </a:pPr>
            <a:r>
              <a:rPr lang="pt-BR" altLang="pt-BR" sz="1800" dirty="0"/>
              <a:t>Segundo o TSE, os prefeitos – o mesmo se aplica a governadores e ao Presidente - que estão em segundo mandato consecutivo, mesmo que tenham se afastado do cargo, tornam inelegíveis seus parentes para as eleições que ocorram no território de sua jurisdição, isto é, as eleições para disputa de cargos nos municípios que foram governados por tais alcaides. </a:t>
            </a:r>
          </a:p>
          <a:p>
            <a:pPr eaLnBrk="1" hangingPunct="1">
              <a:buFont typeface="Arial" panose="020B0604020202020204" pitchFamily="34" charset="0"/>
              <a:buNone/>
            </a:pPr>
            <a:endParaRPr lang="pt-BR" altLang="pt-BR" sz="1800" dirty="0"/>
          </a:p>
          <a:p>
            <a:pPr eaLnBrk="1" hangingPunct="1"/>
            <a:r>
              <a:rPr lang="pt-BR" altLang="pt-BR" sz="1800" dirty="0"/>
              <a:t> Consulta. Prefeito reeleito. Renúncia. Cônjuge. Vice-prefeito. Candidatura. Período </a:t>
            </a:r>
            <a:r>
              <a:rPr lang="pt-BR" altLang="pt-BR" sz="1800" dirty="0" err="1"/>
              <a:t>subseqüente</a:t>
            </a:r>
            <a:r>
              <a:rPr lang="pt-BR" altLang="pt-BR" sz="1800" dirty="0"/>
              <a:t>. Mesma jurisdição. Terceiro mandato. Impossibilidade. Art. 14, §§ 5º e 7º, da Constituição Federal.</a:t>
            </a:r>
          </a:p>
          <a:p>
            <a:pPr eaLnBrk="1" hangingPunct="1"/>
            <a:r>
              <a:rPr lang="pt-BR" altLang="pt-BR" sz="1800" dirty="0"/>
              <a:t> </a:t>
            </a:r>
            <a:r>
              <a:rPr lang="pt-BR" altLang="pt-BR" sz="1800" b="1" dirty="0"/>
              <a:t>Tendo o prefeito reeleito renunciado ao segundo mandato, faltando mais de um ano para seu término, fica impedido seu cônjuge de concorrer ao cargo de prefeito no pleito </a:t>
            </a:r>
            <a:r>
              <a:rPr lang="pt-BR" altLang="pt-BR" sz="1800" b="1" dirty="0" err="1"/>
              <a:t>subseqüente</a:t>
            </a:r>
            <a:r>
              <a:rPr lang="pt-BR" altLang="pt-BR" sz="1800" b="1" dirty="0"/>
              <a:t>.</a:t>
            </a:r>
            <a:r>
              <a:rPr lang="pt-BR" altLang="pt-BR" sz="1800" dirty="0"/>
              <a:t> (</a:t>
            </a:r>
            <a:r>
              <a:rPr lang="pt-BR" altLang="pt-BR" sz="1800" b="1" dirty="0"/>
              <a:t>CTA 1412</a:t>
            </a:r>
            <a:r>
              <a:rPr lang="pt-BR" altLang="pt-BR" sz="1800" dirty="0"/>
              <a:t>, rel. Min. Caputo Bastos, DJ 7.8.2007.)</a:t>
            </a:r>
          </a:p>
          <a:p>
            <a:pPr eaLnBrk="1" hangingPunct="1"/>
            <a:endParaRPr lang="pt-BR" altLang="pt-BR" sz="1800" dirty="0"/>
          </a:p>
          <a:p>
            <a:pPr eaLnBrk="1" hangingPunct="1">
              <a:buFontTx/>
              <a:buNone/>
            </a:pPr>
            <a:endParaRPr lang="pt-BR" altLang="pt-BR" sz="1800" dirty="0">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42938" y="214313"/>
            <a:ext cx="7772400" cy="1100137"/>
          </a:xfrm>
        </p:spPr>
        <p:txBody>
          <a:bodyPr rtlCol="0">
            <a:normAutofit/>
          </a:bodyPr>
          <a:lstStyle/>
          <a:p>
            <a:pPr eaLnBrk="1" fontAlgn="auto" hangingPunct="1">
              <a:spcAft>
                <a:spcPts val="0"/>
              </a:spcAft>
              <a:defRPr/>
            </a:pPr>
            <a:r>
              <a:rPr lang="pt-PT" b="1" dirty="0">
                <a:effectLst>
                  <a:outerShdw blurRad="38100" dist="38100" dir="2700000" algn="tl">
                    <a:srgbClr val="FFFFFF"/>
                  </a:outerShdw>
                </a:effectLst>
              </a:rPr>
              <a:t>Parentesco</a:t>
            </a:r>
            <a:endParaRPr lang="pt-BR" b="1" dirty="0">
              <a:effectLst>
                <a:outerShdw blurRad="38100" dist="38100" dir="2700000" algn="tl">
                  <a:srgbClr val="FFFFFF"/>
                </a:outerShdw>
              </a:effectLst>
            </a:endParaRPr>
          </a:p>
        </p:txBody>
      </p:sp>
      <p:sp>
        <p:nvSpPr>
          <p:cNvPr id="30723" name="Rectangle 3"/>
          <p:cNvSpPr>
            <a:spLocks noGrp="1" noChangeArrowheads="1"/>
          </p:cNvSpPr>
          <p:nvPr>
            <p:ph type="body" idx="1"/>
          </p:nvPr>
        </p:nvSpPr>
        <p:spPr>
          <a:xfrm>
            <a:off x="928688" y="1428750"/>
            <a:ext cx="7239000" cy="4291013"/>
          </a:xfrm>
        </p:spPr>
        <p:txBody>
          <a:bodyPr/>
          <a:lstStyle/>
          <a:p>
            <a:pPr eaLnBrk="1" hangingPunct="1"/>
            <a:r>
              <a:rPr lang="pt-BR" altLang="pt-BR" sz="1800"/>
              <a:t>Essa jurisprudência também foi criada depois da emenda constitucional que permitiu a reeleição e é resultante de interpretação dada ao art. 14, § 7º, da Constituição. A regra não diz expressamente que os parentes continuam inelegíveis mesmo que o titular do cargo majoritário se afaste, situação que, em regra, afastaria também a inelegibilidade. Esse é o outro lado do entendimento jurisprudencial que permite que os parentes possam concorrer à eleição para o mesmo cargo do titular, desde que este seja reelegível (caso Rosinha Garotinho). </a:t>
            </a:r>
          </a:p>
          <a:p>
            <a:pPr eaLnBrk="1" hangingPunct="1"/>
            <a:r>
              <a:rPr lang="pt-BR" altLang="pt-BR" sz="1800"/>
              <a:t>Se essa jurisprudência mudasse, bastaria ao prefeito ou governador reeleito renunciar ao mandato com certa antecedência para deixar sua esposa ou seu filho elegíveis. Estes, por sua vez, se eleitos para um primeiro mandato, poderiam desistir de se candidatar à reeleição para deixar seu pai ou marido elegível e assim sucessivamente. Resultado: teríamos aberta a porta para as dinastias familiares perpetuarem-se no poder.</a:t>
            </a:r>
            <a:endParaRPr lang="pt-BR" altLang="pt-BR" sz="1800">
              <a:latin typeface="Verdan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Militares</a:t>
            </a:r>
            <a:endParaRPr lang="pt-BR" b="1">
              <a:effectLst>
                <a:outerShdw blurRad="38100" dist="38100" dir="2700000" algn="tl">
                  <a:srgbClr val="FFFFFF"/>
                </a:outerShdw>
              </a:effectLst>
            </a:endParaRPr>
          </a:p>
        </p:txBody>
      </p:sp>
      <p:sp>
        <p:nvSpPr>
          <p:cNvPr id="32771" name="Rectangle 3"/>
          <p:cNvSpPr>
            <a:spLocks noGrp="1" noChangeArrowheads="1"/>
          </p:cNvSpPr>
          <p:nvPr>
            <p:ph type="body" idx="1"/>
          </p:nvPr>
        </p:nvSpPr>
        <p:spPr>
          <a:xfrm>
            <a:off x="990600" y="1676400"/>
            <a:ext cx="7239000" cy="4114800"/>
          </a:xfrm>
        </p:spPr>
        <p:txBody>
          <a:bodyPr/>
          <a:lstStyle/>
          <a:p>
            <a:pPr algn="just" eaLnBrk="1" hangingPunct="1">
              <a:buFontTx/>
              <a:buNone/>
            </a:pPr>
            <a:r>
              <a:rPr lang="pt-BR" altLang="pt-BR" sz="1800" b="1">
                <a:cs typeface="Times New Roman" panose="02020603050405020304" pitchFamily="18" charset="0"/>
              </a:rPr>
              <a:t>Res 22.156-06</a:t>
            </a:r>
          </a:p>
          <a:p>
            <a:pPr algn="just" eaLnBrk="1" hangingPunct="1">
              <a:buFontTx/>
              <a:buNone/>
            </a:pPr>
            <a:r>
              <a:rPr lang="pt-BR" altLang="pt-BR" sz="1800" b="1">
                <a:cs typeface="Times New Roman" panose="02020603050405020304" pitchFamily="18" charset="0"/>
              </a:rPr>
              <a:t>Art. 12. O militar alistável é elegível, atendidas as seguintes condições (Constituição Federal, art. 14, § 8º, I e II):</a:t>
            </a:r>
            <a:endParaRPr lang="pt-BR" altLang="pt-BR" sz="1800" b="1">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buFontTx/>
              <a:buNone/>
            </a:pPr>
            <a:r>
              <a:rPr lang="pt-BR" altLang="pt-BR" sz="1800" b="1">
                <a:cs typeface="Times New Roman" panose="02020603050405020304" pitchFamily="18" charset="0"/>
              </a:rPr>
              <a:t>I – se contar menos de dez anos de serviço, deverá afastar-se da atividade;</a:t>
            </a:r>
            <a:endParaRPr lang="pt-BR" altLang="pt-BR" sz="1800" b="1">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buFontTx/>
              <a:buNone/>
            </a:pPr>
            <a:r>
              <a:rPr lang="pt-BR" altLang="pt-BR" sz="1800" b="1">
                <a:cs typeface="Times New Roman" panose="02020603050405020304" pitchFamily="18" charset="0"/>
              </a:rPr>
              <a:t>II – se contar mais de dez anos de serviço, será agregado pela autoridade superior e, se eleito, passará automaticamente, no ato da diplomação, para a inatividade.</a:t>
            </a:r>
            <a:endParaRPr lang="pt-BR" altLang="pt-BR" sz="1800" b="1">
              <a:latin typeface="Arial Unicode MS" panose="020B0604020202020204" pitchFamily="34" charset="-128"/>
              <a:ea typeface="Arial Unicode MS" panose="020B0604020202020204" pitchFamily="34" charset="-128"/>
              <a:cs typeface="Arial Unicode MS" panose="020B0604020202020204" pitchFamily="34" charset="-128"/>
            </a:endParaRPr>
          </a:p>
          <a:p>
            <a:pPr algn="just" eaLnBrk="1" hangingPunct="1">
              <a:buFontTx/>
              <a:buNone/>
            </a:pPr>
            <a:r>
              <a:rPr lang="pt-BR" altLang="pt-BR" sz="1800" b="1">
                <a:cs typeface="Times New Roman" panose="02020603050405020304" pitchFamily="18" charset="0"/>
              </a:rPr>
              <a:t>§ 1º A condição de elegibilidade relativa à filiação partidária não é exigível ao militar da ativa que pretenda concorrer a cargo eletivo, bastando o pedido de registro de candidatura, após prévia escolha em convenção partidária (art. 42, 6º, CF: militar da ativa não pode estar filiado a partido político).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33795" name="Rectangle 3"/>
          <p:cNvSpPr>
            <a:spLocks noGrp="1" noChangeArrowheads="1"/>
          </p:cNvSpPr>
          <p:nvPr>
            <p:ph type="body" idx="1"/>
          </p:nvPr>
        </p:nvSpPr>
        <p:spPr>
          <a:xfrm>
            <a:off x="990600" y="1676400"/>
            <a:ext cx="7239000" cy="4114800"/>
          </a:xfrm>
        </p:spPr>
        <p:txBody>
          <a:bodyPr/>
          <a:lstStyle/>
          <a:p>
            <a:pPr marL="609600" indent="-609600" algn="just" eaLnBrk="1" hangingPunct="1">
              <a:buFontTx/>
              <a:buNone/>
            </a:pPr>
            <a:r>
              <a:rPr lang="pt-PT" altLang="pt-BR" sz="1800" b="1">
                <a:cs typeface="Times New Roman" panose="02020603050405020304" pitchFamily="18" charset="0"/>
              </a:rPr>
              <a:t>Art. 1º. São inelegíveis:</a:t>
            </a:r>
          </a:p>
          <a:p>
            <a:pPr marL="609600" indent="-609600" algn="just" eaLnBrk="1" hangingPunct="1">
              <a:buFontTx/>
              <a:buNone/>
            </a:pPr>
            <a:r>
              <a:rPr lang="pt-PT" altLang="pt-BR" sz="1800" b="1">
                <a:cs typeface="Times New Roman" panose="02020603050405020304" pitchFamily="18" charset="0"/>
              </a:rPr>
              <a:t>I – para qualquer cargo:</a:t>
            </a:r>
          </a:p>
          <a:p>
            <a:pPr marL="609600" indent="-609600" algn="just" eaLnBrk="1" hangingPunct="1">
              <a:buFontTx/>
              <a:buAutoNum type="alphaLcParenR"/>
            </a:pPr>
            <a:r>
              <a:rPr lang="pt-PT" altLang="pt-BR" sz="1800" b="1">
                <a:cs typeface="Times New Roman" panose="02020603050405020304" pitchFamily="18" charset="0"/>
              </a:rPr>
              <a:t>Inalistáveis e analfabetos;</a:t>
            </a:r>
          </a:p>
          <a:p>
            <a:pPr marL="609600" indent="-609600" algn="just" eaLnBrk="1" hangingPunct="1">
              <a:buFontTx/>
              <a:buAutoNum type="alphaLcParenR"/>
            </a:pPr>
            <a:r>
              <a:rPr lang="pt-BR" altLang="pt-BR" sz="2400" b="1">
                <a:cs typeface="Times New Roman" panose="02020603050405020304" pitchFamily="18" charset="0"/>
              </a:rPr>
              <a:t>Os parlamentares que hajam perdido os mandatos por infringência do art. 55, I e II, da Constituição Federal ou dos dispositivos equivalentes das Constituições estaduais e Leis Orgânicas Municipais, para as eleições que se realizarem durante o período remanescente do mandato para o qual foram eleitos e nos 8 anos subseqüentes ao término da legislatura.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34819"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400" b="1">
                <a:cs typeface="Times New Roman" panose="02020603050405020304" pitchFamily="18" charset="0"/>
              </a:rPr>
              <a:t>Art. 1º. São inelegíveis:</a:t>
            </a:r>
          </a:p>
          <a:p>
            <a:pPr marL="609600" indent="-609600" algn="just" eaLnBrk="1" hangingPunct="1">
              <a:lnSpc>
                <a:spcPct val="80000"/>
              </a:lnSpc>
              <a:buFontTx/>
              <a:buNone/>
            </a:pPr>
            <a:r>
              <a:rPr lang="pt-PT" altLang="pt-BR" sz="1400" b="1">
                <a:cs typeface="Times New Roman" panose="02020603050405020304" pitchFamily="18" charset="0"/>
              </a:rPr>
              <a:t>I – para qualquer cargo:</a:t>
            </a:r>
          </a:p>
          <a:p>
            <a:pPr marL="609600" indent="-609600" algn="just" eaLnBrk="1" hangingPunct="1">
              <a:lnSpc>
                <a:spcPct val="80000"/>
              </a:lnSpc>
              <a:buFontTx/>
              <a:buNone/>
            </a:pPr>
            <a:r>
              <a:rPr lang="pt-BR" altLang="pt-BR" sz="1800" b="1">
                <a:cs typeface="Times New Roman" panose="02020603050405020304" pitchFamily="18" charset="0"/>
              </a:rPr>
              <a:t>c) </a:t>
            </a:r>
            <a:r>
              <a:rPr lang="pt-BR" altLang="pt-BR" sz="1800">
                <a:cs typeface="Times New Roman" panose="02020603050405020304" pitchFamily="18" charset="0"/>
              </a:rPr>
              <a:t>O </a:t>
            </a:r>
            <a:r>
              <a:rPr lang="pt-BR" altLang="pt-BR" sz="2400"/>
              <a:t>Governador e o Vice-Governador de Estado e do Distrito Federal e o Prefeito e o Vice-Prefeito que perderem seus cargos eletivos por infringência a dispositivo da Constituição Estadual, da Lei Orgânica do Distrito Federal ou da Lei Orgânica do Município, para as eleições que se realizarem durante o período remanescente e </a:t>
            </a:r>
            <a:r>
              <a:rPr lang="pt-BR" altLang="pt-BR" sz="2400" b="1"/>
              <a:t>nos 8 (oito) anos subsequentes</a:t>
            </a:r>
            <a:r>
              <a:rPr lang="pt-BR" altLang="pt-BR" sz="2400"/>
              <a:t> ao término do mandato para o qual tenham sido eleitos; (</a:t>
            </a:r>
            <a:r>
              <a:rPr lang="pt-BR" altLang="pt-BR" sz="2400">
                <a:hlinkClick r:id="rId2"/>
              </a:rPr>
              <a:t>Redação dada pela Lei Complementar nº 135, de 2010</a:t>
            </a:r>
            <a:r>
              <a:rPr lang="pt-BR" altLang="pt-BR" sz="240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35843"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400" b="1">
                <a:cs typeface="Times New Roman" panose="02020603050405020304" pitchFamily="18" charset="0"/>
              </a:rPr>
              <a:t>Art. 1º. São inelegíveis:</a:t>
            </a:r>
          </a:p>
          <a:p>
            <a:pPr marL="609600" indent="-609600" algn="just" eaLnBrk="1" hangingPunct="1">
              <a:lnSpc>
                <a:spcPct val="80000"/>
              </a:lnSpc>
              <a:buFontTx/>
              <a:buNone/>
            </a:pPr>
            <a:r>
              <a:rPr lang="pt-PT" altLang="pt-BR" sz="1400" b="1">
                <a:cs typeface="Times New Roman" panose="02020603050405020304" pitchFamily="18" charset="0"/>
              </a:rPr>
              <a:t>I – para qualquer cargo:</a:t>
            </a:r>
          </a:p>
          <a:p>
            <a:pPr marL="609600" indent="-609600" algn="just" eaLnBrk="1" hangingPunct="1">
              <a:lnSpc>
                <a:spcPct val="80000"/>
              </a:lnSpc>
              <a:buFontTx/>
              <a:buNone/>
            </a:pPr>
            <a:r>
              <a:rPr lang="pt-BR" altLang="pt-BR" sz="1800" b="1">
                <a:latin typeface="Arial" panose="020B0604020202020204" pitchFamily="34" charset="0"/>
                <a:cs typeface="Arial" panose="020B0604020202020204" pitchFamily="34" charset="0"/>
              </a:rPr>
              <a:t>d) </a:t>
            </a:r>
            <a:r>
              <a:rPr lang="pt-BR" altLang="pt-BR" sz="2400"/>
              <a:t>os que tenham contra sua pessoa representação julgada procedente pela Justiça Eleitoral, em decisão transitada em julgado ou proferida por órgão colegiado, em processo de apuração de abuso do poder econômico ou político, para a eleição na qual concorrem ou tenham sido diplomados, bem como para as que se realizarem nos 8 (oito) anos seguintes;  (</a:t>
            </a:r>
            <a:r>
              <a:rPr lang="pt-BR" altLang="pt-BR" sz="2400">
                <a:hlinkClick r:id="rId2"/>
              </a:rPr>
              <a:t>Redação dada pela Lei Complementar nº 135, de 2010</a:t>
            </a:r>
            <a:r>
              <a:rPr lang="pt-BR" altLang="pt-BR" sz="240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868487"/>
          </a:xfrm>
        </p:spPr>
        <p:txBody>
          <a:bodyPr rtlCol="0">
            <a:normAutofit/>
          </a:bodyPr>
          <a:lstStyle/>
          <a:p>
            <a:pPr eaLnBrk="1" fontAlgn="auto" hangingPunct="1">
              <a:spcAft>
                <a:spcPts val="0"/>
              </a:spcAft>
              <a:defRPr/>
            </a:pPr>
            <a:r>
              <a:rPr lang="pt-BR" sz="3200" dirty="0">
                <a:effectLst>
                  <a:outerShdw blurRad="38100" dist="38100" dir="2700000" algn="tl">
                    <a:srgbClr val="FFFFFF"/>
                  </a:outerShdw>
                </a:effectLst>
                <a:latin typeface="Arial Black" pitchFamily="34" charset="0"/>
              </a:rPr>
              <a:t>Pressupostos da elegibilidade</a:t>
            </a:r>
            <a:br>
              <a:rPr lang="pt-BR" sz="3200" dirty="0">
                <a:effectLst>
                  <a:outerShdw blurRad="38100" dist="38100" dir="2700000" algn="tl">
                    <a:srgbClr val="FFFFFF"/>
                  </a:outerShdw>
                </a:effectLst>
                <a:latin typeface="Arial Black" pitchFamily="34" charset="0"/>
              </a:rPr>
            </a:br>
            <a:r>
              <a:rPr lang="pt-BR" sz="3200" dirty="0">
                <a:effectLst>
                  <a:outerShdw blurRad="38100" dist="38100" dir="2700000" algn="tl">
                    <a:srgbClr val="FFFFFF"/>
                  </a:outerShdw>
                </a:effectLst>
                <a:latin typeface="Arial Black" pitchFamily="34" charset="0"/>
              </a:rPr>
              <a:t>art. 14, § 3º, CF e legislação ordinária</a:t>
            </a:r>
          </a:p>
        </p:txBody>
      </p:sp>
      <p:sp>
        <p:nvSpPr>
          <p:cNvPr id="7171" name="Rectangle 3"/>
          <p:cNvSpPr>
            <a:spLocks noGrp="1" noChangeArrowheads="1"/>
          </p:cNvSpPr>
          <p:nvPr>
            <p:ph type="body" idx="1"/>
          </p:nvPr>
        </p:nvSpPr>
        <p:spPr>
          <a:xfrm>
            <a:off x="685800" y="1857375"/>
            <a:ext cx="7772400" cy="4391025"/>
          </a:xfrm>
        </p:spPr>
        <p:txBody>
          <a:bodyPr/>
          <a:lstStyle/>
          <a:p>
            <a:pPr eaLnBrk="1" hangingPunct="1"/>
            <a:r>
              <a:rPr lang="pt-BR" altLang="pt-BR"/>
              <a:t>Nacionalidade</a:t>
            </a:r>
          </a:p>
          <a:p>
            <a:pPr eaLnBrk="1" hangingPunct="1"/>
            <a:r>
              <a:rPr lang="pt-BR" altLang="pt-BR"/>
              <a:t>Direitos Políticos</a:t>
            </a:r>
          </a:p>
          <a:p>
            <a:pPr eaLnBrk="1" hangingPunct="1"/>
            <a:r>
              <a:rPr lang="pt-BR" altLang="pt-BR"/>
              <a:t>Filiação </a:t>
            </a:r>
          </a:p>
          <a:p>
            <a:pPr eaLnBrk="1" hangingPunct="1"/>
            <a:r>
              <a:rPr lang="pt-BR" altLang="pt-BR"/>
              <a:t>Alistamento </a:t>
            </a:r>
          </a:p>
          <a:p>
            <a:pPr eaLnBrk="1" hangingPunct="1"/>
            <a:r>
              <a:rPr lang="pt-BR" altLang="pt-BR"/>
              <a:t>Idade</a:t>
            </a:r>
          </a:p>
          <a:p>
            <a:pPr eaLnBrk="1" hangingPunct="1"/>
            <a:r>
              <a:rPr lang="pt-BR" altLang="pt-BR"/>
              <a:t>Domicílio</a:t>
            </a:r>
          </a:p>
          <a:p>
            <a:pPr eaLnBrk="1" hangingPunct="1"/>
            <a:r>
              <a:rPr lang="pt-BR" altLang="pt-BR"/>
              <a:t>Registro*</a:t>
            </a:r>
          </a:p>
          <a:p>
            <a:pPr eaLnBrk="1" hangingPunct="1"/>
            <a:r>
              <a:rPr lang="pt-BR" altLang="pt-BR"/>
              <a:t>Escolha em Convenção*</a:t>
            </a:r>
          </a:p>
          <a:p>
            <a:pPr lvl="1" eaLnBrk="1" hangingPunct="1"/>
            <a:endParaRPr lang="pt-BR" altLang="pt-B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36867"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800" b="1">
                <a:cs typeface="Times New Roman" panose="02020603050405020304" pitchFamily="18" charset="0"/>
              </a:rPr>
              <a:t>Art. 1º. São inelegíveis:</a:t>
            </a:r>
          </a:p>
          <a:p>
            <a:pPr marL="609600" indent="-609600" algn="just" eaLnBrk="1" hangingPunct="1">
              <a:lnSpc>
                <a:spcPct val="80000"/>
              </a:lnSpc>
              <a:buFontTx/>
              <a:buNone/>
            </a:pPr>
            <a:r>
              <a:rPr lang="pt-PT" altLang="pt-BR" sz="1800" b="1">
                <a:cs typeface="Times New Roman" panose="02020603050405020304" pitchFamily="18" charset="0"/>
              </a:rPr>
              <a:t>I – para qualquer cargo:</a:t>
            </a:r>
          </a:p>
          <a:p>
            <a:pPr marL="609600" indent="-609600" algn="just" eaLnBrk="1" hangingPunct="1">
              <a:lnSpc>
                <a:spcPct val="80000"/>
              </a:lnSpc>
              <a:buFontTx/>
              <a:buNone/>
            </a:pPr>
            <a:r>
              <a:rPr lang="pt-BR" altLang="pt-BR" sz="2400">
                <a:latin typeface="Arial" panose="020B0604020202020204" pitchFamily="34" charset="0"/>
                <a:cs typeface="Arial" panose="020B0604020202020204" pitchFamily="34" charset="0"/>
              </a:rPr>
              <a:t>   </a:t>
            </a:r>
            <a:r>
              <a:rPr lang="pt-BR" altLang="pt-BR">
                <a:solidFill>
                  <a:srgbClr val="FF0000"/>
                </a:solidFill>
              </a:rPr>
              <a:t>e) os que forem condenados, em decisão transitada em julgado ou proferida por órgão judicial colegiado, desde a condenação até o transcurso do prazo de 8 (oito) anos após o cumprimento da pena, pelos crimes:</a:t>
            </a:r>
            <a:r>
              <a:rPr lang="pt-BR" altLang="pt-BR"/>
              <a:t>  (</a:t>
            </a:r>
            <a:r>
              <a:rPr lang="pt-BR" altLang="pt-BR">
                <a:hlinkClick r:id="rId2"/>
              </a:rPr>
              <a:t>Redação dada pela Lei Complementar nº 135, de 2010</a:t>
            </a:r>
            <a:r>
              <a:rPr lang="pt-BR" altLang="pt-B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p:cNvSpPr>
          <p:nvPr>
            <p:ph type="body" idx="1"/>
          </p:nvPr>
        </p:nvSpPr>
        <p:spPr>
          <a:xfrm>
            <a:off x="468313" y="908050"/>
            <a:ext cx="8229600" cy="5184775"/>
          </a:xfrm>
        </p:spPr>
        <p:txBody>
          <a:bodyPr/>
          <a:lstStyle/>
          <a:p>
            <a:pPr>
              <a:lnSpc>
                <a:spcPct val="80000"/>
              </a:lnSpc>
            </a:pPr>
            <a:r>
              <a:rPr lang="pt-BR" altLang="pt-BR" sz="1800">
                <a:solidFill>
                  <a:srgbClr val="FF0000"/>
                </a:solidFill>
              </a:rPr>
              <a:t>1. contra a economia popular, a fé pública, a administração pública e o patrimônio público;  (</a:t>
            </a:r>
            <a:r>
              <a:rPr lang="pt-BR" altLang="pt-BR" sz="1800">
                <a:solidFill>
                  <a:srgbClr val="FF0000"/>
                </a:solidFill>
                <a:hlinkClick r:id="rId2"/>
              </a:rPr>
              <a:t>Incluído pela Lei Complementar nº 135, de 2010</a:t>
            </a:r>
            <a:r>
              <a:rPr lang="pt-BR" altLang="pt-BR" sz="1800">
                <a:solidFill>
                  <a:srgbClr val="FF0000"/>
                </a:solidFill>
              </a:rPr>
              <a:t>)</a:t>
            </a:r>
          </a:p>
          <a:p>
            <a:pPr>
              <a:lnSpc>
                <a:spcPct val="80000"/>
              </a:lnSpc>
            </a:pPr>
            <a:r>
              <a:rPr lang="pt-BR" altLang="pt-BR" sz="1800"/>
              <a:t>2. contra o patrimônio privado, o sistema financeiro, o mercado de capitais e os previstos na lei que regula a falência;  (</a:t>
            </a:r>
            <a:r>
              <a:rPr lang="pt-BR" altLang="pt-BR" sz="1800">
                <a:hlinkClick r:id="rId2"/>
              </a:rPr>
              <a:t>Incluído pela Lei Complementar nº 135, de 2010</a:t>
            </a:r>
            <a:r>
              <a:rPr lang="pt-BR" altLang="pt-BR" sz="1800"/>
              <a:t>)</a:t>
            </a:r>
          </a:p>
          <a:p>
            <a:pPr>
              <a:lnSpc>
                <a:spcPct val="80000"/>
              </a:lnSpc>
            </a:pPr>
            <a:r>
              <a:rPr lang="pt-BR" altLang="pt-BR" sz="1800"/>
              <a:t>3. contra o meio ambiente e a saúde pública;  (</a:t>
            </a:r>
            <a:r>
              <a:rPr lang="pt-BR" altLang="pt-BR" sz="1800">
                <a:hlinkClick r:id="rId2"/>
              </a:rPr>
              <a:t>Incluído pela Lei Complementar nº 135, de 2010</a:t>
            </a:r>
            <a:r>
              <a:rPr lang="pt-BR" altLang="pt-BR" sz="1800"/>
              <a:t>)</a:t>
            </a:r>
          </a:p>
          <a:p>
            <a:pPr>
              <a:lnSpc>
                <a:spcPct val="80000"/>
              </a:lnSpc>
            </a:pPr>
            <a:r>
              <a:rPr lang="pt-BR" altLang="pt-BR" sz="1800"/>
              <a:t>4. eleitorais, para os quais a lei comine pena privativa de liberdade;  (</a:t>
            </a:r>
            <a:r>
              <a:rPr lang="pt-BR" altLang="pt-BR" sz="1800">
                <a:hlinkClick r:id="rId2"/>
              </a:rPr>
              <a:t>Incluído pela Lei Complementar nº 135, de 2010</a:t>
            </a:r>
            <a:r>
              <a:rPr lang="pt-BR" altLang="pt-BR" sz="1800"/>
              <a:t>)</a:t>
            </a:r>
          </a:p>
          <a:p>
            <a:pPr>
              <a:lnSpc>
                <a:spcPct val="80000"/>
              </a:lnSpc>
            </a:pPr>
            <a:r>
              <a:rPr lang="pt-BR" altLang="pt-BR" sz="1800"/>
              <a:t>5. de abuso de autoridade, nos casos em que houver condenação à perda do cargo ou à inabilitação para o exercício de função pública;  (</a:t>
            </a:r>
            <a:r>
              <a:rPr lang="pt-BR" altLang="pt-BR" sz="1800">
                <a:hlinkClick r:id="rId2"/>
              </a:rPr>
              <a:t>Incluído pela Lei Complementar nº 135, de 2010</a:t>
            </a:r>
            <a:r>
              <a:rPr lang="pt-BR" altLang="pt-BR" sz="1800"/>
              <a:t>)</a:t>
            </a:r>
          </a:p>
          <a:p>
            <a:pPr>
              <a:lnSpc>
                <a:spcPct val="80000"/>
              </a:lnSpc>
            </a:pPr>
            <a:r>
              <a:rPr lang="pt-BR" altLang="pt-BR" sz="1800">
                <a:solidFill>
                  <a:srgbClr val="FF0000"/>
                </a:solidFill>
              </a:rPr>
              <a:t>6. de lavagem ou ocultação de bens, direitos e valores;  (</a:t>
            </a:r>
            <a:r>
              <a:rPr lang="pt-BR" altLang="pt-BR" sz="1800">
                <a:solidFill>
                  <a:srgbClr val="FF0000"/>
                </a:solidFill>
                <a:hlinkClick r:id="rId2"/>
              </a:rPr>
              <a:t>Incluído pela Lei Complementar nº 135, de 2010</a:t>
            </a:r>
            <a:r>
              <a:rPr lang="pt-BR" altLang="pt-BR" sz="1800">
                <a:solidFill>
                  <a:srgbClr val="FF0000"/>
                </a:solidFill>
              </a:rPr>
              <a:t>)</a:t>
            </a:r>
          </a:p>
          <a:p>
            <a:pPr>
              <a:lnSpc>
                <a:spcPct val="80000"/>
              </a:lnSpc>
            </a:pPr>
            <a:r>
              <a:rPr lang="pt-BR" altLang="pt-BR" sz="1800"/>
              <a:t>7. de tráfico de entorpecentes e drogas afins, racismo, tortura, terrorismo e hediondos;  (</a:t>
            </a:r>
            <a:r>
              <a:rPr lang="pt-BR" altLang="pt-BR" sz="1800">
                <a:hlinkClick r:id="rId2"/>
              </a:rPr>
              <a:t>Incluído pela Lei Complementar nº 135, de 2010</a:t>
            </a:r>
            <a:r>
              <a:rPr lang="pt-BR" altLang="pt-BR" sz="1800"/>
              <a:t>)</a:t>
            </a:r>
          </a:p>
          <a:p>
            <a:pPr>
              <a:lnSpc>
                <a:spcPct val="80000"/>
              </a:lnSpc>
            </a:pPr>
            <a:r>
              <a:rPr lang="pt-BR" altLang="pt-BR" sz="1800"/>
              <a:t>8. de redução à condição análoga à de escravo;  (</a:t>
            </a:r>
            <a:r>
              <a:rPr lang="pt-BR" altLang="pt-BR" sz="1800">
                <a:hlinkClick r:id="rId2"/>
              </a:rPr>
              <a:t>Incluído pela Lei Complementar nº 135, de 2010</a:t>
            </a:r>
            <a:r>
              <a:rPr lang="pt-BR" altLang="pt-BR" sz="1800"/>
              <a:t>)</a:t>
            </a:r>
          </a:p>
          <a:p>
            <a:pPr>
              <a:lnSpc>
                <a:spcPct val="80000"/>
              </a:lnSpc>
            </a:pPr>
            <a:r>
              <a:rPr lang="pt-BR" altLang="pt-BR" sz="1800"/>
              <a:t>9. contra a vida e a dignidade sexual; e  (</a:t>
            </a:r>
            <a:r>
              <a:rPr lang="pt-BR" altLang="pt-BR" sz="1800">
                <a:hlinkClick r:id="rId2"/>
              </a:rPr>
              <a:t>Incluído pela Lei Complementar nº 135, de 2010</a:t>
            </a:r>
            <a:r>
              <a:rPr lang="pt-BR" altLang="pt-BR" sz="1800"/>
              <a:t>)</a:t>
            </a:r>
          </a:p>
          <a:p>
            <a:pPr>
              <a:lnSpc>
                <a:spcPct val="80000"/>
              </a:lnSpc>
            </a:pPr>
            <a:r>
              <a:rPr lang="pt-BR" altLang="pt-BR" sz="1800"/>
              <a:t>10. praticados por organização criminosa, quadrilha ou bando;  (</a:t>
            </a:r>
            <a:r>
              <a:rPr lang="pt-BR" altLang="pt-BR" sz="1800">
                <a:hlinkClick r:id="rId2"/>
              </a:rPr>
              <a:t>Incluído pela Lei Complementar nº 135, de 2010</a:t>
            </a:r>
            <a:r>
              <a:rPr lang="pt-BR" altLang="pt-BR" sz="180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38915"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400" b="1">
                <a:cs typeface="Times New Roman" panose="02020603050405020304" pitchFamily="18" charset="0"/>
              </a:rPr>
              <a:t>Art. 1º. São inelegíveis:</a:t>
            </a:r>
          </a:p>
          <a:p>
            <a:pPr marL="609600" indent="-609600" algn="just" eaLnBrk="1" hangingPunct="1">
              <a:lnSpc>
                <a:spcPct val="80000"/>
              </a:lnSpc>
              <a:buFontTx/>
              <a:buNone/>
            </a:pPr>
            <a:r>
              <a:rPr lang="pt-PT" altLang="pt-BR" sz="1400" b="1">
                <a:cs typeface="Times New Roman" panose="02020603050405020304" pitchFamily="18" charset="0"/>
              </a:rPr>
              <a:t>I – para qualquer cargo:</a:t>
            </a:r>
          </a:p>
          <a:p>
            <a:pPr marL="609600" indent="-609600" algn="just" eaLnBrk="1" hangingPunct="1">
              <a:lnSpc>
                <a:spcPct val="80000"/>
              </a:lnSpc>
              <a:buFontTx/>
              <a:buNone/>
            </a:pPr>
            <a:r>
              <a:rPr lang="pt-BR" altLang="pt-BR" sz="1800">
                <a:latin typeface="Arial" panose="020B0604020202020204" pitchFamily="34" charset="0"/>
                <a:cs typeface="Arial" panose="020B0604020202020204" pitchFamily="34" charset="0"/>
              </a:rPr>
              <a:t>   </a:t>
            </a:r>
            <a:r>
              <a:rPr lang="pt-BR" altLang="pt-BR" sz="2800"/>
              <a:t>f) os que forem declarados indignos do oficialato, ou com ele incompatíveis, pelo prazo de </a:t>
            </a:r>
            <a:r>
              <a:rPr lang="pt-BR" altLang="pt-BR" sz="2800" b="1"/>
              <a:t>8 (oito) anos</a:t>
            </a:r>
            <a:r>
              <a:rPr lang="pt-BR" altLang="pt-BR" sz="2800"/>
              <a:t>;  (</a:t>
            </a:r>
            <a:r>
              <a:rPr lang="pt-BR" altLang="pt-BR" sz="2800">
                <a:hlinkClick r:id="rId2"/>
              </a:rPr>
              <a:t>Redação dada pela Lei Complementar nº 135, de 2010</a:t>
            </a:r>
            <a:r>
              <a:rPr lang="pt-BR" altLang="pt-BR" sz="2800"/>
              <a:t>)</a:t>
            </a:r>
            <a:endParaRPr lang="pt-BR" altLang="pt-BR" sz="1800">
              <a:latin typeface="Verdana" panose="020B0604030504040204" pitchFamily="34" charset="0"/>
              <a:cs typeface="Arial" panose="020B0604020202020204" pitchFamily="34" charset="0"/>
            </a:endParaRPr>
          </a:p>
          <a:p>
            <a:pPr marL="609600" indent="-609600" eaLnBrk="1" hangingPunct="1">
              <a:lnSpc>
                <a:spcPct val="80000"/>
              </a:lnSpc>
              <a:buFontTx/>
              <a:buNone/>
            </a:pPr>
            <a:endParaRPr lang="pt-BR" altLang="pt-BR" sz="1800">
              <a:latin typeface="Verdana" panose="020B0604030504040204" pitchFamily="34" charset="0"/>
              <a:cs typeface="Arial" panose="020B0604020202020204" pitchFamily="34" charset="0"/>
            </a:endParaRPr>
          </a:p>
          <a:p>
            <a:pPr marL="609600" indent="-609600" eaLnBrk="1" hangingPunct="1">
              <a:lnSpc>
                <a:spcPct val="80000"/>
              </a:lnSpc>
              <a:buFontTx/>
              <a:buNone/>
            </a:pPr>
            <a:r>
              <a:rPr lang="pt-BR" altLang="pt-BR" sz="1800">
                <a:latin typeface="Verdana" panose="020B0604030504040204" pitchFamily="34" charset="0"/>
                <a:cs typeface="Arial" panose="020B0604020202020204" pitchFamily="34" charset="0"/>
              </a:rPr>
              <a:t>"A indignidade para o oficialato são penas acessórias instituídas pelo Código Penal Militar, para aplicação aos oficiais militares, cujo processo e julgamento compete à Justiça Militar, não cabendo, em razão da matéria, à Justiça Eleitoral." </a:t>
            </a:r>
            <a:br>
              <a:rPr lang="pt-BR" altLang="pt-BR" sz="1800">
                <a:latin typeface="Verdana" panose="020B0604030504040204" pitchFamily="34" charset="0"/>
                <a:cs typeface="Arial" panose="020B0604020202020204" pitchFamily="34" charset="0"/>
              </a:rPr>
            </a:br>
            <a:r>
              <a:rPr lang="pt-BR" altLang="pt-BR" sz="1800" i="1">
                <a:latin typeface="Verdana" panose="020B0604030504040204" pitchFamily="34" charset="0"/>
                <a:cs typeface="Arial" panose="020B0604020202020204" pitchFamily="34" charset="0"/>
              </a:rPr>
              <a:t>(Ac. nº 13.461, de 17.12.96, rel. Min. Francisco Rezek.)</a:t>
            </a:r>
            <a:endParaRPr lang="pt-BR" altLang="pt-BR" sz="1800">
              <a:latin typeface="Verdana" panose="020B0604030504040204" pitchFamily="34" charset="0"/>
              <a:cs typeface="Arial" panose="020B0604020202020204" pitchFamily="34" charset="0"/>
            </a:endParaRPr>
          </a:p>
          <a:p>
            <a:pPr marL="609600" indent="-609600" algn="just" eaLnBrk="1" hangingPunct="1">
              <a:lnSpc>
                <a:spcPct val="80000"/>
              </a:lnSpc>
              <a:buFontTx/>
              <a:buNone/>
            </a:pPr>
            <a:endParaRPr lang="pt-BR" altLang="pt-BR" sz="1800">
              <a:latin typeface="Arial" panose="020B0604020202020204" pitchFamily="34" charset="0"/>
              <a:cs typeface="Arial" panose="020B06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39939"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200" b="1">
                <a:cs typeface="Times New Roman" panose="02020603050405020304" pitchFamily="18" charset="0"/>
              </a:rPr>
              <a:t>Art. 1º. São inelegíveis:</a:t>
            </a:r>
          </a:p>
          <a:p>
            <a:pPr marL="609600" indent="-609600" algn="just" eaLnBrk="1" hangingPunct="1">
              <a:lnSpc>
                <a:spcPct val="80000"/>
              </a:lnSpc>
              <a:buFontTx/>
              <a:buNone/>
            </a:pPr>
            <a:r>
              <a:rPr lang="pt-PT" altLang="pt-BR" sz="1200" b="1">
                <a:cs typeface="Times New Roman" panose="02020603050405020304" pitchFamily="18" charset="0"/>
              </a:rPr>
              <a:t>I – para qualquer cargo:</a:t>
            </a:r>
          </a:p>
          <a:p>
            <a:pPr marL="609600" indent="-609600" algn="just" eaLnBrk="1" hangingPunct="1">
              <a:lnSpc>
                <a:spcPct val="80000"/>
              </a:lnSpc>
              <a:buFontTx/>
              <a:buNone/>
            </a:pPr>
            <a:r>
              <a:rPr lang="pt-BR" altLang="pt-BR" sz="1600">
                <a:latin typeface="Arial" panose="020B0604020202020204" pitchFamily="34" charset="0"/>
                <a:cs typeface="Arial" panose="020B0604020202020204" pitchFamily="34" charset="0"/>
              </a:rPr>
              <a:t>   </a:t>
            </a:r>
          </a:p>
          <a:p>
            <a:pPr marL="609600" indent="-609600" algn="just" eaLnBrk="1" hangingPunct="1">
              <a:lnSpc>
                <a:spcPct val="80000"/>
              </a:lnSpc>
              <a:buFontTx/>
              <a:buNone/>
            </a:pPr>
            <a:r>
              <a:rPr lang="pt-BR" altLang="pt-BR" sz="2000"/>
              <a:t>g) os que tiverem suas contas relativas ao exercício de cargos ou funções públicas rejeitadas por irregularidade insanável que configure ato doloso de improbidade administrativa, e por decisão irrecorrível do órgão competente, salvo se esta houver sido suspensa ou anulada pelo Poder Judiciário, para as eleições que se realizarem nos 8 (oito) anos seguintes, contados a partir da data da decisão, aplicando-se o disposto no inciso II do art. 71 da Constituição Federal, a todos os ordenadores de despesa, sem exclusão de mandatários que houverem agido nessa condição;  (</a:t>
            </a:r>
            <a:r>
              <a:rPr lang="pt-BR" altLang="pt-BR" sz="2000">
                <a:hlinkClick r:id="rId2"/>
              </a:rPr>
              <a:t>Redação dada pela Lei Complementar nº 135, de 2010</a:t>
            </a:r>
            <a:r>
              <a:rPr lang="pt-BR" altLang="pt-BR" sz="200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0963"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400" b="1">
                <a:cs typeface="Times New Roman" panose="02020603050405020304" pitchFamily="18" charset="0"/>
              </a:rPr>
              <a:t>Art. 1º. São inelegíveis:</a:t>
            </a:r>
          </a:p>
          <a:p>
            <a:pPr marL="609600" indent="-609600" algn="just" eaLnBrk="1" hangingPunct="1">
              <a:lnSpc>
                <a:spcPct val="80000"/>
              </a:lnSpc>
              <a:buFontTx/>
              <a:buNone/>
            </a:pPr>
            <a:r>
              <a:rPr lang="pt-PT" altLang="pt-BR" sz="1400" b="1">
                <a:cs typeface="Times New Roman" panose="02020603050405020304" pitchFamily="18" charset="0"/>
              </a:rPr>
              <a:t>I – para qualquer cargo:</a:t>
            </a:r>
          </a:p>
          <a:p>
            <a:pPr marL="609600" indent="-609600" algn="just" eaLnBrk="1" hangingPunct="1">
              <a:lnSpc>
                <a:spcPct val="80000"/>
              </a:lnSpc>
              <a:buFontTx/>
              <a:buNone/>
            </a:pPr>
            <a:r>
              <a:rPr lang="pt-BR" altLang="pt-BR" sz="2400"/>
              <a:t>h) os detentores de cargo na administração pública direta, indireta ou fundacional, que beneficiarem a si ou a terceiros, pelo abuso do poder econômico ou político, que forem condenados em decisão transitada em julgado ou proferida por órgão judicial colegiado, para a eleição na qual concorrem ou tenham sido diplomados, bem como para as que se realizarem nos 8 (oito) anos seguintes; (</a:t>
            </a:r>
            <a:r>
              <a:rPr lang="pt-BR" altLang="pt-BR" sz="2400">
                <a:hlinkClick r:id="rId2"/>
              </a:rPr>
              <a:t>Redação dada pela Lei Complementar nº 135, de 2010</a:t>
            </a:r>
            <a:r>
              <a:rPr lang="pt-BR" altLang="pt-BR" sz="2400"/>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1987" name="Rectangle 3"/>
          <p:cNvSpPr>
            <a:spLocks noGrp="1" noChangeArrowheads="1"/>
          </p:cNvSpPr>
          <p:nvPr>
            <p:ph type="body" idx="1"/>
          </p:nvPr>
        </p:nvSpPr>
        <p:spPr>
          <a:xfrm>
            <a:off x="990600" y="1676400"/>
            <a:ext cx="7239000" cy="4114800"/>
          </a:xfrm>
        </p:spPr>
        <p:txBody>
          <a:bodyPr/>
          <a:lstStyle/>
          <a:p>
            <a:pPr marL="609600" indent="-609600" algn="just" eaLnBrk="1" hangingPunct="1">
              <a:lnSpc>
                <a:spcPct val="80000"/>
              </a:lnSpc>
              <a:buFontTx/>
              <a:buNone/>
            </a:pPr>
            <a:r>
              <a:rPr lang="pt-PT" altLang="pt-BR" sz="1600" b="1">
                <a:cs typeface="Times New Roman" panose="02020603050405020304" pitchFamily="18" charset="0"/>
              </a:rPr>
              <a:t>Art. 1º. São inelegíveis:</a:t>
            </a:r>
          </a:p>
          <a:p>
            <a:pPr marL="609600" indent="-609600" algn="just" eaLnBrk="1" hangingPunct="1">
              <a:lnSpc>
                <a:spcPct val="80000"/>
              </a:lnSpc>
              <a:buFontTx/>
              <a:buNone/>
            </a:pPr>
            <a:r>
              <a:rPr lang="pt-PT" altLang="pt-BR" sz="1600" b="1">
                <a:cs typeface="Times New Roman" panose="02020603050405020304" pitchFamily="18" charset="0"/>
              </a:rPr>
              <a:t>I – para qualquer cargo:</a:t>
            </a:r>
          </a:p>
          <a:p>
            <a:pPr marL="609600" indent="-609600" algn="just" eaLnBrk="1" hangingPunct="1">
              <a:lnSpc>
                <a:spcPct val="80000"/>
              </a:lnSpc>
              <a:buFontTx/>
              <a:buNone/>
            </a:pPr>
            <a:r>
              <a:rPr lang="pt-BR" altLang="pt-BR" sz="2800"/>
              <a:t>i) os que, em estabelecimentos de crédito, financiamento ou seguro, que tenham sido ou estejam sendo objeto de processo de liquidação judicial ou extrajudicial, hajam exercido, nos 12 (doze) meses anteriores à respectiva decretação, cargo ou função de direção, administração ou representação, enquanto não forem exonerados de qualquer responsabilidade;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3011" name="Rectangle 3"/>
          <p:cNvSpPr>
            <a:spLocks noGrp="1" noChangeArrowheads="1"/>
          </p:cNvSpPr>
          <p:nvPr>
            <p:ph type="body" idx="4294967295"/>
          </p:nvPr>
        </p:nvSpPr>
        <p:spPr>
          <a:xfrm>
            <a:off x="990600" y="1676400"/>
            <a:ext cx="7239000" cy="4114800"/>
          </a:xfrm>
        </p:spPr>
        <p:txBody>
          <a:bodyPr/>
          <a:lstStyle/>
          <a:p>
            <a:pPr marL="609600" indent="-609600" algn="just" eaLnBrk="1" hangingPunct="1">
              <a:lnSpc>
                <a:spcPct val="90000"/>
              </a:lnSpc>
              <a:buFontTx/>
              <a:buNone/>
            </a:pPr>
            <a:r>
              <a:rPr lang="pt-PT" altLang="pt-BR" sz="1800" b="1">
                <a:cs typeface="Times New Roman" panose="02020603050405020304" pitchFamily="18" charset="0"/>
              </a:rPr>
              <a:t>Art. 1º. São inelegíveis:</a:t>
            </a:r>
          </a:p>
          <a:p>
            <a:pPr marL="609600" indent="-609600" algn="just" eaLnBrk="1" hangingPunct="1">
              <a:lnSpc>
                <a:spcPct val="90000"/>
              </a:lnSpc>
              <a:buFontTx/>
              <a:buNone/>
            </a:pPr>
            <a:r>
              <a:rPr lang="pt-PT" altLang="pt-BR" sz="1800" b="1">
                <a:cs typeface="Times New Roman" panose="02020603050405020304" pitchFamily="18" charset="0"/>
              </a:rPr>
              <a:t>I – para qualquer cargo:</a:t>
            </a:r>
          </a:p>
          <a:p>
            <a:pPr marL="609600" indent="-609600" algn="just" eaLnBrk="1" hangingPunct="1">
              <a:lnSpc>
                <a:spcPct val="90000"/>
              </a:lnSpc>
              <a:buFontTx/>
              <a:buNone/>
            </a:pPr>
            <a:r>
              <a:rPr lang="pt-BR" altLang="pt-BR" sz="2400"/>
              <a:t>j) os que forem condenados, em decisão transitada em julgado ou proferida por órgão colegiado da Justiça Eleitoral, por corrupção eleitoral, por captação ilícita de sufrágio, por doação, captação ou gastos ilícitos de recursos de campanha ou por conduta vedada aos agentes públicos em campanhas eleitorais que impliquem cassação do registro ou do diploma, pelo prazo de 8 (oito) anos a contar da eleição;  (</a:t>
            </a:r>
            <a:r>
              <a:rPr lang="pt-BR" altLang="pt-BR" sz="2400">
                <a:hlinkClick r:id="rId2"/>
              </a:rPr>
              <a:t>Incluído pela Lei Complementar nº 135, de 2010</a:t>
            </a:r>
            <a:r>
              <a:rPr lang="pt-BR" altLang="pt-BR" sz="240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4035" name="Rectangle 3"/>
          <p:cNvSpPr>
            <a:spLocks noGrp="1" noChangeArrowheads="1"/>
          </p:cNvSpPr>
          <p:nvPr>
            <p:ph type="body" idx="4294967295"/>
          </p:nvPr>
        </p:nvSpPr>
        <p:spPr>
          <a:xfrm>
            <a:off x="990600" y="1676400"/>
            <a:ext cx="7239000" cy="4114800"/>
          </a:xfrm>
        </p:spPr>
        <p:txBody>
          <a:bodyPr/>
          <a:lstStyle/>
          <a:p>
            <a:pPr marL="609600" indent="-609600" algn="just" eaLnBrk="1" hangingPunct="1">
              <a:lnSpc>
                <a:spcPct val="80000"/>
              </a:lnSpc>
              <a:buFontTx/>
              <a:buNone/>
            </a:pPr>
            <a:r>
              <a:rPr lang="pt-PT" altLang="pt-BR" sz="1600" b="1">
                <a:cs typeface="Times New Roman" panose="02020603050405020304" pitchFamily="18" charset="0"/>
              </a:rPr>
              <a:t>Art. 1º. São inelegíveis:</a:t>
            </a:r>
          </a:p>
          <a:p>
            <a:pPr marL="609600" indent="-609600" algn="just" eaLnBrk="1" hangingPunct="1">
              <a:lnSpc>
                <a:spcPct val="80000"/>
              </a:lnSpc>
              <a:buFontTx/>
              <a:buNone/>
            </a:pPr>
            <a:r>
              <a:rPr lang="pt-PT" altLang="pt-BR" sz="1600" b="1">
                <a:cs typeface="Times New Roman" panose="02020603050405020304" pitchFamily="18" charset="0"/>
              </a:rPr>
              <a:t>I – para qualquer cargo:</a:t>
            </a:r>
          </a:p>
          <a:p>
            <a:pPr marL="609600" indent="-609600" algn="just" eaLnBrk="1" hangingPunct="1">
              <a:lnSpc>
                <a:spcPct val="80000"/>
              </a:lnSpc>
              <a:buFontTx/>
              <a:buNone/>
            </a:pPr>
            <a:endParaRPr lang="pt-BR" altLang="pt-BR" sz="2000"/>
          </a:p>
          <a:p>
            <a:pPr marL="609600" indent="-609600" algn="just" eaLnBrk="1" hangingPunct="1">
              <a:lnSpc>
                <a:spcPct val="80000"/>
              </a:lnSpc>
              <a:buFontTx/>
              <a:buNone/>
            </a:pPr>
            <a:r>
              <a:rPr lang="pt-BR" altLang="pt-BR" sz="2000"/>
              <a:t>k) o Presidente da República, o Governador de Estado e do Distrito Federal, o Prefeito, os membros do Congresso Nacional, das Assembleias Legislativas, da Câmara Legislativa, das Câmaras Municipais, que renunciarem a seus mandatos desde o oferecimento de representação ou petição capaz de autorizar a abertura de processo por infringência a dispositivo da Constituição Federal, da Constituição Estadual, da Lei Orgânica do Distrito Federal ou da Lei Orgânica do Município, para as eleições que se realizarem durante o período remanescente do mandato para o qual foram eleitos e nos 8 (oito) anos subsequentes ao término da legislatura;  (</a:t>
            </a:r>
            <a:r>
              <a:rPr lang="pt-BR" altLang="pt-BR" sz="2000">
                <a:hlinkClick r:id="rId2"/>
              </a:rPr>
              <a:t>Incluído pela Lei Complementar nº 135, de 2010</a:t>
            </a:r>
            <a:r>
              <a:rPr lang="pt-BR" altLang="pt-BR" sz="200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5059" name="Rectangle 3"/>
          <p:cNvSpPr>
            <a:spLocks noGrp="1" noChangeArrowheads="1"/>
          </p:cNvSpPr>
          <p:nvPr>
            <p:ph type="body" idx="4294967295"/>
          </p:nvPr>
        </p:nvSpPr>
        <p:spPr>
          <a:xfrm>
            <a:off x="990600" y="1676400"/>
            <a:ext cx="7239000" cy="4114800"/>
          </a:xfrm>
        </p:spPr>
        <p:txBody>
          <a:bodyPr/>
          <a:lstStyle/>
          <a:p>
            <a:pPr marL="609600" indent="-609600" algn="just" eaLnBrk="1" hangingPunct="1">
              <a:lnSpc>
                <a:spcPct val="90000"/>
              </a:lnSpc>
              <a:buFontTx/>
              <a:buNone/>
            </a:pPr>
            <a:r>
              <a:rPr lang="pt-PT" altLang="pt-BR" sz="1800" b="1">
                <a:cs typeface="Times New Roman" panose="02020603050405020304" pitchFamily="18" charset="0"/>
              </a:rPr>
              <a:t>Art. 1º. São inelegíveis:</a:t>
            </a:r>
          </a:p>
          <a:p>
            <a:pPr marL="609600" indent="-609600" algn="just" eaLnBrk="1" hangingPunct="1">
              <a:lnSpc>
                <a:spcPct val="90000"/>
              </a:lnSpc>
              <a:buFontTx/>
              <a:buNone/>
            </a:pPr>
            <a:r>
              <a:rPr lang="pt-PT" altLang="pt-BR" sz="1800" b="1">
                <a:cs typeface="Times New Roman" panose="02020603050405020304" pitchFamily="18" charset="0"/>
              </a:rPr>
              <a:t>I – para qualquer cargo:</a:t>
            </a:r>
          </a:p>
          <a:p>
            <a:pPr marL="609600" indent="-609600" algn="just" eaLnBrk="1" hangingPunct="1">
              <a:lnSpc>
                <a:spcPct val="90000"/>
              </a:lnSpc>
              <a:buFontTx/>
              <a:buNone/>
            </a:pPr>
            <a:endParaRPr lang="pt-BR" altLang="pt-BR" sz="2400"/>
          </a:p>
          <a:p>
            <a:pPr marL="609600" indent="-609600" algn="just" eaLnBrk="1" hangingPunct="1">
              <a:lnSpc>
                <a:spcPct val="90000"/>
              </a:lnSpc>
              <a:buFontTx/>
              <a:buNone/>
            </a:pPr>
            <a:r>
              <a:rPr lang="pt-BR" altLang="pt-BR" sz="2400"/>
              <a:t>l) os que forem condenados à suspensão dos direitos políticos, em decisão transitada em julgado ou proferida por órgão judicial colegiado, por ato doloso de improbidade administrativa que importe lesão ao patrimônio público e enriquecimento ilícito, desde a condenação ou o trânsito em julgado até o transcurso do prazo de 8 (oito) anos após o cumprimento da pena;  (</a:t>
            </a:r>
            <a:r>
              <a:rPr lang="pt-BR" altLang="pt-BR" sz="2400">
                <a:hlinkClick r:id="rId2"/>
              </a:rPr>
              <a:t>Incluído pela Lei Complementar nº 135, de 2010</a:t>
            </a:r>
            <a:r>
              <a:rPr lang="pt-BR" altLang="pt-BR" sz="2400"/>
              <a: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6083" name="Rectangle 3"/>
          <p:cNvSpPr>
            <a:spLocks noGrp="1" noChangeArrowheads="1"/>
          </p:cNvSpPr>
          <p:nvPr>
            <p:ph type="body" idx="4294967295"/>
          </p:nvPr>
        </p:nvSpPr>
        <p:spPr>
          <a:xfrm>
            <a:off x="971550" y="1628775"/>
            <a:ext cx="7239000" cy="4114800"/>
          </a:xfrm>
        </p:spPr>
        <p:txBody>
          <a:bodyPr/>
          <a:lstStyle/>
          <a:p>
            <a:pPr marL="609600" indent="-609600" algn="just" eaLnBrk="1" hangingPunct="1">
              <a:lnSpc>
                <a:spcPct val="80000"/>
              </a:lnSpc>
              <a:buFontTx/>
              <a:buNone/>
            </a:pPr>
            <a:r>
              <a:rPr lang="pt-PT" altLang="pt-BR" sz="2000" b="1">
                <a:cs typeface="Times New Roman" panose="02020603050405020304" pitchFamily="18" charset="0"/>
              </a:rPr>
              <a:t>Art. 1º. São inelegíveis:</a:t>
            </a:r>
          </a:p>
          <a:p>
            <a:pPr marL="609600" indent="-609600" algn="just" eaLnBrk="1" hangingPunct="1">
              <a:lnSpc>
                <a:spcPct val="80000"/>
              </a:lnSpc>
              <a:buFontTx/>
              <a:buNone/>
            </a:pPr>
            <a:r>
              <a:rPr lang="pt-PT" altLang="pt-BR" sz="2000" b="1">
                <a:cs typeface="Times New Roman" panose="02020603050405020304" pitchFamily="18" charset="0"/>
              </a:rPr>
              <a:t>I – para qualquer cargo:</a:t>
            </a:r>
          </a:p>
          <a:p>
            <a:pPr marL="609600" indent="-609600" algn="just" eaLnBrk="1" hangingPunct="1">
              <a:lnSpc>
                <a:spcPct val="80000"/>
              </a:lnSpc>
              <a:buFontTx/>
              <a:buNone/>
            </a:pPr>
            <a:endParaRPr lang="pt-BR" altLang="pt-BR" sz="2800"/>
          </a:p>
          <a:p>
            <a:pPr marL="609600" indent="-609600" algn="just" eaLnBrk="1" hangingPunct="1">
              <a:lnSpc>
                <a:spcPct val="80000"/>
              </a:lnSpc>
              <a:buFontTx/>
              <a:buNone/>
            </a:pPr>
            <a:r>
              <a:rPr lang="pt-BR" altLang="pt-BR" sz="2800"/>
              <a:t>m) os que forem excluídos do exercício da profissão, por decisão sancionatória do órgão profissional competente, em decorrência de infração ético-profissional, pelo prazo de 8 (oito) anos, salvo se o ato houver sido anulado ou suspenso pelo Poder Judiciário;  (</a:t>
            </a:r>
            <a:r>
              <a:rPr lang="pt-BR" altLang="pt-BR" sz="2800">
                <a:hlinkClick r:id="rId2"/>
              </a:rPr>
              <a:t>Incluído pela Lei Complementar nº 135, de 2010</a:t>
            </a:r>
            <a:r>
              <a:rPr lang="pt-BR" altLang="pt-BR" sz="280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1868487"/>
          </a:xfrm>
        </p:spPr>
        <p:txBody>
          <a:bodyPr rtlCol="0">
            <a:normAutofit/>
          </a:bodyPr>
          <a:lstStyle/>
          <a:p>
            <a:pPr eaLnBrk="1" fontAlgn="auto" hangingPunct="1">
              <a:spcAft>
                <a:spcPts val="0"/>
              </a:spcAft>
              <a:defRPr/>
            </a:pPr>
            <a:r>
              <a:rPr lang="pt-BR" sz="3200" dirty="0">
                <a:effectLst>
                  <a:outerShdw blurRad="38100" dist="38100" dir="2700000" algn="tl">
                    <a:srgbClr val="FFFFFF"/>
                  </a:outerShdw>
                </a:effectLst>
                <a:latin typeface="Arial Black" pitchFamily="34" charset="0"/>
              </a:rPr>
              <a:t>Impedimentos à elegibilidade</a:t>
            </a:r>
            <a:br>
              <a:rPr lang="pt-BR" sz="3200" dirty="0">
                <a:effectLst>
                  <a:outerShdw blurRad="38100" dist="38100" dir="2700000" algn="tl">
                    <a:srgbClr val="FFFFFF"/>
                  </a:outerShdw>
                </a:effectLst>
                <a:latin typeface="Arial Black" pitchFamily="34" charset="0"/>
              </a:rPr>
            </a:br>
            <a:r>
              <a:rPr lang="pt-BR" sz="3200" dirty="0">
                <a:effectLst>
                  <a:outerShdw blurRad="38100" dist="38100" dir="2700000" algn="tl">
                    <a:srgbClr val="FFFFFF"/>
                  </a:outerShdw>
                </a:effectLst>
                <a:latin typeface="Arial Black" pitchFamily="34" charset="0"/>
              </a:rPr>
              <a:t>art. 14, §§ 4º, 5º, 6º, 7º, 8º, CF e legislação complementar</a:t>
            </a:r>
          </a:p>
        </p:txBody>
      </p:sp>
      <p:sp>
        <p:nvSpPr>
          <p:cNvPr id="8195" name="Rectangle 3"/>
          <p:cNvSpPr>
            <a:spLocks noGrp="1" noChangeArrowheads="1"/>
          </p:cNvSpPr>
          <p:nvPr>
            <p:ph type="body" idx="1"/>
          </p:nvPr>
        </p:nvSpPr>
        <p:spPr>
          <a:xfrm>
            <a:off x="611188" y="2133600"/>
            <a:ext cx="7772400" cy="4319588"/>
          </a:xfrm>
        </p:spPr>
        <p:txBody>
          <a:bodyPr/>
          <a:lstStyle/>
          <a:p>
            <a:pPr eaLnBrk="1" hangingPunct="1">
              <a:lnSpc>
                <a:spcPct val="80000"/>
              </a:lnSpc>
            </a:pPr>
            <a:r>
              <a:rPr lang="pt-BR" altLang="pt-BR" sz="2000"/>
              <a:t>Inalistáveis e analfabetos</a:t>
            </a:r>
          </a:p>
          <a:p>
            <a:pPr eaLnBrk="1" hangingPunct="1">
              <a:lnSpc>
                <a:spcPct val="80000"/>
              </a:lnSpc>
            </a:pPr>
            <a:r>
              <a:rPr lang="pt-BR" altLang="pt-BR" sz="2000"/>
              <a:t>Não reelegíveis</a:t>
            </a:r>
          </a:p>
          <a:p>
            <a:pPr eaLnBrk="1" hangingPunct="1">
              <a:lnSpc>
                <a:spcPct val="80000"/>
              </a:lnSpc>
            </a:pPr>
            <a:r>
              <a:rPr lang="pt-BR" altLang="pt-BR" sz="2000"/>
              <a:t>Incompatíveis</a:t>
            </a:r>
          </a:p>
          <a:p>
            <a:pPr eaLnBrk="1" hangingPunct="1">
              <a:lnSpc>
                <a:spcPct val="80000"/>
              </a:lnSpc>
            </a:pPr>
            <a:r>
              <a:rPr lang="pt-BR" altLang="pt-BR" sz="2000"/>
              <a:t>Cônjuge e parentes</a:t>
            </a:r>
          </a:p>
          <a:p>
            <a:pPr eaLnBrk="1" hangingPunct="1">
              <a:lnSpc>
                <a:spcPct val="80000"/>
              </a:lnSpc>
            </a:pPr>
            <a:r>
              <a:rPr lang="pt-BR" altLang="pt-BR" sz="2000"/>
              <a:t>Militares</a:t>
            </a:r>
          </a:p>
          <a:p>
            <a:pPr eaLnBrk="1" hangingPunct="1">
              <a:lnSpc>
                <a:spcPct val="80000"/>
              </a:lnSpc>
            </a:pPr>
            <a:r>
              <a:rPr lang="pt-BR" altLang="pt-BR" sz="2000"/>
              <a:t>Decoro parlamentar*</a:t>
            </a:r>
          </a:p>
          <a:p>
            <a:pPr eaLnBrk="1" hangingPunct="1">
              <a:lnSpc>
                <a:spcPct val="80000"/>
              </a:lnSpc>
            </a:pPr>
            <a:r>
              <a:rPr lang="pt-BR" altLang="pt-BR" sz="2000"/>
              <a:t>Impeachment*</a:t>
            </a:r>
          </a:p>
          <a:p>
            <a:pPr eaLnBrk="1" hangingPunct="1">
              <a:lnSpc>
                <a:spcPct val="80000"/>
              </a:lnSpc>
            </a:pPr>
            <a:r>
              <a:rPr lang="pt-BR" altLang="pt-BR" sz="2000"/>
              <a:t>Condenação criminal por órgão colegiado*</a:t>
            </a:r>
          </a:p>
          <a:p>
            <a:pPr eaLnBrk="1" hangingPunct="1">
              <a:lnSpc>
                <a:spcPct val="80000"/>
              </a:lnSpc>
            </a:pPr>
            <a:r>
              <a:rPr lang="pt-BR" altLang="pt-BR" sz="2000"/>
              <a:t>Renúncia ao mandato*</a:t>
            </a:r>
          </a:p>
          <a:p>
            <a:pPr eaLnBrk="1" hangingPunct="1">
              <a:lnSpc>
                <a:spcPct val="80000"/>
              </a:lnSpc>
            </a:pPr>
            <a:r>
              <a:rPr lang="pt-BR" altLang="pt-BR" sz="2000"/>
              <a:t>Exclusão do exercício profissional*</a:t>
            </a:r>
          </a:p>
          <a:p>
            <a:pPr eaLnBrk="1" hangingPunct="1">
              <a:lnSpc>
                <a:spcPct val="80000"/>
              </a:lnSpc>
            </a:pPr>
            <a:r>
              <a:rPr lang="pt-BR" altLang="pt-BR" sz="2000"/>
              <a:t>Demissão do serviço público*</a:t>
            </a:r>
          </a:p>
          <a:p>
            <a:pPr eaLnBrk="1" hangingPunct="1">
              <a:lnSpc>
                <a:spcPct val="80000"/>
              </a:lnSpc>
            </a:pPr>
            <a:r>
              <a:rPr lang="pt-BR" altLang="pt-BR" sz="2000"/>
              <a:t>Indignos do oficialato*</a:t>
            </a:r>
          </a:p>
          <a:p>
            <a:pPr eaLnBrk="1" hangingPunct="1">
              <a:lnSpc>
                <a:spcPct val="80000"/>
              </a:lnSpc>
            </a:pPr>
            <a:r>
              <a:rPr lang="pt-BR" altLang="pt-BR" sz="2000"/>
              <a:t>Contas públicas rejeitadas*</a:t>
            </a:r>
          </a:p>
          <a:p>
            <a:pPr eaLnBrk="1" hangingPunct="1">
              <a:lnSpc>
                <a:spcPct val="80000"/>
              </a:lnSpc>
            </a:pPr>
            <a:r>
              <a:rPr lang="pt-BR" altLang="pt-BR" sz="2000"/>
              <a:t>Magistrados sancionados com aposentadoria compulsória*</a:t>
            </a:r>
          </a:p>
          <a:p>
            <a:pPr eaLnBrk="1" hangingPunct="1">
              <a:lnSpc>
                <a:spcPct val="80000"/>
              </a:lnSpc>
            </a:pPr>
            <a:endParaRPr lang="pt-BR" altLang="pt-BR"/>
          </a:p>
          <a:p>
            <a:pPr lvl="1" eaLnBrk="1" hangingPunct="1">
              <a:lnSpc>
                <a:spcPct val="80000"/>
              </a:lnSpc>
            </a:pPr>
            <a:endParaRPr lang="pt-BR" altLang="pt-B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7107" name="Rectangle 3"/>
          <p:cNvSpPr>
            <a:spLocks noGrp="1" noChangeArrowheads="1"/>
          </p:cNvSpPr>
          <p:nvPr>
            <p:ph type="body" idx="4294967295"/>
          </p:nvPr>
        </p:nvSpPr>
        <p:spPr>
          <a:xfrm>
            <a:off x="971550" y="1628775"/>
            <a:ext cx="7239000" cy="4114800"/>
          </a:xfrm>
        </p:spPr>
        <p:txBody>
          <a:bodyPr/>
          <a:lstStyle/>
          <a:p>
            <a:pPr marL="609600" indent="-609600" algn="just" eaLnBrk="1" hangingPunct="1">
              <a:lnSpc>
                <a:spcPct val="90000"/>
              </a:lnSpc>
              <a:buFontTx/>
              <a:buNone/>
            </a:pPr>
            <a:r>
              <a:rPr lang="pt-PT" altLang="pt-BR" sz="1800" b="1">
                <a:cs typeface="Times New Roman" panose="02020603050405020304" pitchFamily="18" charset="0"/>
              </a:rPr>
              <a:t>Art. 1º. São inelegíveis:</a:t>
            </a:r>
          </a:p>
          <a:p>
            <a:pPr marL="609600" indent="-609600" algn="just" eaLnBrk="1" hangingPunct="1">
              <a:lnSpc>
                <a:spcPct val="90000"/>
              </a:lnSpc>
              <a:buFontTx/>
              <a:buNone/>
            </a:pPr>
            <a:r>
              <a:rPr lang="pt-PT" altLang="pt-BR" sz="1800" b="1">
                <a:cs typeface="Times New Roman" panose="02020603050405020304" pitchFamily="18" charset="0"/>
              </a:rPr>
              <a:t>I – para qualquer cargo:</a:t>
            </a:r>
          </a:p>
          <a:p>
            <a:pPr marL="609600" indent="-609600" algn="just" eaLnBrk="1" hangingPunct="1">
              <a:lnSpc>
                <a:spcPct val="90000"/>
              </a:lnSpc>
              <a:buFontTx/>
              <a:buNone/>
            </a:pPr>
            <a:endParaRPr lang="pt-BR" altLang="pt-BR" sz="2400"/>
          </a:p>
          <a:p>
            <a:pPr marL="609600" indent="-609600" algn="just" eaLnBrk="1" hangingPunct="1">
              <a:lnSpc>
                <a:spcPct val="90000"/>
              </a:lnSpc>
              <a:buFontTx/>
              <a:buNone/>
            </a:pPr>
            <a:r>
              <a:rPr lang="pt-BR" altLang="pt-BR" sz="2400"/>
              <a:t>n) os que forem condenados, em decisão transitada em julgado ou proferida por órgão judicial colegiado, em razão de terem desfeito ou simulado desfazer vínculo conjugal ou de união estável para evitar caracterização de inelegibilidade, pelo prazo de 8 (oito) anos após a decisão que reconhecer a fraude;  (</a:t>
            </a:r>
            <a:r>
              <a:rPr lang="pt-BR" altLang="pt-BR" sz="2400">
                <a:hlinkClick r:id="rId2"/>
              </a:rPr>
              <a:t>Incluído pela Lei Complementar nº 135, de 2010</a:t>
            </a:r>
            <a:r>
              <a:rPr lang="pt-BR" altLang="pt-BR" sz="240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8131" name="Rectangle 3"/>
          <p:cNvSpPr>
            <a:spLocks noGrp="1" noChangeArrowheads="1"/>
          </p:cNvSpPr>
          <p:nvPr>
            <p:ph type="body" idx="4294967295"/>
          </p:nvPr>
        </p:nvSpPr>
        <p:spPr>
          <a:xfrm>
            <a:off x="900113" y="1628775"/>
            <a:ext cx="7239000" cy="4114800"/>
          </a:xfrm>
        </p:spPr>
        <p:txBody>
          <a:bodyPr/>
          <a:lstStyle/>
          <a:p>
            <a:pPr marL="609600" indent="-609600" algn="just" eaLnBrk="1" hangingPunct="1">
              <a:lnSpc>
                <a:spcPct val="90000"/>
              </a:lnSpc>
              <a:buFontTx/>
              <a:buNone/>
            </a:pPr>
            <a:r>
              <a:rPr lang="pt-PT" altLang="pt-BR" sz="2000" b="1">
                <a:cs typeface="Times New Roman" panose="02020603050405020304" pitchFamily="18" charset="0"/>
              </a:rPr>
              <a:t>Art. 1º. São inelegíveis:</a:t>
            </a:r>
          </a:p>
          <a:p>
            <a:pPr marL="609600" indent="-609600" algn="just" eaLnBrk="1" hangingPunct="1">
              <a:lnSpc>
                <a:spcPct val="90000"/>
              </a:lnSpc>
              <a:buFontTx/>
              <a:buNone/>
            </a:pPr>
            <a:r>
              <a:rPr lang="pt-PT" altLang="pt-BR" sz="2000" b="1">
                <a:cs typeface="Times New Roman" panose="02020603050405020304" pitchFamily="18" charset="0"/>
              </a:rPr>
              <a:t>I – para qualquer cargo:</a:t>
            </a:r>
          </a:p>
          <a:p>
            <a:pPr marL="609600" indent="-609600" algn="just" eaLnBrk="1" hangingPunct="1">
              <a:lnSpc>
                <a:spcPct val="90000"/>
              </a:lnSpc>
              <a:buFontTx/>
              <a:buNone/>
            </a:pPr>
            <a:endParaRPr lang="pt-BR" altLang="pt-BR" sz="2800"/>
          </a:p>
          <a:p>
            <a:pPr marL="609600" indent="-609600" algn="just" eaLnBrk="1" hangingPunct="1">
              <a:lnSpc>
                <a:spcPct val="90000"/>
              </a:lnSpc>
              <a:buFontTx/>
              <a:buNone/>
            </a:pPr>
            <a:r>
              <a:rPr lang="pt-BR" altLang="pt-BR" sz="2800"/>
              <a:t>o) os que forem demitidos do serviço público em decorrência de processo administrativo ou judicial, pelo prazo de 8 (oito) anos, contado da decisão, salvo se o ato houver sido suspenso ou anulado pelo Poder Judiciário;  </a:t>
            </a:r>
            <a:r>
              <a:rPr lang="pt-BR" altLang="pt-BR" sz="2800">
                <a:hlinkClick r:id="rId2"/>
              </a:rPr>
              <a:t>(Incluído pela Lei Complementar nº 135, de 2010)</a:t>
            </a:r>
            <a:endParaRPr lang="pt-BR" altLang="pt-BR" sz="28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49155" name="Rectangle 3"/>
          <p:cNvSpPr>
            <a:spLocks noGrp="1" noChangeArrowheads="1"/>
          </p:cNvSpPr>
          <p:nvPr>
            <p:ph type="body" idx="4294967295"/>
          </p:nvPr>
        </p:nvSpPr>
        <p:spPr>
          <a:xfrm>
            <a:off x="900113" y="1628775"/>
            <a:ext cx="7239000" cy="4114800"/>
          </a:xfrm>
        </p:spPr>
        <p:txBody>
          <a:bodyPr/>
          <a:lstStyle/>
          <a:p>
            <a:pPr marL="609600" indent="-609600" algn="just" eaLnBrk="1" hangingPunct="1">
              <a:lnSpc>
                <a:spcPct val="80000"/>
              </a:lnSpc>
              <a:buFontTx/>
              <a:buNone/>
            </a:pPr>
            <a:r>
              <a:rPr lang="pt-PT" altLang="pt-BR" sz="2000" b="1">
                <a:cs typeface="Times New Roman" panose="02020603050405020304" pitchFamily="18" charset="0"/>
              </a:rPr>
              <a:t>Art. 1º. São inelegíveis:</a:t>
            </a:r>
          </a:p>
          <a:p>
            <a:pPr marL="609600" indent="-609600" algn="just" eaLnBrk="1" hangingPunct="1">
              <a:lnSpc>
                <a:spcPct val="80000"/>
              </a:lnSpc>
              <a:buFontTx/>
              <a:buNone/>
            </a:pPr>
            <a:r>
              <a:rPr lang="pt-PT" altLang="pt-BR" sz="2000" b="1">
                <a:cs typeface="Times New Roman" panose="02020603050405020304" pitchFamily="18" charset="0"/>
              </a:rPr>
              <a:t>I – para qualquer cargo:</a:t>
            </a:r>
          </a:p>
          <a:p>
            <a:pPr marL="609600" indent="-609600" algn="just" eaLnBrk="1" hangingPunct="1">
              <a:lnSpc>
                <a:spcPct val="80000"/>
              </a:lnSpc>
              <a:buFontTx/>
              <a:buNone/>
            </a:pPr>
            <a:endParaRPr lang="pt-BR" altLang="pt-BR" sz="2800"/>
          </a:p>
          <a:p>
            <a:pPr marL="609600" indent="-609600" algn="just" eaLnBrk="1" hangingPunct="1">
              <a:lnSpc>
                <a:spcPct val="80000"/>
              </a:lnSpc>
              <a:buFontTx/>
              <a:buNone/>
            </a:pPr>
            <a:r>
              <a:rPr lang="pt-BR" altLang="pt-BR" sz="2800"/>
              <a:t>p) a pessoa física e os dirigentes de pessoas jurídicas responsáveis por doações eleitorais tidas por ilegais por decisão transitada em julgado ou proferida por órgão colegiado da Justiça Eleitoral, pelo prazo de 8 (oito) anos após a decisão, observando-se o procedimento previsto no art. 22;  (</a:t>
            </a:r>
            <a:r>
              <a:rPr lang="pt-BR" altLang="pt-BR" sz="2800">
                <a:hlinkClick r:id="rId2"/>
              </a:rPr>
              <a:t>Incluído pela Lei Complementar nº 135, de 2010</a:t>
            </a:r>
            <a:r>
              <a:rPr lang="pt-BR" altLang="pt-BR" sz="280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0179" name="Rectangle 3"/>
          <p:cNvSpPr>
            <a:spLocks noGrp="1" noChangeArrowheads="1"/>
          </p:cNvSpPr>
          <p:nvPr>
            <p:ph type="body" idx="4294967295"/>
          </p:nvPr>
        </p:nvSpPr>
        <p:spPr>
          <a:xfrm>
            <a:off x="900113" y="1628775"/>
            <a:ext cx="7239000" cy="4114800"/>
          </a:xfrm>
        </p:spPr>
        <p:txBody>
          <a:bodyPr/>
          <a:lstStyle/>
          <a:p>
            <a:pPr marL="609600" indent="-609600" algn="just" eaLnBrk="1" hangingPunct="1">
              <a:lnSpc>
                <a:spcPct val="90000"/>
              </a:lnSpc>
              <a:buFontTx/>
              <a:buNone/>
            </a:pPr>
            <a:r>
              <a:rPr lang="pt-PT" altLang="pt-BR" sz="1800" b="1">
                <a:cs typeface="Times New Roman" panose="02020603050405020304" pitchFamily="18" charset="0"/>
              </a:rPr>
              <a:t>Art. 1º. São inelegíveis:</a:t>
            </a:r>
          </a:p>
          <a:p>
            <a:pPr marL="609600" indent="-609600" algn="just" eaLnBrk="1" hangingPunct="1">
              <a:lnSpc>
                <a:spcPct val="90000"/>
              </a:lnSpc>
              <a:buFontTx/>
              <a:buNone/>
            </a:pPr>
            <a:r>
              <a:rPr lang="pt-PT" altLang="pt-BR" sz="1800" b="1">
                <a:cs typeface="Times New Roman" panose="02020603050405020304" pitchFamily="18" charset="0"/>
              </a:rPr>
              <a:t>I – para qualquer cargo:</a:t>
            </a:r>
          </a:p>
          <a:p>
            <a:pPr marL="609600" indent="-609600" algn="just" eaLnBrk="1" hangingPunct="1">
              <a:lnSpc>
                <a:spcPct val="90000"/>
              </a:lnSpc>
              <a:buFontTx/>
              <a:buNone/>
            </a:pPr>
            <a:endParaRPr lang="pt-BR" altLang="pt-BR" sz="2400"/>
          </a:p>
          <a:p>
            <a:pPr marL="609600" indent="-609600" algn="just" eaLnBrk="1" hangingPunct="1">
              <a:lnSpc>
                <a:spcPct val="90000"/>
              </a:lnSpc>
              <a:buFontTx/>
              <a:buNone/>
            </a:pPr>
            <a:r>
              <a:rPr lang="pt-BR" altLang="pt-BR" sz="2400"/>
              <a:t>q) os magistrados e os membros do Ministério Público que forem aposentados compulsoriamente por decisão sancionatória, que tenham perdido o cargo por sentença ou que tenham pedido exoneração ou aposentadoria voluntária na pendência de processo administrativo disciplinar, pelo prazo de 8 (oito) anos; (</a:t>
            </a:r>
            <a:r>
              <a:rPr lang="pt-BR" altLang="pt-BR" sz="2400">
                <a:hlinkClick r:id="rId2"/>
              </a:rPr>
              <a:t>Incluído pela Lei Complementar nº 135, de 2010</a:t>
            </a:r>
            <a:r>
              <a:rPr lang="pt-BR" altLang="pt-BR" sz="240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457200"/>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1203" name="Rectangle 3"/>
          <p:cNvSpPr>
            <a:spLocks noGrp="1" noChangeArrowheads="1"/>
          </p:cNvSpPr>
          <p:nvPr>
            <p:ph type="body" idx="1"/>
          </p:nvPr>
        </p:nvSpPr>
        <p:spPr>
          <a:xfrm>
            <a:off x="990600" y="1676400"/>
            <a:ext cx="7239000" cy="4114800"/>
          </a:xfrm>
        </p:spPr>
        <p:txBody>
          <a:bodyPr/>
          <a:lstStyle/>
          <a:p>
            <a:pPr marL="609600" indent="-609600" algn="just" eaLnBrk="1" hangingPunct="1">
              <a:buFontTx/>
              <a:buNone/>
            </a:pPr>
            <a:r>
              <a:rPr lang="pt-PT" altLang="pt-BR" sz="2000">
                <a:cs typeface="Times New Roman" panose="02020603050405020304" pitchFamily="18" charset="0"/>
              </a:rPr>
              <a:t>Art. 1º. São inelegíveis:</a:t>
            </a:r>
          </a:p>
          <a:p>
            <a:pPr marL="609600" indent="-609600" algn="just" eaLnBrk="1" hangingPunct="1">
              <a:buFontTx/>
              <a:buNone/>
            </a:pPr>
            <a:r>
              <a:rPr lang="pt-PT" altLang="pt-BR" sz="2000">
                <a:cs typeface="Times New Roman" panose="02020603050405020304" pitchFamily="18" charset="0"/>
              </a:rPr>
              <a:t>I I– para Presidente e Vice-Presidente da República:</a:t>
            </a:r>
          </a:p>
          <a:p>
            <a:pPr marL="609600" indent="-609600" algn="just" eaLnBrk="1" hangingPunct="1">
              <a:buFontTx/>
              <a:buNone/>
            </a:pPr>
            <a:r>
              <a:rPr lang="pt-BR" altLang="pt-BR" sz="2000">
                <a:cs typeface="Arial" panose="020B0604020202020204" pitchFamily="34" charset="0"/>
              </a:rPr>
              <a:t>III – para Governador e Vice</a:t>
            </a:r>
          </a:p>
          <a:p>
            <a:pPr marL="609600" indent="-609600" algn="just" eaLnBrk="1" hangingPunct="1">
              <a:buFontTx/>
              <a:buNone/>
            </a:pPr>
            <a:r>
              <a:rPr lang="pt-BR" altLang="pt-BR" sz="2000">
                <a:cs typeface="Arial" panose="020B0604020202020204" pitchFamily="34" charset="0"/>
              </a:rPr>
              <a:t>IV – Para prefeito e Vice</a:t>
            </a:r>
          </a:p>
          <a:p>
            <a:pPr marL="609600" indent="-609600" algn="just" eaLnBrk="1" hangingPunct="1">
              <a:buFontTx/>
              <a:buNone/>
            </a:pPr>
            <a:r>
              <a:rPr lang="pt-BR" altLang="pt-BR" sz="2000">
                <a:cs typeface="Arial" panose="020B0604020202020204" pitchFamily="34" charset="0"/>
              </a:rPr>
              <a:t>V – para o Senado Federal</a:t>
            </a:r>
          </a:p>
          <a:p>
            <a:pPr marL="609600" indent="-609600" algn="just" eaLnBrk="1" hangingPunct="1">
              <a:buFontTx/>
              <a:buNone/>
            </a:pPr>
            <a:r>
              <a:rPr lang="pt-BR" altLang="pt-BR" sz="2000">
                <a:cs typeface="Arial" panose="020B0604020202020204" pitchFamily="34" charset="0"/>
              </a:rPr>
              <a:t>VII – para a Câmara dos Deputados, Assembléias e Câmara Legislativa (DF).</a:t>
            </a:r>
          </a:p>
          <a:p>
            <a:pPr marL="609600" indent="-609600" algn="just" eaLnBrk="1" hangingPunct="1">
              <a:buFontTx/>
              <a:buNone/>
            </a:pPr>
            <a:r>
              <a:rPr lang="pt-BR" altLang="pt-BR" sz="2000">
                <a:cs typeface="Arial" panose="020B0604020202020204" pitchFamily="34" charset="0"/>
              </a:rPr>
              <a:t>VIII – para a Câmara de Vereadores</a:t>
            </a:r>
          </a:p>
          <a:p>
            <a:pPr marL="609600" indent="-609600" algn="just" eaLnBrk="1" hangingPunct="1">
              <a:buFontTx/>
              <a:buNone/>
            </a:pPr>
            <a:endParaRPr lang="pt-BR" altLang="pt-BR" sz="2000">
              <a:cs typeface="Arial" panose="020B0604020202020204" pitchFamily="34" charset="0"/>
            </a:endParaRPr>
          </a:p>
          <a:p>
            <a:pPr marL="609600" indent="-609600" algn="just" eaLnBrk="1" hangingPunct="1">
              <a:buFontTx/>
              <a:buNone/>
            </a:pPr>
            <a:r>
              <a:rPr lang="pt-BR" altLang="pt-BR" sz="2400" b="1">
                <a:latin typeface="Arial" panose="020B0604020202020204" pitchFamily="34" charset="0"/>
                <a:cs typeface="Arial" panose="020B0604020202020204" pitchFamily="34" charset="0"/>
              </a:rPr>
              <a:t>(c.f. tabela de desincompatibilização – TSE)</a:t>
            </a:r>
          </a:p>
          <a:p>
            <a:pPr marL="609600" indent="-609600" algn="just" eaLnBrk="1" hangingPunct="1">
              <a:buFontTx/>
              <a:buNone/>
            </a:pPr>
            <a:endParaRPr lang="pt-BR" altLang="pt-BR" sz="2400" b="1">
              <a:cs typeface="Arial" panose="020B060402020202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684213" y="115888"/>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2227" name="Rectangle 3"/>
          <p:cNvSpPr>
            <a:spLocks noGrp="1" noChangeArrowheads="1"/>
          </p:cNvSpPr>
          <p:nvPr>
            <p:ph type="body" idx="4294967295"/>
          </p:nvPr>
        </p:nvSpPr>
        <p:spPr>
          <a:xfrm>
            <a:off x="971550" y="1268413"/>
            <a:ext cx="7239000" cy="4114800"/>
          </a:xfrm>
        </p:spPr>
        <p:txBody>
          <a:bodyPr/>
          <a:lstStyle/>
          <a:p>
            <a:pPr marL="609600" indent="-609600">
              <a:lnSpc>
                <a:spcPct val="80000"/>
              </a:lnSpc>
              <a:buFont typeface="Arial" panose="020B0604020202020204" pitchFamily="34" charset="0"/>
              <a:buNone/>
            </a:pPr>
            <a:r>
              <a:rPr lang="pt-BR" altLang="pt-BR" sz="1800"/>
              <a:t>§ 1° Para concorrência a outros cargos, o Presidente da República, os Governadores de Estado e do Distrito Federal e os Prefeitos devem renunciar aos respectivos mandatos até 6 (seis) meses antes do pleito.</a:t>
            </a:r>
          </a:p>
          <a:p>
            <a:pPr marL="609600" indent="-609600">
              <a:lnSpc>
                <a:spcPct val="80000"/>
              </a:lnSpc>
              <a:buFont typeface="Arial" panose="020B0604020202020204" pitchFamily="34" charset="0"/>
              <a:buNone/>
            </a:pPr>
            <a:r>
              <a:rPr lang="pt-BR" altLang="pt-BR" sz="1800"/>
              <a:t>§ 2° O Vice-Presidente, o Vice-Governador e o Vice-Prefeito poderão candidatar-se a outros cargos, preservando os seus mandatos respectivos, desde que, nos últimos 6 (seis) meses anteriores ao pleito, não tenham sucedido ou substituído o titular.</a:t>
            </a:r>
          </a:p>
          <a:p>
            <a:pPr marL="609600" indent="-609600">
              <a:lnSpc>
                <a:spcPct val="80000"/>
              </a:lnSpc>
              <a:buFont typeface="Arial" panose="020B0604020202020204" pitchFamily="34" charset="0"/>
              <a:buNone/>
            </a:pPr>
            <a:r>
              <a:rPr lang="pt-BR" altLang="pt-BR" sz="1800"/>
              <a:t>§ 3° São inelegíveis, no território de jurisdição do titular, o cônjuge e os parentes, consanguíneos ou afins, até o segundo grau ou por adoção, do Presidente da República, de Governador de Estado ou Território, do Distrito Federal, de Prefeito ou de quem os haja substituído dentro dos 6 (seis) meses anteriores ao pleito, salvo se já titular de mandato eletivo e candidato à reeleição.</a:t>
            </a:r>
          </a:p>
          <a:p>
            <a:pPr marL="609600" indent="-609600">
              <a:lnSpc>
                <a:spcPct val="80000"/>
              </a:lnSpc>
              <a:buFont typeface="Arial" panose="020B0604020202020204" pitchFamily="34" charset="0"/>
              <a:buNone/>
            </a:pPr>
            <a:r>
              <a:rPr lang="pt-BR" altLang="pt-BR" sz="1800"/>
              <a:t>§ 4</a:t>
            </a:r>
            <a:r>
              <a:rPr lang="pt-BR" altLang="pt-BR" sz="1800" u="sng"/>
              <a:t>o</a:t>
            </a:r>
            <a:r>
              <a:rPr lang="pt-BR" altLang="pt-BR" sz="1800"/>
              <a:t>  A inelegibilidade prevista na alínea </a:t>
            </a:r>
            <a:r>
              <a:rPr lang="pt-BR" altLang="pt-BR" sz="1800" i="1"/>
              <a:t>e</a:t>
            </a:r>
            <a:r>
              <a:rPr lang="pt-BR" altLang="pt-BR" sz="1800"/>
              <a:t> do inciso I deste artigo </a:t>
            </a:r>
            <a:r>
              <a:rPr lang="pt-BR" altLang="pt-BR" sz="1800" b="1"/>
              <a:t>não se aplica aos crimes culposos e àqueles definidos em lei como de menor potencial ofensivo, nem aos crimes de ação penal privada</a:t>
            </a:r>
            <a:r>
              <a:rPr lang="pt-BR" altLang="pt-BR" sz="1800"/>
              <a:t>. </a:t>
            </a:r>
            <a:r>
              <a:rPr lang="pt-BR" altLang="pt-BR" sz="1800">
                <a:hlinkClick r:id="rId2"/>
              </a:rPr>
              <a:t>(Incluído pela Lei Complementar nº 135, de 2010)</a:t>
            </a:r>
            <a:endParaRPr lang="pt-BR" altLang="pt-BR" sz="1800"/>
          </a:p>
          <a:p>
            <a:pPr marL="609600" indent="-609600">
              <a:lnSpc>
                <a:spcPct val="80000"/>
              </a:lnSpc>
              <a:buFont typeface="Arial" panose="020B0604020202020204" pitchFamily="34" charset="0"/>
              <a:buNone/>
            </a:pPr>
            <a:r>
              <a:rPr lang="pt-BR" altLang="pt-BR" sz="1800"/>
              <a:t>§ 5</a:t>
            </a:r>
            <a:r>
              <a:rPr lang="pt-BR" altLang="pt-BR" sz="1800" u="sng"/>
              <a:t>o</a:t>
            </a:r>
            <a:r>
              <a:rPr lang="pt-BR" altLang="pt-BR" sz="1800"/>
              <a:t>  A renúncia para atender à desincompatibilização com vistas a candidatura a cargo eletivo ou para assunção de mandato não gerará a inelegibilidade prevista na alínea </a:t>
            </a:r>
            <a:r>
              <a:rPr lang="pt-BR" altLang="pt-BR" sz="1800" i="1"/>
              <a:t>k</a:t>
            </a:r>
            <a:r>
              <a:rPr lang="pt-BR" altLang="pt-BR" sz="1800"/>
              <a:t>, a menos que a Justiça Eleitoral reconheça fraude ao disposto nesta Lei Complementar. </a:t>
            </a:r>
            <a:r>
              <a:rPr lang="pt-BR" altLang="pt-BR" sz="1800">
                <a:hlinkClick r:id="rId2"/>
              </a:rPr>
              <a:t>(Incluído pela Lei Complementar nº 135, de 2010)</a:t>
            </a:r>
            <a:endParaRPr lang="pt-BR" altLang="pt-BR" sz="18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684213" y="115888"/>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3251" name="Rectangle 3"/>
          <p:cNvSpPr>
            <a:spLocks noGrp="1" noChangeArrowheads="1"/>
          </p:cNvSpPr>
          <p:nvPr>
            <p:ph type="body" idx="4294967295"/>
          </p:nvPr>
        </p:nvSpPr>
        <p:spPr>
          <a:xfrm>
            <a:off x="971550" y="1268413"/>
            <a:ext cx="7239000" cy="4114800"/>
          </a:xfrm>
        </p:spPr>
        <p:txBody>
          <a:bodyPr/>
          <a:lstStyle/>
          <a:p>
            <a:pPr marL="609600" indent="-609600" algn="just">
              <a:lnSpc>
                <a:spcPct val="80000"/>
              </a:lnSpc>
              <a:buFont typeface="Arial" panose="020B0604020202020204" pitchFamily="34" charset="0"/>
              <a:buNone/>
            </a:pPr>
            <a:r>
              <a:rPr lang="pt-BR" altLang="pt-BR" sz="2000">
                <a:solidFill>
                  <a:srgbClr val="FF0000"/>
                </a:solidFill>
                <a:cs typeface="Arial" panose="020B0604020202020204" pitchFamily="34" charset="0"/>
              </a:rPr>
              <a:t>Art. 15.  Transitada em julgado ou publicada a decisão proferida por órgão colegiado que declarar a inelegibilidade do candidato, ser-lhe-á negado registro, ou cancelado, se já tiver sido feito, ou declarado nulo o diploma, se já expedido.</a:t>
            </a:r>
            <a:r>
              <a:rPr lang="pt-BR" altLang="pt-BR" sz="2000">
                <a:solidFill>
                  <a:srgbClr val="000000"/>
                </a:solidFill>
                <a:cs typeface="Arial" panose="020B0604020202020204" pitchFamily="34" charset="0"/>
              </a:rPr>
              <a:t> </a:t>
            </a:r>
            <a:r>
              <a:rPr lang="pt-BR" altLang="pt-BR" sz="2000">
                <a:solidFill>
                  <a:srgbClr val="000000"/>
                </a:solidFill>
                <a:cs typeface="Arial" panose="020B0604020202020204" pitchFamily="34" charset="0"/>
                <a:hlinkClick r:id="rId2"/>
              </a:rPr>
              <a:t>(Redação dada pela Lei Complementar nº 135, de 2010)</a:t>
            </a:r>
            <a:endParaRPr lang="pt-BR" altLang="pt-BR" sz="20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endParaRPr lang="pt-BR" altLang="pt-BR" sz="20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2000">
                <a:solidFill>
                  <a:srgbClr val="000000"/>
                </a:solidFill>
                <a:cs typeface="Arial" panose="020B0604020202020204" pitchFamily="34" charset="0"/>
              </a:rPr>
              <a:t>Parágrafo único.  A decisão a que se refere o </a:t>
            </a:r>
            <a:r>
              <a:rPr lang="pt-BR" altLang="pt-BR" sz="2000" b="1">
                <a:solidFill>
                  <a:srgbClr val="000000"/>
                </a:solidFill>
                <a:cs typeface="Arial" panose="020B0604020202020204" pitchFamily="34" charset="0"/>
              </a:rPr>
              <a:t>caput</a:t>
            </a:r>
            <a:r>
              <a:rPr lang="pt-BR" altLang="pt-BR" sz="2000">
                <a:solidFill>
                  <a:srgbClr val="000000"/>
                </a:solidFill>
                <a:cs typeface="Arial" panose="020B0604020202020204" pitchFamily="34" charset="0"/>
              </a:rPr>
              <a:t>, independentemente da apresentação de recurso, deverá ser comunicada, de imediato, ao Ministério Público Eleitoral e ao órgão da Justiça Eleitoral competente para o registro de candidatura e expedição de diploma do réu. </a:t>
            </a:r>
            <a:r>
              <a:rPr lang="pt-BR" altLang="pt-BR" sz="2000">
                <a:solidFill>
                  <a:srgbClr val="000000"/>
                </a:solidFill>
                <a:cs typeface="Arial" panose="020B0604020202020204" pitchFamily="34" charset="0"/>
                <a:hlinkClick r:id="rId2"/>
              </a:rPr>
              <a:t>(Incluído pela Lei Complementar nº 135, de 2010)</a:t>
            </a:r>
            <a:endParaRPr lang="pt-BR" altLang="pt-BR" sz="2000">
              <a:solidFill>
                <a:srgbClr val="000000"/>
              </a:solidFill>
              <a:cs typeface="Arial" panose="020B060402020202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684213" y="115888"/>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4275" name="Rectangle 3"/>
          <p:cNvSpPr>
            <a:spLocks noGrp="1" noChangeArrowheads="1"/>
          </p:cNvSpPr>
          <p:nvPr>
            <p:ph type="body" idx="4294967295"/>
          </p:nvPr>
        </p:nvSpPr>
        <p:spPr>
          <a:xfrm>
            <a:off x="971550" y="1268413"/>
            <a:ext cx="7239000" cy="4114800"/>
          </a:xfrm>
        </p:spPr>
        <p:txBody>
          <a:bodyPr/>
          <a:lstStyle/>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Art. 22</a:t>
            </a: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XIV – julgada procedente a representação, ainda que após a proclamação dos eleitos, o Tribunal declarará a inelegibilidade do representado e de quantos hajam contribuído para a prática do ato, cominando-lhes sanção de inelegibilidade para as eleições a se realizarem nos 8 (oito) anos subsequentes à eleição em que se verificou, além da cassação do registro ou diploma do candidato diretamente beneficiado pela interferência do poder econômico ou pelo desvio ou abuso do poder de autoridade ou dos meios de comunicação, determinando a remessa dos autos ao Ministério Público Eleitoral, para instauração de processo disciplinar, se for o caso, e de ação penal, ordenando quaisquer outras providências que a espécie comportar; (Redação dada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a:t>
            </a:r>
            <a:r>
              <a:rPr lang="pt-BR" altLang="pt-BR" sz="1600" i="1">
                <a:solidFill>
                  <a:srgbClr val="000000"/>
                </a:solidFill>
                <a:cs typeface="Arial" panose="020B0604020202020204" pitchFamily="34" charset="0"/>
              </a:rPr>
              <a:t>XV - se a representação for julgada procedente após a eleição do candidato serão remetidas cópias de todo o processo ao Ministério Público Eleitoral, para os fins previstos no art. 14, §§ 10 e 11 da Constituição Federal, e art. 262, inciso IV, do Código Eleitoral. (</a:t>
            </a:r>
            <a:r>
              <a:rPr lang="pt-BR" altLang="pt-BR" sz="1600" b="1" i="1">
                <a:solidFill>
                  <a:srgbClr val="000000"/>
                </a:solidFill>
                <a:cs typeface="Arial" panose="020B0604020202020204" pitchFamily="34" charset="0"/>
              </a:rPr>
              <a:t>Revogado pela Lei Complementar nº 135, de 2010</a:t>
            </a:r>
            <a:r>
              <a:rPr lang="pt-BR" altLang="pt-BR" sz="1600" i="1">
                <a:solidFill>
                  <a:srgbClr val="000000"/>
                </a:solidFill>
                <a:cs typeface="Arial" panose="020B0604020202020204" pitchFamily="34" charset="0"/>
              </a:rPr>
              <a:t>)</a:t>
            </a:r>
          </a:p>
          <a:p>
            <a:pPr marL="609600" indent="-609600" algn="just">
              <a:lnSpc>
                <a:spcPct val="80000"/>
              </a:lnSpc>
              <a:buFont typeface="Arial" panose="020B0604020202020204" pitchFamily="34" charset="0"/>
              <a:buNone/>
            </a:pPr>
            <a:endParaRPr lang="pt-BR" altLang="pt-BR" sz="1600" i="1">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XVI – para a configuração do ato abusivo, não será considerada a potencialidade de o fato alterar o resultado da eleição, mas apenas a gravidade das circunstâncias que o caracterizam. (Incluído pela Lei Complementar nº 135, de 2010)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684213" y="115888"/>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5299" name="Rectangle 3"/>
          <p:cNvSpPr>
            <a:spLocks noGrp="1" noChangeArrowheads="1"/>
          </p:cNvSpPr>
          <p:nvPr>
            <p:ph type="body" idx="4294967295"/>
          </p:nvPr>
        </p:nvSpPr>
        <p:spPr>
          <a:xfrm>
            <a:off x="250825" y="1268413"/>
            <a:ext cx="8642350" cy="4114800"/>
          </a:xfrm>
        </p:spPr>
        <p:txBody>
          <a:bodyPr/>
          <a:lstStyle/>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Art. 26-A.  </a:t>
            </a:r>
            <a:r>
              <a:rPr lang="pt-BR" altLang="pt-BR" sz="1600">
                <a:solidFill>
                  <a:srgbClr val="FF0000"/>
                </a:solidFill>
                <a:cs typeface="Arial" panose="020B0604020202020204" pitchFamily="34" charset="0"/>
              </a:rPr>
              <a:t>Afastada pelo órgão competente a inelegibilidade prevista nesta Lei Complementar, aplicar-se-á, quanto ao registro de candidatura, o disposto na lei que estabelece normas para as eleições.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Art. 26-B.  O Ministério Público e a Justiça Eleitoral darão prioridade, sobre quaisquer outros, aos processos de desvio ou abuso do poder econômico ou do poder de autoridade até que sejam julgados, ressalvados os de habeas corpus e mandado de segurança.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1o  É defeso às autoridades mencionadas neste artigo deixar de cumprir qualquer prazo previsto nesta Lei Complementar sob alegação de acúmulo de serviço no exercício das funções regulares.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2o  Além das polícias judiciárias, os órgãos da receita federal, estadual e municipal, os tribunais e órgãos de contas, o Banco Central do Brasil e o Conselho de Controle de Atividade Financeira auxiliarão a Justiça Eleitoral e o Ministério Público Eleitoral na apuração dos delitos eleitorais, com prioridade sobre as suas atribuições regulares.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3o  O Conselho Nacional de Justiça, o Conselho Nacional do Ministério Público e as Corregedorias Eleitorais manterão acompanhamento dos relatórios mensais de atividades fornecidos pelas unidades da Justiça Eleitoral a fim de verificar eventuais descumprimentos injustificados de prazos, promovendo, quando for o caso, a devida responsabilização.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684213" y="115888"/>
            <a:ext cx="7772400" cy="1143000"/>
          </a:xfrm>
        </p:spPr>
        <p:txBody>
          <a:bodyPr rtlCol="0">
            <a:normAutofit/>
          </a:bodyPr>
          <a:lstStyle/>
          <a:p>
            <a:pPr eaLnBrk="1" fontAlgn="auto" hangingPunct="1">
              <a:spcAft>
                <a:spcPts val="0"/>
              </a:spcAft>
              <a:defRPr/>
            </a:pPr>
            <a:r>
              <a:rPr lang="pt-PT" b="1">
                <a:effectLst>
                  <a:outerShdw blurRad="38100" dist="38100" dir="2700000" algn="tl">
                    <a:srgbClr val="FFFFFF"/>
                  </a:outerShdw>
                </a:effectLst>
              </a:rPr>
              <a:t>Lei das Inelegibilidades</a:t>
            </a:r>
            <a:endParaRPr lang="pt-BR" b="1">
              <a:effectLst>
                <a:outerShdw blurRad="38100" dist="38100" dir="2700000" algn="tl">
                  <a:srgbClr val="FFFFFF"/>
                </a:outerShdw>
              </a:effectLst>
            </a:endParaRPr>
          </a:p>
        </p:txBody>
      </p:sp>
      <p:sp>
        <p:nvSpPr>
          <p:cNvPr id="56323" name="Rectangle 3"/>
          <p:cNvSpPr>
            <a:spLocks noGrp="1" noChangeArrowheads="1"/>
          </p:cNvSpPr>
          <p:nvPr>
            <p:ph type="body" idx="4294967295"/>
          </p:nvPr>
        </p:nvSpPr>
        <p:spPr>
          <a:xfrm>
            <a:off x="250825" y="1268413"/>
            <a:ext cx="8642350" cy="4114800"/>
          </a:xfrm>
        </p:spPr>
        <p:txBody>
          <a:bodyPr/>
          <a:lstStyle/>
          <a:p>
            <a:pPr marL="609600" indent="-609600" algn="just">
              <a:lnSpc>
                <a:spcPct val="80000"/>
              </a:lnSpc>
              <a:buFont typeface="Arial" panose="020B0604020202020204" pitchFamily="34" charset="0"/>
              <a:buNone/>
            </a:pPr>
            <a:r>
              <a:rPr lang="pt-BR" altLang="pt-BR" sz="1600">
                <a:solidFill>
                  <a:srgbClr val="FF0000"/>
                </a:solidFill>
                <a:cs typeface="Arial" panose="020B0604020202020204" pitchFamily="34" charset="0"/>
              </a:rPr>
              <a:t>Art. 26-C.  O órgão colegiado do tribunal ao qual couber a apreciação do recurso contra as decisões colegiadas a que se referem as alíneas d, e, h, j, l e n do inciso I do art. 1o poderá, em caráter cautelar, suspender a inelegibilidade sempre que existir plausibilidade da pretensão recursal e desde que a providência tenha sido expressamente requerida, sob pena de preclusão, por ocasião da interposição do recurso.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1o  </a:t>
            </a:r>
            <a:r>
              <a:rPr lang="pt-BR" altLang="pt-BR" sz="1600">
                <a:solidFill>
                  <a:srgbClr val="FF0000"/>
                </a:solidFill>
                <a:cs typeface="Arial" panose="020B0604020202020204" pitchFamily="34" charset="0"/>
              </a:rPr>
              <a:t>Conferido efeito suspensivo, o julgamento do recurso terá prioridade sobre todos os demais, à exceção dos de mandado de segurança e de habeas corpus.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2o  </a:t>
            </a:r>
            <a:r>
              <a:rPr lang="pt-BR" altLang="pt-BR" sz="1600">
                <a:solidFill>
                  <a:srgbClr val="FF0000"/>
                </a:solidFill>
                <a:cs typeface="Arial" panose="020B0604020202020204" pitchFamily="34" charset="0"/>
              </a:rPr>
              <a:t>Mantida a condenação de que derivou a inelegibilidade ou revogada a suspensão liminar mencionada no caput, serão desconstituídos o registro ou o diploma eventualmente concedidos ao recorrente.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3o  A prática de atos manifestamente protelatórios por parte da defesa, ao longo da tramitação do recurso, acarretará a revogação do efeito suspensivo. (Incluído pela Lei Complementar nº 135, de 2010)</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r>
              <a:rPr lang="pt-BR" altLang="pt-BR" sz="1600">
                <a:solidFill>
                  <a:srgbClr val="000000"/>
                </a:solidFill>
                <a:cs typeface="Arial" panose="020B0604020202020204" pitchFamily="34" charset="0"/>
              </a:rPr>
              <a:t>        Art. 27. Esta lei complementar entra em vigor na data de sua publicação.</a:t>
            </a: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a:p>
            <a:pPr marL="609600" indent="-609600" algn="just">
              <a:lnSpc>
                <a:spcPct val="80000"/>
              </a:lnSpc>
              <a:buFont typeface="Arial" panose="020B0604020202020204" pitchFamily="34" charset="0"/>
              <a:buNone/>
            </a:pPr>
            <a:endParaRPr lang="pt-BR" altLang="pt-BR" sz="1600">
              <a:solidFill>
                <a:srgbClr val="000000"/>
              </a:solidFill>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a:effectLst>
                  <a:outerShdw blurRad="38100" dist="38100" dir="2700000" algn="tl">
                    <a:srgbClr val="FFFFFF"/>
                  </a:outerShdw>
                </a:effectLst>
                <a:latin typeface="Arial Black" pitchFamily="34" charset="0"/>
              </a:rPr>
              <a:t>Pleno exercício dos direitos políticos</a:t>
            </a:r>
          </a:p>
        </p:txBody>
      </p:sp>
      <p:sp>
        <p:nvSpPr>
          <p:cNvPr id="12291" name="Rectangle 3"/>
          <p:cNvSpPr>
            <a:spLocks noGrp="1" noChangeArrowheads="1"/>
          </p:cNvSpPr>
          <p:nvPr>
            <p:ph type="body" idx="1"/>
          </p:nvPr>
        </p:nvSpPr>
        <p:spPr>
          <a:xfrm>
            <a:off x="0" y="1676400"/>
            <a:ext cx="8915400" cy="4114800"/>
          </a:xfrm>
        </p:spPr>
        <p:txBody>
          <a:bodyPr rtlCol="0">
            <a:normAutofit/>
          </a:bodyPr>
          <a:lstStyle/>
          <a:p>
            <a:pPr marL="1371600" lvl="2" indent="-457200" algn="just" eaLnBrk="1" fontAlgn="auto" hangingPunct="1">
              <a:spcAft>
                <a:spcPts val="0"/>
              </a:spcAft>
              <a:buFontTx/>
              <a:buNone/>
              <a:defRPr/>
            </a:pPr>
            <a:r>
              <a:rPr lang="pt-BR" sz="1800" b="1" dirty="0">
                <a:solidFill>
                  <a:schemeClr val="tx2"/>
                </a:solidFill>
                <a:effectLst>
                  <a:outerShdw blurRad="38100" dist="38100" dir="2700000" algn="tl">
                    <a:srgbClr val="FFFFFF"/>
                  </a:outerShdw>
                </a:effectLst>
                <a:latin typeface="Arial" pitchFamily="34" charset="0"/>
                <a:cs typeface="Times New Roman" pitchFamily="18" charset="0"/>
              </a:rPr>
              <a:t>PERDA DE DIREITOS POLÍTICOS</a:t>
            </a:r>
          </a:p>
          <a:p>
            <a:pPr marL="1371600" lvl="2" indent="-457200" algn="just" eaLnBrk="1" fontAlgn="auto" hangingPunct="1">
              <a:spcAft>
                <a:spcPts val="0"/>
              </a:spcAft>
              <a:buFontTx/>
              <a:buNone/>
              <a:defRPr/>
            </a:pPr>
            <a:endParaRPr lang="pt-BR" sz="1800" b="1" dirty="0">
              <a:solidFill>
                <a:schemeClr val="tx2"/>
              </a:solidFill>
              <a:effectLst>
                <a:outerShdw blurRad="38100" dist="38100" dir="2700000" algn="tl">
                  <a:srgbClr val="FFFFFF"/>
                </a:outerShdw>
              </a:effectLst>
              <a:latin typeface="Arial" pitchFamily="34" charset="0"/>
              <a:cs typeface="Times New Roman" pitchFamily="18" charset="0"/>
            </a:endParaRPr>
          </a:p>
          <a:p>
            <a:pPr marL="1371600" lvl="2" indent="-457200" algn="just" eaLnBrk="1" fontAlgn="auto" hangingPunct="1">
              <a:spcAft>
                <a:spcPts val="0"/>
              </a:spcAft>
              <a:buFontTx/>
              <a:buNone/>
              <a:defRPr/>
            </a:pPr>
            <a:r>
              <a:rPr lang="pt-BR" sz="1800" b="1" dirty="0">
                <a:latin typeface="Arial" pitchFamily="34" charset="0"/>
                <a:cs typeface="Times New Roman" pitchFamily="18" charset="0"/>
              </a:rPr>
              <a:t>CF. Art. 12, § 4º - Será declarada a perda da nacionalidade do brasileiro que:</a:t>
            </a:r>
          </a:p>
          <a:p>
            <a:pPr marL="1371600" lvl="2" indent="-457200" algn="just" eaLnBrk="1" fontAlgn="auto" hangingPunct="1">
              <a:spcAft>
                <a:spcPts val="0"/>
              </a:spcAft>
              <a:buFontTx/>
              <a:buNone/>
              <a:defRPr/>
            </a:pPr>
            <a:r>
              <a:rPr lang="pt-BR" sz="1200" dirty="0">
                <a:latin typeface="Arial" pitchFamily="34" charset="0"/>
                <a:cs typeface="Arial" pitchFamily="34" charset="0"/>
              </a:rPr>
              <a:t>I - tiver cancelada sua naturalização, por sentença judicial, em virtude de atividade nociva ao interesse nacional;</a:t>
            </a:r>
            <a:endParaRPr lang="pt-BR" sz="1200" dirty="0">
              <a:latin typeface="Arial" pitchFamily="34" charset="0"/>
              <a:ea typeface="Arial Unicode MS" pitchFamily="34" charset="-128"/>
              <a:cs typeface="Arial Unicode MS" pitchFamily="34" charset="-128"/>
            </a:endParaRPr>
          </a:p>
          <a:p>
            <a:pPr marL="1371600" lvl="2" indent="-457200" algn="just" eaLnBrk="1" fontAlgn="auto" hangingPunct="1">
              <a:spcAft>
                <a:spcPts val="0"/>
              </a:spcAft>
              <a:buFontTx/>
              <a:buNone/>
              <a:defRPr/>
            </a:pPr>
            <a:r>
              <a:rPr lang="pt-BR" sz="1200" dirty="0">
                <a:latin typeface="Arial" pitchFamily="34" charset="0"/>
                <a:cs typeface="Arial" pitchFamily="34" charset="0"/>
              </a:rPr>
              <a:t>II - adquirir outra nacionalidade, salvo no casos: </a:t>
            </a:r>
            <a:r>
              <a:rPr lang="pt-BR" sz="1200" i="1" dirty="0">
                <a:latin typeface="Arial" pitchFamily="34" charset="0"/>
                <a:cs typeface="Arial" pitchFamily="34" charset="0"/>
              </a:rPr>
              <a:t>(Redação da EC de Revisão nº 03/94)</a:t>
            </a:r>
            <a:endParaRPr lang="pt-BR" sz="1200" dirty="0">
              <a:latin typeface="Arial" pitchFamily="34" charset="0"/>
              <a:ea typeface="Arial Unicode MS" pitchFamily="34" charset="-128"/>
              <a:cs typeface="Arial Unicode MS" pitchFamily="34" charset="-128"/>
            </a:endParaRPr>
          </a:p>
          <a:p>
            <a:pPr marL="1371600" lvl="2" indent="-457200" algn="just" eaLnBrk="1" fontAlgn="auto" hangingPunct="1">
              <a:spcAft>
                <a:spcPts val="0"/>
              </a:spcAft>
              <a:buFontTx/>
              <a:buAutoNum type="alphaLcParenR"/>
              <a:defRPr/>
            </a:pPr>
            <a:r>
              <a:rPr lang="pt-BR" sz="1200" dirty="0">
                <a:latin typeface="Arial" pitchFamily="34" charset="0"/>
                <a:cs typeface="Times New Roman" pitchFamily="18" charset="0"/>
              </a:rPr>
              <a:t>de reconhecimento de nacionalidade originária pela lei estrangeira; </a:t>
            </a:r>
            <a:r>
              <a:rPr lang="pt-BR" sz="1200" i="1" dirty="0">
                <a:latin typeface="Arial" pitchFamily="34" charset="0"/>
                <a:cs typeface="Times New Roman" pitchFamily="18" charset="0"/>
              </a:rPr>
              <a:t>(EC de Revisão nº 03/94)</a:t>
            </a:r>
            <a:r>
              <a:rPr lang="pt-BR" sz="1200" dirty="0">
                <a:latin typeface="Arial" pitchFamily="34" charset="0"/>
                <a:cs typeface="Arial" pitchFamily="34" charset="0"/>
              </a:rPr>
              <a:t> </a:t>
            </a:r>
          </a:p>
          <a:p>
            <a:pPr marL="1371600" lvl="2" indent="-457200" algn="just" eaLnBrk="1" fontAlgn="auto" hangingPunct="1">
              <a:spcAft>
                <a:spcPts val="0"/>
              </a:spcAft>
              <a:buFontTx/>
              <a:buAutoNum type="alphaLcParenR"/>
              <a:defRPr/>
            </a:pPr>
            <a:r>
              <a:rPr lang="pt-BR" sz="1200" dirty="0">
                <a:latin typeface="Arial" pitchFamily="34" charset="0"/>
                <a:cs typeface="Times New Roman" pitchFamily="18" charset="0"/>
              </a:rPr>
              <a:t>de imposição de naturalização, pela norma estrangeira, ao brasileiro residente em estado estrangeiro, como condição para permanência em seu território ou para o exercício de direitos civis; </a:t>
            </a:r>
            <a:r>
              <a:rPr lang="pt-BR" sz="1200" i="1" dirty="0">
                <a:latin typeface="Arial" pitchFamily="34" charset="0"/>
                <a:cs typeface="Times New Roman" pitchFamily="18" charset="0"/>
              </a:rPr>
              <a:t>(EC de Revisão nº 03/94)</a:t>
            </a:r>
            <a:r>
              <a:rPr lang="pt-BR" sz="1200" dirty="0">
                <a:latin typeface="Arial" pitchFamily="34" charset="0"/>
                <a:cs typeface="Arial" pitchFamily="34" charset="0"/>
              </a:rPr>
              <a:t> </a:t>
            </a:r>
          </a:p>
          <a:p>
            <a:pPr marL="1371600" lvl="2" indent="-457200" algn="just" eaLnBrk="1" fontAlgn="auto" hangingPunct="1">
              <a:spcAft>
                <a:spcPts val="0"/>
              </a:spcAft>
              <a:buFontTx/>
              <a:buNone/>
              <a:defRPr/>
            </a:pPr>
            <a:endParaRPr lang="pt-BR" sz="1200" dirty="0">
              <a:latin typeface="Arial" pitchFamily="34" charset="0"/>
              <a:cs typeface="Arial" pitchFamily="34" charset="0"/>
            </a:endParaRPr>
          </a:p>
          <a:p>
            <a:pPr marL="1371600" lvl="2" indent="-457200" algn="just" eaLnBrk="1" fontAlgn="auto" hangingPunct="1">
              <a:spcAft>
                <a:spcPts val="0"/>
              </a:spcAft>
              <a:buFontTx/>
              <a:buNone/>
              <a:defRPr/>
            </a:pPr>
            <a:r>
              <a:rPr lang="pt-BR" sz="1800" b="1" dirty="0">
                <a:latin typeface="Arial" pitchFamily="34" charset="0"/>
                <a:cs typeface="Arial" pitchFamily="34" charset="0"/>
              </a:rPr>
              <a:t>Lei 818/49.</a:t>
            </a:r>
            <a:r>
              <a:rPr lang="pt-BR" sz="1800" dirty="0">
                <a:latin typeface="Arial" pitchFamily="34" charset="0"/>
                <a:cs typeface="Arial" pitchFamily="34" charset="0"/>
              </a:rPr>
              <a:t> </a:t>
            </a:r>
            <a:r>
              <a:rPr lang="pt-BR" sz="1800" b="1" dirty="0">
                <a:latin typeface="Arial" pitchFamily="34" charset="0"/>
                <a:cs typeface="Arial" pitchFamily="34" charset="0"/>
              </a:rPr>
              <a:t>Art. 23</a:t>
            </a:r>
            <a:r>
              <a:rPr lang="pt-BR" sz="1800" dirty="0">
                <a:latin typeface="Arial" pitchFamily="34" charset="0"/>
                <a:cs typeface="Arial" pitchFamily="34" charset="0"/>
              </a:rPr>
              <a:t> - A perda da nacionalidade, nos casos do art. 22, I e II, será </a:t>
            </a:r>
            <a:r>
              <a:rPr lang="pt-BR" sz="1800" b="1" dirty="0">
                <a:latin typeface="Arial" pitchFamily="34" charset="0"/>
                <a:cs typeface="Arial" pitchFamily="34" charset="0"/>
              </a:rPr>
              <a:t>decretada pelo Presidente da República</a:t>
            </a:r>
            <a:r>
              <a:rPr lang="pt-BR" sz="1800" dirty="0">
                <a:latin typeface="Arial" pitchFamily="34" charset="0"/>
                <a:cs typeface="Arial" pitchFamily="34" charset="0"/>
              </a:rPr>
              <a:t>, apuradas as causas em processo que, iniciado de ofício, ou mediante representação fundamentada, correrá no Ministério da Justiça e Negócios Interiores, ouvido sempre o interessado. </a:t>
            </a:r>
          </a:p>
          <a:p>
            <a:pPr marL="1371600" lvl="2" indent="-457200" algn="just" eaLnBrk="1" fontAlgn="auto" hangingPunct="1">
              <a:spcAft>
                <a:spcPts val="0"/>
              </a:spcAft>
              <a:buFontTx/>
              <a:buNone/>
              <a:defRPr/>
            </a:pPr>
            <a:endParaRPr lang="pt-BR"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a:effectLst>
                  <a:outerShdw blurRad="38100" dist="38100" dir="2700000" algn="tl">
                    <a:srgbClr val="FFFFFF"/>
                  </a:outerShdw>
                </a:effectLst>
                <a:latin typeface="Arial Black" pitchFamily="34" charset="0"/>
              </a:rPr>
              <a:t>Pleno exercício dos direitos políticos</a:t>
            </a:r>
          </a:p>
        </p:txBody>
      </p:sp>
      <p:sp>
        <p:nvSpPr>
          <p:cNvPr id="13315" name="Rectangle 3"/>
          <p:cNvSpPr>
            <a:spLocks noGrp="1" noChangeArrowheads="1"/>
          </p:cNvSpPr>
          <p:nvPr>
            <p:ph type="body" idx="1"/>
          </p:nvPr>
        </p:nvSpPr>
        <p:spPr>
          <a:xfrm>
            <a:off x="0" y="1676400"/>
            <a:ext cx="8915400" cy="4114800"/>
          </a:xfrm>
        </p:spPr>
        <p:txBody>
          <a:bodyPr rtlCol="0">
            <a:normAutofit/>
          </a:bodyPr>
          <a:lstStyle/>
          <a:p>
            <a:pPr marL="1371600" lvl="2" indent="-457200" algn="just" eaLnBrk="1" fontAlgn="auto" hangingPunct="1">
              <a:lnSpc>
                <a:spcPct val="90000"/>
              </a:lnSpc>
              <a:spcAft>
                <a:spcPts val="0"/>
              </a:spcAft>
              <a:buFontTx/>
              <a:buNone/>
              <a:defRPr/>
            </a:pPr>
            <a:r>
              <a:rPr lang="pt-BR" sz="1800" b="1" dirty="0">
                <a:solidFill>
                  <a:schemeClr val="tx2"/>
                </a:solidFill>
                <a:effectLst>
                  <a:outerShdw blurRad="38100" dist="38100" dir="2700000" algn="tl">
                    <a:srgbClr val="FFFFFF"/>
                  </a:outerShdw>
                </a:effectLst>
                <a:latin typeface="Arial" pitchFamily="34" charset="0"/>
                <a:cs typeface="Times New Roman" pitchFamily="18" charset="0"/>
              </a:rPr>
              <a:t>SUSPENSÃO DE DIREITOS POLÍTICOS</a:t>
            </a:r>
          </a:p>
          <a:p>
            <a:pPr marL="1371600" lvl="2" indent="-457200" algn="just" eaLnBrk="1" fontAlgn="auto" hangingPunct="1">
              <a:lnSpc>
                <a:spcPct val="90000"/>
              </a:lnSpc>
              <a:spcAft>
                <a:spcPts val="0"/>
              </a:spcAft>
              <a:buFontTx/>
              <a:buNone/>
              <a:defRPr/>
            </a:pPr>
            <a:endParaRPr lang="pt-BR" sz="1800" b="1" dirty="0">
              <a:solidFill>
                <a:schemeClr val="tx2"/>
              </a:solidFill>
              <a:effectLst>
                <a:outerShdw blurRad="38100" dist="38100" dir="2700000" algn="tl">
                  <a:srgbClr val="FFFFFF"/>
                </a:outerShdw>
              </a:effectLst>
              <a:latin typeface="Arial" pitchFamily="34" charset="0"/>
              <a:cs typeface="Times New Roman" pitchFamily="18" charset="0"/>
            </a:endParaRPr>
          </a:p>
          <a:p>
            <a:pPr marL="1371600" lvl="2" indent="-457200" algn="just" eaLnBrk="1" fontAlgn="auto" hangingPunct="1">
              <a:lnSpc>
                <a:spcPct val="90000"/>
              </a:lnSpc>
              <a:spcAft>
                <a:spcPts val="0"/>
              </a:spcAft>
              <a:buFontTx/>
              <a:buNone/>
              <a:defRPr/>
            </a:pPr>
            <a:r>
              <a:rPr lang="pt-BR" sz="2000" b="1" dirty="0">
                <a:latin typeface="Arial" pitchFamily="34" charset="0"/>
                <a:cs typeface="Times New Roman" pitchFamily="18" charset="0"/>
              </a:rPr>
              <a:t>CF. Art. 15 – É vedada a cassação de direitos políticos, cuja perda ou suspensão só se dará nos casos de:</a:t>
            </a:r>
          </a:p>
          <a:p>
            <a:pPr marL="1371600" lvl="2" indent="-457200" algn="just" eaLnBrk="1" fontAlgn="auto" hangingPunct="1">
              <a:lnSpc>
                <a:spcPct val="90000"/>
              </a:lnSpc>
              <a:spcAft>
                <a:spcPts val="0"/>
              </a:spcAft>
              <a:buFontTx/>
              <a:buNone/>
              <a:defRPr/>
            </a:pPr>
            <a:endParaRPr lang="pt-BR" sz="2000" b="1" dirty="0">
              <a:latin typeface="Arial" pitchFamily="34" charset="0"/>
              <a:cs typeface="Times New Roman" pitchFamily="18" charset="0"/>
            </a:endParaRPr>
          </a:p>
          <a:p>
            <a:pPr marL="1371600" lvl="2" indent="-457200" algn="just" eaLnBrk="1" fontAlgn="auto" hangingPunct="1">
              <a:lnSpc>
                <a:spcPct val="90000"/>
              </a:lnSpc>
              <a:spcAft>
                <a:spcPts val="0"/>
              </a:spcAft>
              <a:buFontTx/>
              <a:buNone/>
              <a:defRPr/>
            </a:pPr>
            <a:r>
              <a:rPr lang="pt-BR" sz="2000" dirty="0">
                <a:latin typeface="Arial" pitchFamily="34" charset="0"/>
                <a:cs typeface="Arial" pitchFamily="34" charset="0"/>
              </a:rPr>
              <a:t>I – cancelamento da naturalização por sentença transitada em julgado;</a:t>
            </a:r>
            <a:endParaRPr lang="pt-BR" sz="2000" dirty="0">
              <a:latin typeface="Arial" pitchFamily="34" charset="0"/>
              <a:ea typeface="Arial Unicode MS" pitchFamily="34" charset="-128"/>
              <a:cs typeface="Arial Unicode MS" pitchFamily="34" charset="-128"/>
            </a:endParaRPr>
          </a:p>
          <a:p>
            <a:pPr marL="1371600" lvl="2" indent="-457200" algn="just" eaLnBrk="1" fontAlgn="auto" hangingPunct="1">
              <a:lnSpc>
                <a:spcPct val="90000"/>
              </a:lnSpc>
              <a:spcAft>
                <a:spcPts val="0"/>
              </a:spcAft>
              <a:buFontTx/>
              <a:buNone/>
              <a:defRPr/>
            </a:pPr>
            <a:r>
              <a:rPr lang="pt-BR" sz="2000" dirty="0">
                <a:latin typeface="Arial" pitchFamily="34" charset="0"/>
                <a:cs typeface="Arial" pitchFamily="34" charset="0"/>
              </a:rPr>
              <a:t>II -   incapacidade civil absoluta</a:t>
            </a:r>
          </a:p>
          <a:p>
            <a:pPr marL="1371600" lvl="2" indent="-457200" algn="just" eaLnBrk="1" fontAlgn="auto" hangingPunct="1">
              <a:lnSpc>
                <a:spcPct val="90000"/>
              </a:lnSpc>
              <a:spcAft>
                <a:spcPts val="0"/>
              </a:spcAft>
              <a:buFontTx/>
              <a:buNone/>
              <a:defRPr/>
            </a:pPr>
            <a:r>
              <a:rPr lang="pt-BR" sz="2000" b="1" dirty="0">
                <a:effectLst>
                  <a:outerShdw blurRad="38100" dist="38100" dir="2700000" algn="tl">
                    <a:srgbClr val="000000"/>
                  </a:outerShdw>
                </a:effectLst>
                <a:latin typeface="Arial" pitchFamily="34" charset="0"/>
                <a:cs typeface="Arial" pitchFamily="34" charset="0"/>
              </a:rPr>
              <a:t>III -  </a:t>
            </a:r>
            <a:r>
              <a:rPr lang="pt-BR" sz="2000" b="1" u="sng" dirty="0">
                <a:latin typeface="Arial" pitchFamily="34" charset="0"/>
                <a:cs typeface="Arial" pitchFamily="34" charset="0"/>
              </a:rPr>
              <a:t>condenação criminal transitada em julgado, enquanto durarem seus efeitos</a:t>
            </a:r>
          </a:p>
          <a:p>
            <a:pPr marL="1371600" lvl="2" indent="-457200" algn="just" eaLnBrk="1" fontAlgn="auto" hangingPunct="1">
              <a:lnSpc>
                <a:spcPct val="90000"/>
              </a:lnSpc>
              <a:spcAft>
                <a:spcPts val="0"/>
              </a:spcAft>
              <a:buFontTx/>
              <a:buNone/>
              <a:defRPr/>
            </a:pPr>
            <a:r>
              <a:rPr lang="pt-BR" sz="2000" dirty="0">
                <a:latin typeface="Arial" pitchFamily="34" charset="0"/>
                <a:cs typeface="Arial" pitchFamily="34" charset="0"/>
              </a:rPr>
              <a:t>IV -  recusa de cumprir obrigação a todos imposta ou prestação alternativa</a:t>
            </a:r>
          </a:p>
          <a:p>
            <a:pPr marL="1371600" lvl="2" indent="-457200" algn="just" eaLnBrk="1" fontAlgn="auto" hangingPunct="1">
              <a:lnSpc>
                <a:spcPct val="90000"/>
              </a:lnSpc>
              <a:spcAft>
                <a:spcPts val="0"/>
              </a:spcAft>
              <a:buFontTx/>
              <a:buNone/>
              <a:defRPr/>
            </a:pPr>
            <a:r>
              <a:rPr lang="pt-BR" sz="2000" b="1" dirty="0">
                <a:effectLst>
                  <a:outerShdw blurRad="38100" dist="38100" dir="2700000" algn="tl">
                    <a:srgbClr val="000000"/>
                  </a:outerShdw>
                </a:effectLst>
                <a:latin typeface="Arial" pitchFamily="34" charset="0"/>
                <a:cs typeface="Arial" pitchFamily="34" charset="0"/>
              </a:rPr>
              <a:t>V -  </a:t>
            </a:r>
            <a:r>
              <a:rPr lang="pt-BR" sz="2000" b="1" u="sng" dirty="0">
                <a:latin typeface="Arial" pitchFamily="34" charset="0"/>
                <a:cs typeface="Arial" pitchFamily="34" charset="0"/>
              </a:rPr>
              <a:t>improbidade administrativa, nos termos do art. 37, 4º</a:t>
            </a:r>
            <a:r>
              <a:rPr lang="pt-BR" sz="2000" b="1" u="sng" dirty="0">
                <a:effectLst>
                  <a:outerShdw blurRad="38100" dist="38100" dir="2700000" algn="tl">
                    <a:srgbClr val="000000"/>
                  </a:outerShdw>
                </a:effectLst>
                <a:latin typeface="Arial" pitchFamily="34" charset="0"/>
                <a:cs typeface="Arial" pitchFamily="34" charset="0"/>
              </a:rPr>
              <a:t>.</a:t>
            </a:r>
            <a:endParaRPr lang="pt-BR" sz="1800" b="1" u="sng" dirty="0">
              <a:effectLst>
                <a:outerShdw blurRad="38100" dist="38100" dir="2700000" algn="tl">
                  <a:srgbClr val="000000"/>
                </a:outerShdw>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a:effectLst>
                  <a:outerShdw blurRad="38100" dist="38100" dir="2700000" algn="tl">
                    <a:srgbClr val="FFFFFF"/>
                  </a:outerShdw>
                </a:effectLst>
                <a:latin typeface="Arial Black" pitchFamily="34" charset="0"/>
              </a:rPr>
              <a:t>Pleno exercício dos direitos políticos</a:t>
            </a:r>
          </a:p>
        </p:txBody>
      </p:sp>
      <p:sp>
        <p:nvSpPr>
          <p:cNvPr id="14339" name="Rectangle 3"/>
          <p:cNvSpPr>
            <a:spLocks noGrp="1" noChangeArrowheads="1"/>
          </p:cNvSpPr>
          <p:nvPr>
            <p:ph type="body" idx="1"/>
          </p:nvPr>
        </p:nvSpPr>
        <p:spPr>
          <a:xfrm>
            <a:off x="0" y="1628775"/>
            <a:ext cx="8915400" cy="4114800"/>
          </a:xfrm>
        </p:spPr>
        <p:txBody>
          <a:bodyPr rtlCol="0">
            <a:normAutofit fontScale="85000" lnSpcReduction="20000"/>
          </a:bodyPr>
          <a:lstStyle/>
          <a:p>
            <a:pPr marL="1371600" lvl="2" indent="-457200" algn="just" eaLnBrk="1" fontAlgn="auto" hangingPunct="1">
              <a:lnSpc>
                <a:spcPct val="90000"/>
              </a:lnSpc>
              <a:spcAft>
                <a:spcPts val="0"/>
              </a:spcAft>
              <a:buFontTx/>
              <a:buNone/>
              <a:defRPr/>
            </a:pPr>
            <a:r>
              <a:rPr lang="pt-BR" sz="2000" dirty="0">
                <a:latin typeface="Arial" pitchFamily="34" charset="0"/>
                <a:cs typeface="Times New Roman" pitchFamily="18" charset="0"/>
              </a:rPr>
              <a:t>CF. Art. 15 </a:t>
            </a:r>
            <a:r>
              <a:rPr lang="pt-BR" sz="2000" dirty="0">
                <a:latin typeface="Arial" pitchFamily="34" charset="0"/>
                <a:cs typeface="Arial" pitchFamily="34" charset="0"/>
              </a:rPr>
              <a:t>III - condenação criminal transitada em julgado, enquanto durarem seus efeitos</a:t>
            </a:r>
          </a:p>
          <a:p>
            <a:pPr marL="1371600" lvl="2" indent="-457200" algn="just" eaLnBrk="1" fontAlgn="auto" hangingPunct="1">
              <a:lnSpc>
                <a:spcPct val="90000"/>
              </a:lnSpc>
              <a:spcAft>
                <a:spcPts val="0"/>
              </a:spcAft>
              <a:buFontTx/>
              <a:buNone/>
              <a:defRPr/>
            </a:pPr>
            <a:endParaRPr lang="pt-BR" sz="2000" dirty="0">
              <a:latin typeface="Arial" pitchFamily="34" charset="0"/>
              <a:cs typeface="Arial" pitchFamily="34" charset="0"/>
            </a:endParaRPr>
          </a:p>
          <a:p>
            <a:pPr marL="1371600" lvl="2" indent="-457200" algn="just" eaLnBrk="1" fontAlgn="auto" hangingPunct="1">
              <a:lnSpc>
                <a:spcPct val="90000"/>
              </a:lnSpc>
              <a:spcAft>
                <a:spcPts val="0"/>
              </a:spcAft>
              <a:buFontTx/>
              <a:buNone/>
              <a:defRPr/>
            </a:pPr>
            <a:r>
              <a:rPr lang="pt-BR" sz="2200" dirty="0">
                <a:latin typeface="Arial" pitchFamily="34" charset="0"/>
                <a:cs typeface="Arial" pitchFamily="34" charset="0"/>
              </a:rPr>
              <a:t>Inelegibilidade. Condenação criminal não transitada em julgado. Constituição da República, art. 14, § 9º. Súmula nº 13 do TSE. 1. A existência de sentença criminal condenatória, sem trânsito em julgado, não é suficiente para ocasionar inelegibilidade. 2. O art. 14, § 9º, da Constituição não é auto-aplicável. 3. Necessidade de lei complementar estabelecendo os casos em que a vida pregressa do candidato poderá levar a sua inelegibilidade, bem como os prazos de sua cessação. (...)“</a:t>
            </a:r>
            <a:br>
              <a:rPr lang="pt-BR" sz="2200" dirty="0">
                <a:latin typeface="Arial" pitchFamily="34" charset="0"/>
                <a:cs typeface="Arial" pitchFamily="34" charset="0"/>
              </a:rPr>
            </a:br>
            <a:r>
              <a:rPr lang="pt-BR" sz="2200" i="1" dirty="0">
                <a:latin typeface="Arial" pitchFamily="34" charset="0"/>
                <a:cs typeface="Arial" pitchFamily="34" charset="0"/>
              </a:rPr>
              <a:t>(Ac. nº 18.047, de 29.9.2000, rel. Min. Fernando Neves.)</a:t>
            </a:r>
          </a:p>
          <a:p>
            <a:pPr marL="1371600" lvl="2" indent="-457200" algn="just" eaLnBrk="1" fontAlgn="auto" hangingPunct="1">
              <a:lnSpc>
                <a:spcPct val="90000"/>
              </a:lnSpc>
              <a:spcAft>
                <a:spcPts val="0"/>
              </a:spcAft>
              <a:buFontTx/>
              <a:buNone/>
              <a:defRPr/>
            </a:pPr>
            <a:endParaRPr lang="pt-BR" sz="1800" dirty="0">
              <a:latin typeface="Arial" pitchFamily="34" charset="0"/>
              <a:cs typeface="Arial" pitchFamily="34" charset="0"/>
            </a:endParaRPr>
          </a:p>
          <a:p>
            <a:pPr marL="1371600" lvl="2" indent="-457200" algn="just" eaLnBrk="1" fontAlgn="auto" hangingPunct="1">
              <a:lnSpc>
                <a:spcPct val="90000"/>
              </a:lnSpc>
              <a:spcAft>
                <a:spcPts val="0"/>
              </a:spcAft>
              <a:buFontTx/>
              <a:buNone/>
              <a:defRPr/>
            </a:pPr>
            <a:r>
              <a:rPr lang="pt-BR" sz="1800" dirty="0">
                <a:latin typeface="Arial" pitchFamily="34" charset="0"/>
                <a:cs typeface="Arial" pitchFamily="34" charset="0"/>
              </a:rPr>
              <a:t>"(...) Cumprimento posterior da pena. </a:t>
            </a:r>
            <a:r>
              <a:rPr lang="pt-BR" sz="1800" dirty="0" err="1">
                <a:latin typeface="Arial" pitchFamily="34" charset="0"/>
                <a:cs typeface="Arial" pitchFamily="34" charset="0"/>
              </a:rPr>
              <a:t>Súm</a:t>
            </a:r>
            <a:r>
              <a:rPr lang="pt-BR" sz="1800" dirty="0">
                <a:latin typeface="Arial" pitchFamily="34" charset="0"/>
                <a:cs typeface="Arial" pitchFamily="34" charset="0"/>
              </a:rPr>
              <a:t>.-TSE nº 9. Inaplicabilidade. 1. É inelegível o candidato que à época do seu pedido de registro de candidatura não se encontrava em pleno exercício dos seus direitos políticos, sendo irrelevante que a causa de inelegibilidade tenha cessado posteriormente. (...)" </a:t>
            </a:r>
            <a:br>
              <a:rPr lang="pt-BR" sz="1800" dirty="0">
                <a:latin typeface="Arial" pitchFamily="34" charset="0"/>
                <a:cs typeface="Arial" pitchFamily="34" charset="0"/>
              </a:rPr>
            </a:br>
            <a:r>
              <a:rPr lang="pt-BR" sz="1800" i="1" dirty="0">
                <a:latin typeface="Arial" pitchFamily="34" charset="0"/>
                <a:cs typeface="Arial" pitchFamily="34" charset="0"/>
              </a:rPr>
              <a:t>(Ac. nº 15.338, de 19.8.99, rel. Min. Edson Vidigal; no mesmo sentido os acórdãos </a:t>
            </a:r>
            <a:r>
              <a:rPr lang="pt-BR" sz="1800" i="1" dirty="0" err="1">
                <a:latin typeface="Arial" pitchFamily="34" charset="0"/>
                <a:cs typeface="Arial" pitchFamily="34" charset="0"/>
              </a:rPr>
              <a:t>nº</a:t>
            </a:r>
            <a:r>
              <a:rPr lang="pt-BR" sz="1800" i="1" u="sng" dirty="0" err="1">
                <a:latin typeface="Arial" pitchFamily="34" charset="0"/>
                <a:cs typeface="Arial" pitchFamily="34" charset="0"/>
              </a:rPr>
              <a:t>s</a:t>
            </a:r>
            <a:r>
              <a:rPr lang="pt-BR" sz="1800" i="1" dirty="0">
                <a:latin typeface="Arial" pitchFamily="34" charset="0"/>
                <a:cs typeface="Arial" pitchFamily="34" charset="0"/>
              </a:rPr>
              <a:t> 174, de 2.9.98, rel. Min. Eduardo Alckmin e 13.324, de 11.3.97, rel. Min. Ilmar Galvão.)</a:t>
            </a:r>
            <a:endParaRPr lang="pt-BR" sz="1800" dirty="0">
              <a:latin typeface="Arial" pitchFamily="34" charset="0"/>
              <a:cs typeface="Arial" pitchFamily="34" charset="0"/>
            </a:endParaRPr>
          </a:p>
          <a:p>
            <a:pPr marL="1371600" lvl="2" indent="-457200" algn="just" eaLnBrk="1" fontAlgn="auto" hangingPunct="1">
              <a:lnSpc>
                <a:spcPct val="90000"/>
              </a:lnSpc>
              <a:spcAft>
                <a:spcPts val="0"/>
              </a:spcAft>
              <a:buFontTx/>
              <a:buNone/>
              <a:defRPr/>
            </a:pPr>
            <a:endParaRPr lang="pt-BR" sz="1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dirty="0">
                <a:effectLst>
                  <a:outerShdw blurRad="38100" dist="38100" dir="2700000" algn="tl">
                    <a:srgbClr val="FFFFFF"/>
                  </a:outerShdw>
                </a:effectLst>
                <a:latin typeface="Arial Black" pitchFamily="34" charset="0"/>
              </a:rPr>
              <a:t>Pleno exercício dos direitos políticos</a:t>
            </a:r>
          </a:p>
        </p:txBody>
      </p:sp>
      <p:sp>
        <p:nvSpPr>
          <p:cNvPr id="15363" name="Rectangle 3"/>
          <p:cNvSpPr>
            <a:spLocks noGrp="1" noChangeArrowheads="1"/>
          </p:cNvSpPr>
          <p:nvPr>
            <p:ph type="body" idx="1"/>
          </p:nvPr>
        </p:nvSpPr>
        <p:spPr>
          <a:xfrm>
            <a:off x="0" y="1643063"/>
            <a:ext cx="8915400" cy="4114800"/>
          </a:xfrm>
        </p:spPr>
        <p:txBody>
          <a:bodyPr rtlCol="0">
            <a:normAutofit fontScale="92500" lnSpcReduction="20000"/>
          </a:bodyPr>
          <a:lstStyle/>
          <a:p>
            <a:pPr marL="1371600" lvl="2" indent="-457200" algn="just" eaLnBrk="1" fontAlgn="auto" hangingPunct="1">
              <a:lnSpc>
                <a:spcPct val="90000"/>
              </a:lnSpc>
              <a:spcAft>
                <a:spcPts val="0"/>
              </a:spcAft>
              <a:buFontTx/>
              <a:buNone/>
              <a:defRPr/>
            </a:pPr>
            <a:r>
              <a:rPr lang="pt-BR" sz="2000" dirty="0">
                <a:latin typeface="Arial" pitchFamily="34" charset="0"/>
                <a:cs typeface="Times New Roman" pitchFamily="18" charset="0"/>
              </a:rPr>
              <a:t>CF. Art. 15 </a:t>
            </a:r>
            <a:r>
              <a:rPr lang="pt-BR" sz="2000" dirty="0">
                <a:latin typeface="Arial" pitchFamily="34" charset="0"/>
                <a:cs typeface="Arial" pitchFamily="34" charset="0"/>
              </a:rPr>
              <a:t>V - improbidade administrativa, nos termos do art. 37, 4º.</a:t>
            </a:r>
          </a:p>
          <a:p>
            <a:pPr marL="1371600" lvl="2" indent="-457200" eaLnBrk="1" fontAlgn="auto" hangingPunct="1">
              <a:lnSpc>
                <a:spcPct val="90000"/>
              </a:lnSpc>
              <a:spcAft>
                <a:spcPts val="0"/>
              </a:spcAft>
              <a:buFontTx/>
              <a:buNone/>
              <a:defRPr/>
            </a:pPr>
            <a:r>
              <a:rPr lang="pt-BR" sz="1800" dirty="0">
                <a:latin typeface="Arial" pitchFamily="34" charset="0"/>
                <a:cs typeface="Arial" pitchFamily="34" charset="0"/>
              </a:rPr>
              <a:t>"(...) </a:t>
            </a:r>
            <a:r>
              <a:rPr lang="pt-BR" sz="1800" b="1" dirty="0">
                <a:latin typeface="Arial" pitchFamily="34" charset="0"/>
                <a:cs typeface="Arial" pitchFamily="34" charset="0"/>
              </a:rPr>
              <a:t>Comissão parlamentar de inquérito.</a:t>
            </a:r>
            <a:r>
              <a:rPr lang="pt-BR" sz="1800" dirty="0">
                <a:latin typeface="Arial" pitchFamily="34" charset="0"/>
                <a:cs typeface="Arial" pitchFamily="34" charset="0"/>
              </a:rPr>
              <a:t> Conclusões. Improbidade administrativa. Lei nº 8.429/92. Decretação em procedimento de registro de candidatura. Impossibilidade. (...) 1. Não compete à Justiça Eleitoral, em procedimento de registro de candidatura, valendo-se de relatório conclusivo de comissão parlamentar de inquérito, declarar a prática de ato de improbidade administrativa, tipificado no art. </a:t>
            </a:r>
            <a:r>
              <a:rPr lang="pt-BR" sz="1800" b="1" dirty="0">
                <a:latin typeface="Arial" pitchFamily="34" charset="0"/>
                <a:cs typeface="Arial" pitchFamily="34" charset="0"/>
              </a:rPr>
              <a:t>11 da Lei nº 8.429/92.</a:t>
            </a:r>
            <a:r>
              <a:rPr lang="pt-BR" sz="1800" dirty="0">
                <a:latin typeface="Arial" pitchFamily="34" charset="0"/>
                <a:cs typeface="Arial" pitchFamily="34" charset="0"/>
              </a:rPr>
              <a:t> Necessidade de decisão judicial que responsabilize o candidato pelos danos causados ao Erário, </a:t>
            </a:r>
            <a:r>
              <a:rPr lang="pt-BR" sz="1800" i="1" dirty="0" err="1">
                <a:latin typeface="Arial" pitchFamily="34" charset="0"/>
                <a:cs typeface="Arial" pitchFamily="34" charset="0"/>
              </a:rPr>
              <a:t>conditio</a:t>
            </a:r>
            <a:r>
              <a:rPr lang="pt-BR" sz="1800" i="1" dirty="0">
                <a:latin typeface="Arial" pitchFamily="34" charset="0"/>
                <a:cs typeface="Arial" pitchFamily="34" charset="0"/>
              </a:rPr>
              <a:t> </a:t>
            </a:r>
            <a:r>
              <a:rPr lang="pt-BR" sz="1800" i="1" dirty="0" err="1">
                <a:latin typeface="Arial" pitchFamily="34" charset="0"/>
                <a:cs typeface="Arial" pitchFamily="34" charset="0"/>
              </a:rPr>
              <a:t>sine</a:t>
            </a:r>
            <a:r>
              <a:rPr lang="pt-BR" sz="1800" i="1" dirty="0">
                <a:latin typeface="Arial" pitchFamily="34" charset="0"/>
                <a:cs typeface="Arial" pitchFamily="34" charset="0"/>
              </a:rPr>
              <a:t> </a:t>
            </a:r>
            <a:r>
              <a:rPr lang="pt-BR" sz="1800" i="1" dirty="0" err="1">
                <a:latin typeface="Arial" pitchFamily="34" charset="0"/>
                <a:cs typeface="Arial" pitchFamily="34" charset="0"/>
              </a:rPr>
              <a:t>qua</a:t>
            </a:r>
            <a:r>
              <a:rPr lang="pt-BR" sz="1800" i="1" dirty="0">
                <a:latin typeface="Arial" pitchFamily="34" charset="0"/>
                <a:cs typeface="Arial" pitchFamily="34" charset="0"/>
              </a:rPr>
              <a:t> </a:t>
            </a:r>
            <a:r>
              <a:rPr lang="pt-BR" sz="1800" i="1" dirty="0" err="1">
                <a:latin typeface="Arial" pitchFamily="34" charset="0"/>
                <a:cs typeface="Arial" pitchFamily="34" charset="0"/>
              </a:rPr>
              <a:t>non</a:t>
            </a:r>
            <a:r>
              <a:rPr lang="pt-BR" sz="1800" dirty="0">
                <a:latin typeface="Arial" pitchFamily="34" charset="0"/>
                <a:cs typeface="Arial" pitchFamily="34" charset="0"/>
              </a:rPr>
              <a:t> para a declaração de inelegibilidade. (...) 3. Os requisitos necessários ao registro de candidatura deverão ser aferidos na data do ingresso do pedido na Justiça Eleitoral. (...)" </a:t>
            </a:r>
            <a:br>
              <a:rPr lang="pt-BR" sz="1800" dirty="0">
                <a:latin typeface="Arial" pitchFamily="34" charset="0"/>
                <a:cs typeface="Arial" pitchFamily="34" charset="0"/>
              </a:rPr>
            </a:br>
            <a:r>
              <a:rPr lang="pt-BR" sz="1800" i="1" dirty="0">
                <a:latin typeface="Arial" pitchFamily="34" charset="0"/>
                <a:cs typeface="Arial" pitchFamily="34" charset="0"/>
              </a:rPr>
              <a:t>(Ac. nº 18.313, de 5.12.2000, rel. Min. Maurício Corrêa.)</a:t>
            </a:r>
            <a:endParaRPr lang="pt-BR" sz="1800" dirty="0">
              <a:latin typeface="Arial" pitchFamily="34" charset="0"/>
              <a:cs typeface="Arial" pitchFamily="34" charset="0"/>
            </a:endParaRPr>
          </a:p>
          <a:p>
            <a:pPr marL="1371600" lvl="2" indent="-457200" eaLnBrk="1" fontAlgn="auto" hangingPunct="1">
              <a:lnSpc>
                <a:spcPct val="90000"/>
              </a:lnSpc>
              <a:spcAft>
                <a:spcPts val="0"/>
              </a:spcAft>
              <a:buFontTx/>
              <a:buNone/>
              <a:defRPr/>
            </a:pPr>
            <a:endParaRPr lang="pt-BR" sz="1800" dirty="0">
              <a:latin typeface="Arial" pitchFamily="34" charset="0"/>
              <a:cs typeface="Arial" pitchFamily="34" charset="0"/>
            </a:endParaRPr>
          </a:p>
          <a:p>
            <a:pPr marL="1371600" lvl="2" indent="-457200" eaLnBrk="1" fontAlgn="auto" hangingPunct="1">
              <a:lnSpc>
                <a:spcPct val="90000"/>
              </a:lnSpc>
              <a:spcAft>
                <a:spcPts val="0"/>
              </a:spcAft>
              <a:buFontTx/>
              <a:buNone/>
              <a:defRPr/>
            </a:pPr>
            <a:r>
              <a:rPr lang="pt-BR" sz="1800" dirty="0">
                <a:latin typeface="Arial" pitchFamily="34" charset="0"/>
                <a:cs typeface="Arial" pitchFamily="34" charset="0"/>
              </a:rPr>
              <a:t>(...) III – A perda ou suspensão dos direitos políticos prevista no art. 15, V, da Constituição, em razão de improbidade administrativa, nos termos do art. 37, § 4º, da mesma Carta, somente poderá ocorrer num </a:t>
            </a:r>
            <a:r>
              <a:rPr lang="pt-BR" sz="1800" i="1" dirty="0" err="1">
                <a:latin typeface="Arial" pitchFamily="34" charset="0"/>
                <a:cs typeface="Arial" pitchFamily="34" charset="0"/>
              </a:rPr>
              <a:t>due</a:t>
            </a:r>
            <a:r>
              <a:rPr lang="pt-BR" sz="1800" i="1" dirty="0">
                <a:latin typeface="Arial" pitchFamily="34" charset="0"/>
                <a:cs typeface="Arial" pitchFamily="34" charset="0"/>
              </a:rPr>
              <a:t> </a:t>
            </a:r>
            <a:r>
              <a:rPr lang="pt-BR" sz="1800" i="1" dirty="0" err="1">
                <a:latin typeface="Arial" pitchFamily="34" charset="0"/>
                <a:cs typeface="Arial" pitchFamily="34" charset="0"/>
              </a:rPr>
              <a:t>process</a:t>
            </a:r>
            <a:r>
              <a:rPr lang="pt-BR" sz="1800" i="1" dirty="0">
                <a:latin typeface="Arial" pitchFamily="34" charset="0"/>
                <a:cs typeface="Arial" pitchFamily="34" charset="0"/>
              </a:rPr>
              <a:t> </a:t>
            </a:r>
            <a:r>
              <a:rPr lang="pt-BR" sz="1800" i="1" dirty="0" err="1">
                <a:latin typeface="Arial" pitchFamily="34" charset="0"/>
                <a:cs typeface="Arial" pitchFamily="34" charset="0"/>
              </a:rPr>
              <a:t>of</a:t>
            </a:r>
            <a:r>
              <a:rPr lang="pt-BR" sz="1800" i="1" dirty="0">
                <a:latin typeface="Arial" pitchFamily="34" charset="0"/>
                <a:cs typeface="Arial" pitchFamily="34" charset="0"/>
              </a:rPr>
              <a:t> </a:t>
            </a:r>
            <a:r>
              <a:rPr lang="pt-BR" sz="1800" i="1" dirty="0" err="1">
                <a:latin typeface="Arial" pitchFamily="34" charset="0"/>
                <a:cs typeface="Arial" pitchFamily="34" charset="0"/>
              </a:rPr>
              <a:t>law</a:t>
            </a:r>
            <a:r>
              <a:rPr lang="pt-BR" sz="1800" dirty="0">
                <a:latin typeface="Arial" pitchFamily="34" charset="0"/>
                <a:cs typeface="Arial" pitchFamily="34" charset="0"/>
              </a:rPr>
              <a:t>, mesmo porque os direitos políticos são direitos fundamentais do indivíduo e ninguém pode ter direito seu atingido a não ser num devido processo legal (CF, art. 5º, LIV, LV). (...)" </a:t>
            </a:r>
            <a:br>
              <a:rPr lang="pt-BR" sz="1800" dirty="0">
                <a:latin typeface="Arial" pitchFamily="34" charset="0"/>
                <a:cs typeface="Arial" pitchFamily="34" charset="0"/>
              </a:rPr>
            </a:br>
            <a:r>
              <a:rPr lang="pt-BR" sz="1800" i="1" dirty="0">
                <a:latin typeface="Arial" pitchFamily="34" charset="0"/>
                <a:cs typeface="Arial" pitchFamily="34" charset="0"/>
              </a:rPr>
              <a:t>(Ac. nº 12.371, de 27.8.92, rel. Min. Carlos Velloso.)</a:t>
            </a:r>
            <a:endParaRPr lang="pt-BR" sz="1800" dirty="0">
              <a:latin typeface="Arial" pitchFamily="34" charset="0"/>
              <a:cs typeface="Arial" pitchFamily="34" charset="0"/>
            </a:endParaRPr>
          </a:p>
          <a:p>
            <a:pPr marL="1371600" lvl="2" indent="-457200" algn="just" eaLnBrk="1" fontAlgn="auto" hangingPunct="1">
              <a:lnSpc>
                <a:spcPct val="90000"/>
              </a:lnSpc>
              <a:spcAft>
                <a:spcPts val="0"/>
              </a:spcAft>
              <a:buFontTx/>
              <a:buNone/>
              <a:defRPr/>
            </a:pPr>
            <a:endParaRPr lang="pt-BR" sz="1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7772400" cy="1143000"/>
          </a:xfrm>
        </p:spPr>
        <p:txBody>
          <a:bodyPr rtlCol="0">
            <a:normAutofit/>
          </a:bodyPr>
          <a:lstStyle/>
          <a:p>
            <a:pPr eaLnBrk="1" fontAlgn="auto" hangingPunct="1">
              <a:spcAft>
                <a:spcPts val="0"/>
              </a:spcAft>
              <a:defRPr/>
            </a:pPr>
            <a:r>
              <a:rPr lang="pt-BR" sz="3200">
                <a:effectLst>
                  <a:outerShdw blurRad="38100" dist="38100" dir="2700000" algn="tl">
                    <a:srgbClr val="FFFFFF"/>
                  </a:outerShdw>
                </a:effectLst>
                <a:latin typeface="Arial Black" pitchFamily="34" charset="0"/>
              </a:rPr>
              <a:t>Alistamento eleitoral</a:t>
            </a:r>
          </a:p>
        </p:txBody>
      </p:sp>
      <p:sp>
        <p:nvSpPr>
          <p:cNvPr id="14339" name="Rectangle 3"/>
          <p:cNvSpPr>
            <a:spLocks noGrp="1" noChangeArrowheads="1"/>
          </p:cNvSpPr>
          <p:nvPr>
            <p:ph type="body" idx="1"/>
          </p:nvPr>
        </p:nvSpPr>
        <p:spPr>
          <a:xfrm>
            <a:off x="0" y="1524000"/>
            <a:ext cx="8915400" cy="4114800"/>
          </a:xfrm>
        </p:spPr>
        <p:txBody>
          <a:bodyPr/>
          <a:lstStyle/>
          <a:p>
            <a:pPr marL="1371600" lvl="2" indent="-457200" algn="just" eaLnBrk="1" hangingPunct="1"/>
            <a:r>
              <a:rPr lang="pt-PT" altLang="pt-BR" sz="2000">
                <a:latin typeface="Arial" panose="020B0604020202020204" pitchFamily="34" charset="0"/>
                <a:cs typeface="Arial" panose="020B0604020202020204" pitchFamily="34" charset="0"/>
              </a:rPr>
              <a:t>Obrigatório aos brasileiros natos ou naturalizados maiores de 18 e menores de 70 anos.</a:t>
            </a:r>
          </a:p>
          <a:p>
            <a:pPr marL="1371600" lvl="2" indent="-457200" algn="just" eaLnBrk="1" hangingPunct="1"/>
            <a:r>
              <a:rPr lang="pt-PT" altLang="pt-BR" sz="2000">
                <a:latin typeface="Arial" panose="020B0604020202020204" pitchFamily="34" charset="0"/>
                <a:cs typeface="Arial" panose="020B0604020202020204" pitchFamily="34" charset="0"/>
              </a:rPr>
              <a:t>Facultativo aos analfabetos, aos maiores de 70 anos e aos maiores de 16 e menores de 18 anos de idade.</a:t>
            </a:r>
          </a:p>
          <a:p>
            <a:pPr marL="1371600" lvl="2" indent="-457200" algn="just" eaLnBrk="1" hangingPunct="1"/>
            <a:r>
              <a:rPr lang="pt-PT" altLang="pt-BR" sz="2000">
                <a:latin typeface="Arial" panose="020B0604020202020204" pitchFamily="34" charset="0"/>
                <a:cs typeface="Arial" panose="020B0604020202020204" pitchFamily="34" charset="0"/>
              </a:rPr>
              <a:t>Proibido aos estrangeiros e aos conscritos (brasileiros que prestam o serviço militar obrigatório, enquanto durar a prestação).</a:t>
            </a:r>
          </a:p>
          <a:p>
            <a:pPr marL="1371600" lvl="2" indent="-457200" algn="just" eaLnBrk="1" hangingPunct="1"/>
            <a:endParaRPr lang="pt-PT" altLang="pt-BR" sz="2000">
              <a:latin typeface="Arial" panose="020B0604020202020204" pitchFamily="34" charset="0"/>
              <a:cs typeface="Arial" panose="020B0604020202020204" pitchFamily="34" charset="0"/>
            </a:endParaRPr>
          </a:p>
          <a:p>
            <a:pPr marL="1371600" lvl="2" indent="-457200" algn="just" eaLnBrk="1" hangingPunct="1"/>
            <a:r>
              <a:rPr lang="pt-PT" altLang="pt-BR" sz="2000">
                <a:latin typeface="Arial" panose="020B0604020202020204" pitchFamily="34" charset="0"/>
                <a:cs typeface="Arial" panose="020B0604020202020204" pitchFamily="34" charset="0"/>
              </a:rPr>
              <a:t>Obs. Aqueles que se enquadrarem nas hipóteses do art. 15 da Constituição, ou sejam, que não tenham o pleno exercício de seus direitos políticos não possuem condição de elegibilidade, nem podem alistar-se como eleitores.</a:t>
            </a:r>
            <a:endParaRPr lang="pt-BR" altLang="pt-BR" sz="200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5934</Words>
  <Application>Microsoft Office PowerPoint</Application>
  <PresentationFormat>Apresentação na tela (4:3)</PresentationFormat>
  <Paragraphs>273</Paragraphs>
  <Slides>49</Slides>
  <Notes>2</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0</vt:i4>
      </vt:variant>
      <vt:variant>
        <vt:lpstr>Títulos de slides</vt:lpstr>
      </vt:variant>
      <vt:variant>
        <vt:i4>49</vt:i4>
      </vt:variant>
    </vt:vector>
  </HeadingPairs>
  <TitlesOfParts>
    <vt:vector size="55" baseType="lpstr">
      <vt:lpstr>Arial</vt:lpstr>
      <vt:lpstr>Arial Black</vt:lpstr>
      <vt:lpstr>Arial Unicode MS</vt:lpstr>
      <vt:lpstr>Calibri</vt:lpstr>
      <vt:lpstr>Verdana</vt:lpstr>
      <vt:lpstr>Tema do Office</vt:lpstr>
      <vt:lpstr> Legislação Eleitoral Elegibilidade: pressupostos e impedimentos </vt:lpstr>
      <vt:lpstr>"Pressupostos de elegibilidade são requisitos que se devem preencher para que se possa concorrer a eleições. Assim, estar no gozo de direitos políticos, ser alistado como eleitor, estar filiado a partido político, ter sido escolhido como candidato do Partido a que se acha filiado, haver sido registrado, pela Justiça Eleitoral, como candidato por esse Partido. Já as inelegibilidades são impedimentos que, se não afastados por quem preencha os pressupostos de elegibilidade, lhe obstam concorrer a eleições, ou - se supervenientes ao registro ou se de natureza constitucional - servem de fundamento à impugnação de sua diplomação, se eleito. (...) Portanto, para que alguém possa ser eleito precisa de preencher pressupostos de elegibilidade (requisito positivo) e não incidir em impedimentos (requisito negativo). Quem não reunir essas duas espécies de requisitos - o positivo (preenchimento de pressupostos) e o negativo (não incidência em impedimentos) - não pode concorrer a cargo eletivo.“  MOREIRA ALVES, José Carlos. Estudos de Direito Público em Homenagem a Aliomar Baleeiro. Brasília: Ed. UnB, 1976. </vt:lpstr>
      <vt:lpstr>Pressupostos da elegibilidade art. 14, § 3º, CF e legislação ordinária</vt:lpstr>
      <vt:lpstr>Impedimentos à elegibilidade art. 14, §§ 4º, 5º, 6º, 7º, 8º, CF e legislação complementar</vt:lpstr>
      <vt:lpstr>Pleno exercício dos direitos políticos</vt:lpstr>
      <vt:lpstr>Pleno exercício dos direitos políticos</vt:lpstr>
      <vt:lpstr>Pleno exercício dos direitos políticos</vt:lpstr>
      <vt:lpstr>Pleno exercício dos direitos políticos</vt:lpstr>
      <vt:lpstr>Alistamento eleitoral</vt:lpstr>
      <vt:lpstr>Domicílio eleitoral na circunscrição</vt:lpstr>
      <vt:lpstr>Filiação partidária</vt:lpstr>
      <vt:lpstr>Idade mínima</vt:lpstr>
      <vt:lpstr>Apresentação do PowerPoint</vt:lpstr>
      <vt:lpstr>Absolutas</vt:lpstr>
      <vt:lpstr>Absolutas</vt:lpstr>
      <vt:lpstr>Relativas</vt:lpstr>
      <vt:lpstr>Motivos funcionais</vt:lpstr>
      <vt:lpstr>Motivos funcionais</vt:lpstr>
      <vt:lpstr>Motivos funcionais</vt:lpstr>
      <vt:lpstr>Parentesco</vt:lpstr>
      <vt:lpstr>Parentesco</vt:lpstr>
      <vt:lpstr>Parentesco</vt:lpstr>
      <vt:lpstr>Parentesco</vt:lpstr>
      <vt:lpstr>Parentesco</vt:lpstr>
      <vt:lpstr>Parentesco</vt:lpstr>
      <vt:lpstr>Militares</vt:lpstr>
      <vt:lpstr>Lei das Inelegibilidades</vt:lpstr>
      <vt:lpstr>Lei das Inelegibilidades</vt:lpstr>
      <vt:lpstr>Lei das Inelegibilidades</vt:lpstr>
      <vt:lpstr>Lei das Inelegibilidades</vt:lpstr>
      <vt:lpstr>Apresentação do PowerPoint</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lpstr>Lei das Inelegibilidades</vt:lpstr>
    </vt:vector>
  </TitlesOfParts>
  <Company>Tribunal Superior Eleitoral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temp</dc:creator>
  <cp:lastModifiedBy>Mauro Noleto</cp:lastModifiedBy>
  <cp:revision>36</cp:revision>
  <cp:lastPrinted>2020-01-23T20:16:42Z</cp:lastPrinted>
  <dcterms:created xsi:type="dcterms:W3CDTF">2009-10-09T16:13:32Z</dcterms:created>
  <dcterms:modified xsi:type="dcterms:W3CDTF">2020-01-24T14:50:14Z</dcterms:modified>
</cp:coreProperties>
</file>