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84" r:id="rId1"/>
    <p:sldMasterId id="2147483696" r:id="rId2"/>
  </p:sldMasterIdLst>
  <p:notesMasterIdLst>
    <p:notesMasterId r:id="rId51"/>
  </p:notesMasterIdLst>
  <p:handoutMasterIdLst>
    <p:handoutMasterId r:id="rId52"/>
  </p:handoutMasterIdLst>
  <p:sldIdLst>
    <p:sldId id="387" r:id="rId3"/>
    <p:sldId id="348" r:id="rId4"/>
    <p:sldId id="299" r:id="rId5"/>
    <p:sldId id="349" r:id="rId6"/>
    <p:sldId id="350" r:id="rId7"/>
    <p:sldId id="351" r:id="rId8"/>
    <p:sldId id="388" r:id="rId9"/>
    <p:sldId id="389" r:id="rId10"/>
    <p:sldId id="352" r:id="rId11"/>
    <p:sldId id="353" r:id="rId12"/>
    <p:sldId id="354" r:id="rId13"/>
    <p:sldId id="355" r:id="rId14"/>
    <p:sldId id="356" r:id="rId15"/>
    <p:sldId id="357" r:id="rId16"/>
    <p:sldId id="390" r:id="rId17"/>
    <p:sldId id="358" r:id="rId18"/>
    <p:sldId id="359" r:id="rId19"/>
    <p:sldId id="360" r:id="rId20"/>
    <p:sldId id="361" r:id="rId21"/>
    <p:sldId id="362" r:id="rId22"/>
    <p:sldId id="363" r:id="rId23"/>
    <p:sldId id="364" r:id="rId24"/>
    <p:sldId id="391" r:id="rId25"/>
    <p:sldId id="365" r:id="rId26"/>
    <p:sldId id="366" r:id="rId27"/>
    <p:sldId id="392" r:id="rId28"/>
    <p:sldId id="367" r:id="rId29"/>
    <p:sldId id="368" r:id="rId30"/>
    <p:sldId id="369" r:id="rId31"/>
    <p:sldId id="370" r:id="rId32"/>
    <p:sldId id="371" r:id="rId33"/>
    <p:sldId id="372" r:id="rId34"/>
    <p:sldId id="393" r:id="rId35"/>
    <p:sldId id="373" r:id="rId36"/>
    <p:sldId id="374" r:id="rId37"/>
    <p:sldId id="375" r:id="rId38"/>
    <p:sldId id="376" r:id="rId39"/>
    <p:sldId id="394" r:id="rId40"/>
    <p:sldId id="395" r:id="rId41"/>
    <p:sldId id="397" r:id="rId42"/>
    <p:sldId id="377" r:id="rId43"/>
    <p:sldId id="378" r:id="rId44"/>
    <p:sldId id="379" r:id="rId45"/>
    <p:sldId id="380" r:id="rId46"/>
    <p:sldId id="381" r:id="rId47"/>
    <p:sldId id="382" r:id="rId48"/>
    <p:sldId id="383" r:id="rId49"/>
    <p:sldId id="396" r:id="rId50"/>
  </p:sldIdLst>
  <p:sldSz cx="9144000" cy="6858000" type="screen4x3"/>
  <p:notesSz cx="6797675" cy="9926638"/>
  <p:defaultTextStyle>
    <a:defPPr>
      <a:defRPr lang="pt-BR"/>
    </a:defPPr>
    <a:lvl1pPr algn="just" rtl="0" fontAlgn="base">
      <a:spcBef>
        <a:spcPct val="0"/>
      </a:spcBef>
      <a:spcAft>
        <a:spcPct val="0"/>
      </a:spcAft>
      <a:defRPr sz="2000" b="1" kern="1200">
        <a:solidFill>
          <a:schemeClr val="tx1"/>
        </a:solidFill>
        <a:latin typeface="Arial" panose="020B0604020202020204" pitchFamily="34" charset="0"/>
        <a:ea typeface="+mn-ea"/>
        <a:cs typeface="+mn-cs"/>
      </a:defRPr>
    </a:lvl1pPr>
    <a:lvl2pPr marL="457200" algn="just" rtl="0" fontAlgn="base">
      <a:spcBef>
        <a:spcPct val="0"/>
      </a:spcBef>
      <a:spcAft>
        <a:spcPct val="0"/>
      </a:spcAft>
      <a:defRPr sz="2000" b="1" kern="1200">
        <a:solidFill>
          <a:schemeClr val="tx1"/>
        </a:solidFill>
        <a:latin typeface="Arial" panose="020B0604020202020204" pitchFamily="34" charset="0"/>
        <a:ea typeface="+mn-ea"/>
        <a:cs typeface="+mn-cs"/>
      </a:defRPr>
    </a:lvl2pPr>
    <a:lvl3pPr marL="914400" algn="just" rtl="0" fontAlgn="base">
      <a:spcBef>
        <a:spcPct val="0"/>
      </a:spcBef>
      <a:spcAft>
        <a:spcPct val="0"/>
      </a:spcAft>
      <a:defRPr sz="2000" b="1" kern="1200">
        <a:solidFill>
          <a:schemeClr val="tx1"/>
        </a:solidFill>
        <a:latin typeface="Arial" panose="020B0604020202020204" pitchFamily="34" charset="0"/>
        <a:ea typeface="+mn-ea"/>
        <a:cs typeface="+mn-cs"/>
      </a:defRPr>
    </a:lvl3pPr>
    <a:lvl4pPr marL="1371600" algn="just" rtl="0" fontAlgn="base">
      <a:spcBef>
        <a:spcPct val="0"/>
      </a:spcBef>
      <a:spcAft>
        <a:spcPct val="0"/>
      </a:spcAft>
      <a:defRPr sz="2000" b="1" kern="1200">
        <a:solidFill>
          <a:schemeClr val="tx1"/>
        </a:solidFill>
        <a:latin typeface="Arial" panose="020B0604020202020204" pitchFamily="34" charset="0"/>
        <a:ea typeface="+mn-ea"/>
        <a:cs typeface="+mn-cs"/>
      </a:defRPr>
    </a:lvl4pPr>
    <a:lvl5pPr marL="1828800" algn="just" rtl="0" fontAlgn="base">
      <a:spcBef>
        <a:spcPct val="0"/>
      </a:spcBef>
      <a:spcAft>
        <a:spcPct val="0"/>
      </a:spcAft>
      <a:defRPr sz="2000" b="1" kern="1200">
        <a:solidFill>
          <a:schemeClr val="tx1"/>
        </a:solidFill>
        <a:latin typeface="Arial" panose="020B0604020202020204" pitchFamily="34" charset="0"/>
        <a:ea typeface="+mn-ea"/>
        <a:cs typeface="+mn-cs"/>
      </a:defRPr>
    </a:lvl5pPr>
    <a:lvl6pPr marL="2286000" algn="l" defTabSz="914400" rtl="0" eaLnBrk="1" latinLnBrk="0" hangingPunct="1">
      <a:defRPr sz="2000" b="1" kern="1200">
        <a:solidFill>
          <a:schemeClr val="tx1"/>
        </a:solidFill>
        <a:latin typeface="Arial" panose="020B0604020202020204" pitchFamily="34" charset="0"/>
        <a:ea typeface="+mn-ea"/>
        <a:cs typeface="+mn-cs"/>
      </a:defRPr>
    </a:lvl6pPr>
    <a:lvl7pPr marL="2743200" algn="l" defTabSz="914400" rtl="0" eaLnBrk="1" latinLnBrk="0" hangingPunct="1">
      <a:defRPr sz="2000" b="1" kern="1200">
        <a:solidFill>
          <a:schemeClr val="tx1"/>
        </a:solidFill>
        <a:latin typeface="Arial" panose="020B0604020202020204" pitchFamily="34" charset="0"/>
        <a:ea typeface="+mn-ea"/>
        <a:cs typeface="+mn-cs"/>
      </a:defRPr>
    </a:lvl7pPr>
    <a:lvl8pPr marL="3200400" algn="l" defTabSz="914400" rtl="0" eaLnBrk="1" latinLnBrk="0" hangingPunct="1">
      <a:defRPr sz="2000" b="1" kern="1200">
        <a:solidFill>
          <a:schemeClr val="tx1"/>
        </a:solidFill>
        <a:latin typeface="Arial" panose="020B0604020202020204" pitchFamily="34" charset="0"/>
        <a:ea typeface="+mn-ea"/>
        <a:cs typeface="+mn-cs"/>
      </a:defRPr>
    </a:lvl8pPr>
    <a:lvl9pPr marL="3657600" algn="l" defTabSz="914400" rtl="0" eaLnBrk="1" latinLnBrk="0" hangingPunct="1">
      <a:defRPr sz="2000" b="1"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482" autoAdjust="0"/>
    <p:restoredTop sz="90929"/>
  </p:normalViewPr>
  <p:slideViewPr>
    <p:cSldViewPr>
      <p:cViewPr varScale="1">
        <p:scale>
          <a:sx n="106" d="100"/>
          <a:sy n="106" d="100"/>
        </p:scale>
        <p:origin x="1542" y="96"/>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notesMaster" Target="notesMasters/notesMaster1.xml"/><Relationship Id="rId3" Type="http://schemas.openxmlformats.org/officeDocument/2006/relationships/slide" Target="slides/slide1.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0" y="1"/>
            <a:ext cx="2945980" cy="496013"/>
          </a:xfrm>
          <a:prstGeom prst="rect">
            <a:avLst/>
          </a:prstGeom>
          <a:noFill/>
          <a:ln w="9525">
            <a:noFill/>
            <a:miter lim="800000"/>
            <a:headEnd/>
            <a:tailEnd/>
          </a:ln>
          <a:effectLst/>
        </p:spPr>
        <p:txBody>
          <a:bodyPr vert="horz" wrap="square" lIns="91986" tIns="45992" rIns="91986" bIns="45992" numCol="1" anchor="t" anchorCtr="0" compatLnSpc="1">
            <a:prstTxWarp prst="textNoShape">
              <a:avLst/>
            </a:prstTxWarp>
          </a:bodyPr>
          <a:lstStyle>
            <a:lvl1pPr algn="l">
              <a:defRPr sz="1200">
                <a:latin typeface="Arial" pitchFamily="34" charset="0"/>
              </a:defRPr>
            </a:lvl1pPr>
          </a:lstStyle>
          <a:p>
            <a:pPr>
              <a:defRPr/>
            </a:pPr>
            <a:endParaRPr lang="pt-BR"/>
          </a:p>
        </p:txBody>
      </p:sp>
      <p:sp>
        <p:nvSpPr>
          <p:cNvPr id="63491" name="Rectangle 3"/>
          <p:cNvSpPr>
            <a:spLocks noGrp="1" noChangeArrowheads="1"/>
          </p:cNvSpPr>
          <p:nvPr>
            <p:ph type="dt" sz="quarter" idx="1"/>
          </p:nvPr>
        </p:nvSpPr>
        <p:spPr bwMode="auto">
          <a:xfrm>
            <a:off x="3851697" y="1"/>
            <a:ext cx="2945979" cy="496013"/>
          </a:xfrm>
          <a:prstGeom prst="rect">
            <a:avLst/>
          </a:prstGeom>
          <a:noFill/>
          <a:ln w="9525">
            <a:noFill/>
            <a:miter lim="800000"/>
            <a:headEnd/>
            <a:tailEnd/>
          </a:ln>
          <a:effectLst/>
        </p:spPr>
        <p:txBody>
          <a:bodyPr vert="horz" wrap="square" lIns="91986" tIns="45992" rIns="91986" bIns="45992" numCol="1" anchor="t" anchorCtr="0" compatLnSpc="1">
            <a:prstTxWarp prst="textNoShape">
              <a:avLst/>
            </a:prstTxWarp>
          </a:bodyPr>
          <a:lstStyle>
            <a:lvl1pPr algn="r">
              <a:defRPr sz="1200">
                <a:latin typeface="Arial" pitchFamily="34" charset="0"/>
              </a:defRPr>
            </a:lvl1pPr>
          </a:lstStyle>
          <a:p>
            <a:pPr>
              <a:defRPr/>
            </a:pPr>
            <a:endParaRPr lang="pt-BR"/>
          </a:p>
        </p:txBody>
      </p:sp>
      <p:sp>
        <p:nvSpPr>
          <p:cNvPr id="63492" name="Rectangle 4"/>
          <p:cNvSpPr>
            <a:spLocks noGrp="1" noChangeArrowheads="1"/>
          </p:cNvSpPr>
          <p:nvPr>
            <p:ph type="ftr" sz="quarter" idx="2"/>
          </p:nvPr>
        </p:nvSpPr>
        <p:spPr bwMode="auto">
          <a:xfrm>
            <a:off x="0" y="9430626"/>
            <a:ext cx="2945980" cy="496012"/>
          </a:xfrm>
          <a:prstGeom prst="rect">
            <a:avLst/>
          </a:prstGeom>
          <a:noFill/>
          <a:ln w="9525">
            <a:noFill/>
            <a:miter lim="800000"/>
            <a:headEnd/>
            <a:tailEnd/>
          </a:ln>
          <a:effectLst/>
        </p:spPr>
        <p:txBody>
          <a:bodyPr vert="horz" wrap="square" lIns="91986" tIns="45992" rIns="91986" bIns="45992" numCol="1" anchor="b" anchorCtr="0" compatLnSpc="1">
            <a:prstTxWarp prst="textNoShape">
              <a:avLst/>
            </a:prstTxWarp>
          </a:bodyPr>
          <a:lstStyle>
            <a:lvl1pPr algn="l">
              <a:defRPr sz="1200">
                <a:latin typeface="Arial" pitchFamily="34" charset="0"/>
              </a:defRPr>
            </a:lvl1pPr>
          </a:lstStyle>
          <a:p>
            <a:pPr>
              <a:defRPr/>
            </a:pPr>
            <a:endParaRPr lang="pt-BR"/>
          </a:p>
        </p:txBody>
      </p:sp>
      <p:sp>
        <p:nvSpPr>
          <p:cNvPr id="63493" name="Rectangle 5"/>
          <p:cNvSpPr>
            <a:spLocks noGrp="1" noChangeArrowheads="1"/>
          </p:cNvSpPr>
          <p:nvPr>
            <p:ph type="sldNum" sz="quarter" idx="3"/>
          </p:nvPr>
        </p:nvSpPr>
        <p:spPr bwMode="auto">
          <a:xfrm>
            <a:off x="3851697" y="9430626"/>
            <a:ext cx="2945979" cy="496012"/>
          </a:xfrm>
          <a:prstGeom prst="rect">
            <a:avLst/>
          </a:prstGeom>
          <a:noFill/>
          <a:ln w="9525">
            <a:noFill/>
            <a:miter lim="800000"/>
            <a:headEnd/>
            <a:tailEnd/>
          </a:ln>
          <a:effectLst/>
        </p:spPr>
        <p:txBody>
          <a:bodyPr vert="horz" wrap="square" lIns="91986" tIns="45992" rIns="91986" bIns="45992" numCol="1" anchor="b" anchorCtr="0" compatLnSpc="1">
            <a:prstTxWarp prst="textNoShape">
              <a:avLst/>
            </a:prstTxWarp>
          </a:bodyPr>
          <a:lstStyle>
            <a:lvl1pPr algn="r">
              <a:defRPr sz="1200"/>
            </a:lvl1pPr>
          </a:lstStyle>
          <a:p>
            <a:fld id="{705F3462-D261-41DB-B2D1-2DD7F7867F60}" type="slidenum">
              <a:rPr lang="pt-BR" altLang="pt-BR"/>
              <a:pPr/>
              <a:t>‹nº›</a:t>
            </a:fld>
            <a:endParaRPr lang="pt-BR" altLang="pt-BR"/>
          </a:p>
        </p:txBody>
      </p:sp>
    </p:spTree>
    <p:extLst>
      <p:ext uri="{BB962C8B-B14F-4D97-AF65-F5344CB8AC3E}">
        <p14:creationId xmlns:p14="http://schemas.microsoft.com/office/powerpoint/2010/main" val="20865673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1"/>
            <a:ext cx="2945980" cy="496013"/>
          </a:xfrm>
          <a:prstGeom prst="rect">
            <a:avLst/>
          </a:prstGeom>
          <a:noFill/>
          <a:ln w="9525">
            <a:noFill/>
            <a:miter lim="800000"/>
            <a:headEnd/>
            <a:tailEnd/>
          </a:ln>
          <a:effectLst/>
        </p:spPr>
        <p:txBody>
          <a:bodyPr vert="horz" wrap="square" lIns="91986" tIns="45992" rIns="91986" bIns="45992" numCol="1" anchor="t" anchorCtr="0" compatLnSpc="1">
            <a:prstTxWarp prst="textNoShape">
              <a:avLst/>
            </a:prstTxWarp>
          </a:bodyPr>
          <a:lstStyle>
            <a:lvl1pPr algn="l">
              <a:defRPr sz="1200" b="0">
                <a:latin typeface="Times New Roman" pitchFamily="18" charset="0"/>
              </a:defRPr>
            </a:lvl1pPr>
          </a:lstStyle>
          <a:p>
            <a:pPr>
              <a:defRPr/>
            </a:pPr>
            <a:endParaRPr lang="pt-BR"/>
          </a:p>
        </p:txBody>
      </p:sp>
      <p:sp>
        <p:nvSpPr>
          <p:cNvPr id="16387" name="Rectangle 3"/>
          <p:cNvSpPr>
            <a:spLocks noGrp="1" noChangeArrowheads="1"/>
          </p:cNvSpPr>
          <p:nvPr>
            <p:ph type="dt" idx="1"/>
          </p:nvPr>
        </p:nvSpPr>
        <p:spPr bwMode="auto">
          <a:xfrm>
            <a:off x="3851697" y="1"/>
            <a:ext cx="2945979" cy="496013"/>
          </a:xfrm>
          <a:prstGeom prst="rect">
            <a:avLst/>
          </a:prstGeom>
          <a:noFill/>
          <a:ln w="9525">
            <a:noFill/>
            <a:miter lim="800000"/>
            <a:headEnd/>
            <a:tailEnd/>
          </a:ln>
          <a:effectLst/>
        </p:spPr>
        <p:txBody>
          <a:bodyPr vert="horz" wrap="square" lIns="91986" tIns="45992" rIns="91986" bIns="45992" numCol="1" anchor="t" anchorCtr="0" compatLnSpc="1">
            <a:prstTxWarp prst="textNoShape">
              <a:avLst/>
            </a:prstTxWarp>
          </a:bodyPr>
          <a:lstStyle>
            <a:lvl1pPr algn="r">
              <a:defRPr sz="1200" b="0">
                <a:latin typeface="Times New Roman" pitchFamily="18" charset="0"/>
              </a:defRPr>
            </a:lvl1pPr>
          </a:lstStyle>
          <a:p>
            <a:pPr>
              <a:defRPr/>
            </a:pPr>
            <a:endParaRPr lang="pt-BR"/>
          </a:p>
        </p:txBody>
      </p:sp>
      <p:sp>
        <p:nvSpPr>
          <p:cNvPr id="44036" name="Rectangle 4"/>
          <p:cNvSpPr>
            <a:spLocks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9" name="Rectangle 5"/>
          <p:cNvSpPr>
            <a:spLocks noGrp="1" noChangeArrowheads="1"/>
          </p:cNvSpPr>
          <p:nvPr>
            <p:ph type="body" sz="quarter" idx="3"/>
          </p:nvPr>
        </p:nvSpPr>
        <p:spPr bwMode="auto">
          <a:xfrm>
            <a:off x="905717" y="4714515"/>
            <a:ext cx="4986242" cy="4467307"/>
          </a:xfrm>
          <a:prstGeom prst="rect">
            <a:avLst/>
          </a:prstGeom>
          <a:noFill/>
          <a:ln w="9525">
            <a:noFill/>
            <a:miter lim="800000"/>
            <a:headEnd/>
            <a:tailEnd/>
          </a:ln>
          <a:effectLst/>
        </p:spPr>
        <p:txBody>
          <a:bodyPr vert="horz" wrap="square" lIns="91986" tIns="45992" rIns="91986" bIns="45992" numCol="1" anchor="t" anchorCtr="0" compatLnSpc="1">
            <a:prstTxWarp prst="textNoShape">
              <a:avLst/>
            </a:prstTxWarp>
          </a:bodyPr>
          <a:lstStyle/>
          <a:p>
            <a:pPr lvl="0"/>
            <a:r>
              <a:rPr lang="pt-BR" noProof="0" smtClean="0"/>
              <a:t>Clique para editar os estilos do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p>
        </p:txBody>
      </p:sp>
      <p:sp>
        <p:nvSpPr>
          <p:cNvPr id="16390" name="Rectangle 6"/>
          <p:cNvSpPr>
            <a:spLocks noGrp="1" noChangeArrowheads="1"/>
          </p:cNvSpPr>
          <p:nvPr>
            <p:ph type="ftr" sz="quarter" idx="4"/>
          </p:nvPr>
        </p:nvSpPr>
        <p:spPr bwMode="auto">
          <a:xfrm>
            <a:off x="0" y="9430626"/>
            <a:ext cx="2945980" cy="496012"/>
          </a:xfrm>
          <a:prstGeom prst="rect">
            <a:avLst/>
          </a:prstGeom>
          <a:noFill/>
          <a:ln w="9525">
            <a:noFill/>
            <a:miter lim="800000"/>
            <a:headEnd/>
            <a:tailEnd/>
          </a:ln>
          <a:effectLst/>
        </p:spPr>
        <p:txBody>
          <a:bodyPr vert="horz" wrap="square" lIns="91986" tIns="45992" rIns="91986" bIns="45992" numCol="1" anchor="b" anchorCtr="0" compatLnSpc="1">
            <a:prstTxWarp prst="textNoShape">
              <a:avLst/>
            </a:prstTxWarp>
          </a:bodyPr>
          <a:lstStyle>
            <a:lvl1pPr algn="l">
              <a:defRPr sz="1200" b="0">
                <a:latin typeface="Times New Roman" pitchFamily="18" charset="0"/>
              </a:defRPr>
            </a:lvl1pPr>
          </a:lstStyle>
          <a:p>
            <a:pPr>
              <a:defRPr/>
            </a:pPr>
            <a:endParaRPr lang="pt-BR"/>
          </a:p>
        </p:txBody>
      </p:sp>
      <p:sp>
        <p:nvSpPr>
          <p:cNvPr id="16391" name="Rectangle 7"/>
          <p:cNvSpPr>
            <a:spLocks noGrp="1" noChangeArrowheads="1"/>
          </p:cNvSpPr>
          <p:nvPr>
            <p:ph type="sldNum" sz="quarter" idx="5"/>
          </p:nvPr>
        </p:nvSpPr>
        <p:spPr bwMode="auto">
          <a:xfrm>
            <a:off x="3851697" y="9430626"/>
            <a:ext cx="2945979" cy="496012"/>
          </a:xfrm>
          <a:prstGeom prst="rect">
            <a:avLst/>
          </a:prstGeom>
          <a:noFill/>
          <a:ln w="9525">
            <a:noFill/>
            <a:miter lim="800000"/>
            <a:headEnd/>
            <a:tailEnd/>
          </a:ln>
          <a:effectLst/>
        </p:spPr>
        <p:txBody>
          <a:bodyPr vert="horz" wrap="square" lIns="91986" tIns="45992" rIns="91986" bIns="45992" numCol="1" anchor="b" anchorCtr="0" compatLnSpc="1">
            <a:prstTxWarp prst="textNoShape">
              <a:avLst/>
            </a:prstTxWarp>
          </a:bodyPr>
          <a:lstStyle>
            <a:lvl1pPr algn="r">
              <a:defRPr sz="1200" b="0">
                <a:latin typeface="Times New Roman" panose="02020603050405020304" pitchFamily="18" charset="0"/>
              </a:defRPr>
            </a:lvl1pPr>
          </a:lstStyle>
          <a:p>
            <a:fld id="{F087873B-6D4B-4106-A19B-2B7A14B346ED}" type="slidenum">
              <a:rPr lang="pt-BR" altLang="pt-BR"/>
              <a:pPr/>
              <a:t>‹nº›</a:t>
            </a:fld>
            <a:endParaRPr lang="pt-BR" altLang="pt-BR"/>
          </a:p>
        </p:txBody>
      </p:sp>
    </p:spTree>
    <p:extLst>
      <p:ext uri="{BB962C8B-B14F-4D97-AF65-F5344CB8AC3E}">
        <p14:creationId xmlns:p14="http://schemas.microsoft.com/office/powerpoint/2010/main" val="25102416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lvl1pPr>
              <a:defRPr/>
            </a:lvl1pPr>
          </a:lstStyle>
          <a:p>
            <a:pPr>
              <a:defRPr/>
            </a:pPr>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fld id="{0DA7B260-1746-46AC-8D37-E98B098B1683}" type="slidenum">
              <a:rPr lang="pt-BR" altLang="pt-BR"/>
              <a:pPr/>
              <a:t>‹nº›</a:t>
            </a:fld>
            <a:endParaRPr lang="pt-BR" altLang="pt-BR"/>
          </a:p>
        </p:txBody>
      </p:sp>
    </p:spTree>
    <p:extLst>
      <p:ext uri="{BB962C8B-B14F-4D97-AF65-F5344CB8AC3E}">
        <p14:creationId xmlns:p14="http://schemas.microsoft.com/office/powerpoint/2010/main" val="6600697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fld id="{3A0CD57F-FC0A-4FE4-8F04-5DEA13AB0E27}" type="slidenum">
              <a:rPr lang="pt-BR" altLang="pt-BR"/>
              <a:pPr/>
              <a:t>‹nº›</a:t>
            </a:fld>
            <a:endParaRPr lang="pt-BR" altLang="pt-BR"/>
          </a:p>
        </p:txBody>
      </p:sp>
    </p:spTree>
    <p:extLst>
      <p:ext uri="{BB962C8B-B14F-4D97-AF65-F5344CB8AC3E}">
        <p14:creationId xmlns:p14="http://schemas.microsoft.com/office/powerpoint/2010/main" val="36684401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fld id="{AA3B1904-B99F-40C2-A4EC-0D51F173C9FD}" type="slidenum">
              <a:rPr lang="pt-BR" altLang="pt-BR"/>
              <a:pPr/>
              <a:t>‹nº›</a:t>
            </a:fld>
            <a:endParaRPr lang="pt-BR" altLang="pt-BR"/>
          </a:p>
        </p:txBody>
      </p:sp>
    </p:spTree>
    <p:extLst>
      <p:ext uri="{BB962C8B-B14F-4D97-AF65-F5344CB8AC3E}">
        <p14:creationId xmlns:p14="http://schemas.microsoft.com/office/powerpoint/2010/main" val="8443461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p:spPr>
        <p:txBody>
          <a:bodyPr anchor="b"/>
          <a:lstStyle>
            <a:lvl1pPr algn="ctr">
              <a:defRPr sz="4500"/>
            </a:lvl1pPr>
          </a:lstStyle>
          <a:p>
            <a:r>
              <a:rPr lang="pt-BR" smtClean="0"/>
              <a:t>Clique para editar o título mestre</a:t>
            </a:r>
            <a:endParaRPr lang="pt-BR"/>
          </a:p>
        </p:txBody>
      </p:sp>
      <p:sp>
        <p:nvSpPr>
          <p:cNvPr id="3" name="Subtítulo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614D9C46-6B2D-4A46-8863-B716FA26753E}" type="datetimeFigureOut">
              <a:rPr lang="pt-BR" smtClean="0">
                <a:solidFill>
                  <a:prstClr val="black">
                    <a:tint val="75000"/>
                  </a:prstClr>
                </a:solidFill>
              </a:rPr>
              <a:pPr/>
              <a:t>23/01/2020</a:t>
            </a:fld>
            <a:endParaRPr lang="pt-BR">
              <a:solidFill>
                <a:prstClr val="black">
                  <a:tint val="75000"/>
                </a:prstClr>
              </a:solidFill>
            </a:endParaRPr>
          </a:p>
        </p:txBody>
      </p:sp>
      <p:sp>
        <p:nvSpPr>
          <p:cNvPr id="5" name="Espaço Reservado para Rodapé 4"/>
          <p:cNvSpPr>
            <a:spLocks noGrp="1"/>
          </p:cNvSpPr>
          <p:nvPr>
            <p:ph type="ftr" sz="quarter" idx="11"/>
          </p:nvPr>
        </p:nvSpPr>
        <p:spPr/>
        <p:txBody>
          <a:bodyPr/>
          <a:lstStyle/>
          <a:p>
            <a:endParaRPr lang="pt-BR">
              <a:solidFill>
                <a:prstClr val="black">
                  <a:tint val="75000"/>
                </a:prstClr>
              </a:solidFill>
            </a:endParaRPr>
          </a:p>
        </p:txBody>
      </p:sp>
      <p:sp>
        <p:nvSpPr>
          <p:cNvPr id="6" name="Espaço Reservado para Número de Slide 5"/>
          <p:cNvSpPr>
            <a:spLocks noGrp="1"/>
          </p:cNvSpPr>
          <p:nvPr>
            <p:ph type="sldNum" sz="quarter" idx="12"/>
          </p:nvPr>
        </p:nvSpPr>
        <p:spPr/>
        <p:txBody>
          <a:bodyPr/>
          <a:lstStyle/>
          <a:p>
            <a:fld id="{884DDEEF-C277-43AB-9A86-62CD729295C6}"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4210267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614D9C46-6B2D-4A46-8863-B716FA26753E}" type="datetimeFigureOut">
              <a:rPr lang="pt-BR" smtClean="0">
                <a:solidFill>
                  <a:prstClr val="black">
                    <a:tint val="75000"/>
                  </a:prstClr>
                </a:solidFill>
              </a:rPr>
              <a:pPr/>
              <a:t>23/01/2020</a:t>
            </a:fld>
            <a:endParaRPr lang="pt-BR">
              <a:solidFill>
                <a:prstClr val="black">
                  <a:tint val="75000"/>
                </a:prstClr>
              </a:solidFill>
            </a:endParaRPr>
          </a:p>
        </p:txBody>
      </p:sp>
      <p:sp>
        <p:nvSpPr>
          <p:cNvPr id="5" name="Espaço Reservado para Rodapé 4"/>
          <p:cNvSpPr>
            <a:spLocks noGrp="1"/>
          </p:cNvSpPr>
          <p:nvPr>
            <p:ph type="ftr" sz="quarter" idx="11"/>
          </p:nvPr>
        </p:nvSpPr>
        <p:spPr/>
        <p:txBody>
          <a:bodyPr/>
          <a:lstStyle/>
          <a:p>
            <a:endParaRPr lang="pt-BR">
              <a:solidFill>
                <a:prstClr val="black">
                  <a:tint val="75000"/>
                </a:prstClr>
              </a:solidFill>
            </a:endParaRPr>
          </a:p>
        </p:txBody>
      </p:sp>
      <p:sp>
        <p:nvSpPr>
          <p:cNvPr id="6" name="Espaço Reservado para Número de Slide 5"/>
          <p:cNvSpPr>
            <a:spLocks noGrp="1"/>
          </p:cNvSpPr>
          <p:nvPr>
            <p:ph type="sldNum" sz="quarter" idx="12"/>
          </p:nvPr>
        </p:nvSpPr>
        <p:spPr/>
        <p:txBody>
          <a:bodyPr/>
          <a:lstStyle/>
          <a:p>
            <a:fld id="{884DDEEF-C277-43AB-9A86-62CD729295C6}"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31196518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9"/>
            <a:ext cx="7886700" cy="2852737"/>
          </a:xfrm>
        </p:spPr>
        <p:txBody>
          <a:bodyPr anchor="b"/>
          <a:lstStyle>
            <a:lvl1pPr>
              <a:defRPr sz="4500"/>
            </a:lvl1pPr>
          </a:lstStyle>
          <a:p>
            <a:r>
              <a:rPr lang="pt-BR" smtClean="0"/>
              <a:t>Clique para editar o título mestre</a:t>
            </a:r>
            <a:endParaRPr lang="pt-BR"/>
          </a:p>
        </p:txBody>
      </p:sp>
      <p:sp>
        <p:nvSpPr>
          <p:cNvPr id="3" name="Espaço Reservado para Texto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614D9C46-6B2D-4A46-8863-B716FA26753E}" type="datetimeFigureOut">
              <a:rPr lang="pt-BR" smtClean="0">
                <a:solidFill>
                  <a:prstClr val="black">
                    <a:tint val="75000"/>
                  </a:prstClr>
                </a:solidFill>
              </a:rPr>
              <a:pPr/>
              <a:t>23/01/2020</a:t>
            </a:fld>
            <a:endParaRPr lang="pt-BR">
              <a:solidFill>
                <a:prstClr val="black">
                  <a:tint val="75000"/>
                </a:prstClr>
              </a:solidFill>
            </a:endParaRPr>
          </a:p>
        </p:txBody>
      </p:sp>
      <p:sp>
        <p:nvSpPr>
          <p:cNvPr id="5" name="Espaço Reservado para Rodapé 4"/>
          <p:cNvSpPr>
            <a:spLocks noGrp="1"/>
          </p:cNvSpPr>
          <p:nvPr>
            <p:ph type="ftr" sz="quarter" idx="11"/>
          </p:nvPr>
        </p:nvSpPr>
        <p:spPr/>
        <p:txBody>
          <a:bodyPr/>
          <a:lstStyle/>
          <a:p>
            <a:endParaRPr lang="pt-BR">
              <a:solidFill>
                <a:prstClr val="black">
                  <a:tint val="75000"/>
                </a:prstClr>
              </a:solidFill>
            </a:endParaRPr>
          </a:p>
        </p:txBody>
      </p:sp>
      <p:sp>
        <p:nvSpPr>
          <p:cNvPr id="6" name="Espaço Reservado para Número de Slide 5"/>
          <p:cNvSpPr>
            <a:spLocks noGrp="1"/>
          </p:cNvSpPr>
          <p:nvPr>
            <p:ph type="sldNum" sz="quarter" idx="12"/>
          </p:nvPr>
        </p:nvSpPr>
        <p:spPr/>
        <p:txBody>
          <a:bodyPr/>
          <a:lstStyle/>
          <a:p>
            <a:fld id="{884DDEEF-C277-43AB-9A86-62CD729295C6}"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19275649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628650" y="1825625"/>
            <a:ext cx="3886200" cy="435133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29150" y="1825625"/>
            <a:ext cx="3886200" cy="435133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614D9C46-6B2D-4A46-8863-B716FA26753E}" type="datetimeFigureOut">
              <a:rPr lang="pt-BR" smtClean="0">
                <a:solidFill>
                  <a:prstClr val="black">
                    <a:tint val="75000"/>
                  </a:prstClr>
                </a:solidFill>
              </a:rPr>
              <a:pPr/>
              <a:t>23/01/2020</a:t>
            </a:fld>
            <a:endParaRPr lang="pt-BR">
              <a:solidFill>
                <a:prstClr val="black">
                  <a:tint val="75000"/>
                </a:prstClr>
              </a:solidFill>
            </a:endParaRPr>
          </a:p>
        </p:txBody>
      </p:sp>
      <p:sp>
        <p:nvSpPr>
          <p:cNvPr id="6" name="Espaço Reservado para Rodapé 5"/>
          <p:cNvSpPr>
            <a:spLocks noGrp="1"/>
          </p:cNvSpPr>
          <p:nvPr>
            <p:ph type="ftr" sz="quarter" idx="11"/>
          </p:nvPr>
        </p:nvSpPr>
        <p:spPr/>
        <p:txBody>
          <a:bodyPr/>
          <a:lstStyle/>
          <a:p>
            <a:endParaRPr lang="pt-BR">
              <a:solidFill>
                <a:prstClr val="black">
                  <a:tint val="75000"/>
                </a:prstClr>
              </a:solidFill>
            </a:endParaRPr>
          </a:p>
        </p:txBody>
      </p:sp>
      <p:sp>
        <p:nvSpPr>
          <p:cNvPr id="7" name="Espaço Reservado para Número de Slide 6"/>
          <p:cNvSpPr>
            <a:spLocks noGrp="1"/>
          </p:cNvSpPr>
          <p:nvPr>
            <p:ph type="sldNum" sz="quarter" idx="12"/>
          </p:nvPr>
        </p:nvSpPr>
        <p:spPr/>
        <p:txBody>
          <a:bodyPr/>
          <a:lstStyle/>
          <a:p>
            <a:fld id="{884DDEEF-C277-43AB-9A86-62CD729295C6}"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26058741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629841" y="365126"/>
            <a:ext cx="7886700" cy="1325563"/>
          </a:xfrm>
        </p:spPr>
        <p:txBody>
          <a:bodyPr/>
          <a:lstStyle/>
          <a:p>
            <a:r>
              <a:rPr lang="pt-BR" smtClean="0"/>
              <a:t>Clique para editar o título mestre</a:t>
            </a:r>
            <a:endParaRPr lang="pt-BR"/>
          </a:p>
        </p:txBody>
      </p:sp>
      <p:sp>
        <p:nvSpPr>
          <p:cNvPr id="3" name="Espaço Reservado para Texto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t-BR" smtClean="0"/>
              <a:t>Clique para editar o texto mestre</a:t>
            </a:r>
          </a:p>
        </p:txBody>
      </p:sp>
      <p:sp>
        <p:nvSpPr>
          <p:cNvPr id="4" name="Espaço Reservado para Conteúdo 3"/>
          <p:cNvSpPr>
            <a:spLocks noGrp="1"/>
          </p:cNvSpPr>
          <p:nvPr>
            <p:ph sz="half" idx="2"/>
          </p:nvPr>
        </p:nvSpPr>
        <p:spPr>
          <a:xfrm>
            <a:off x="629842" y="2505075"/>
            <a:ext cx="3868340"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t-BR" smtClean="0"/>
              <a:t>Clique para editar o texto mestre</a:t>
            </a:r>
          </a:p>
        </p:txBody>
      </p:sp>
      <p:sp>
        <p:nvSpPr>
          <p:cNvPr id="6" name="Espaço Reservado para Conteúdo 5"/>
          <p:cNvSpPr>
            <a:spLocks noGrp="1"/>
          </p:cNvSpPr>
          <p:nvPr>
            <p:ph sz="quarter" idx="4"/>
          </p:nvPr>
        </p:nvSpPr>
        <p:spPr>
          <a:xfrm>
            <a:off x="4629150" y="2505075"/>
            <a:ext cx="3887391"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614D9C46-6B2D-4A46-8863-B716FA26753E}" type="datetimeFigureOut">
              <a:rPr lang="pt-BR" smtClean="0">
                <a:solidFill>
                  <a:prstClr val="black">
                    <a:tint val="75000"/>
                  </a:prstClr>
                </a:solidFill>
              </a:rPr>
              <a:pPr/>
              <a:t>23/01/2020</a:t>
            </a:fld>
            <a:endParaRPr lang="pt-BR">
              <a:solidFill>
                <a:prstClr val="black">
                  <a:tint val="75000"/>
                </a:prstClr>
              </a:solidFill>
            </a:endParaRPr>
          </a:p>
        </p:txBody>
      </p:sp>
      <p:sp>
        <p:nvSpPr>
          <p:cNvPr id="8" name="Espaço Reservado para Rodapé 7"/>
          <p:cNvSpPr>
            <a:spLocks noGrp="1"/>
          </p:cNvSpPr>
          <p:nvPr>
            <p:ph type="ftr" sz="quarter" idx="11"/>
          </p:nvPr>
        </p:nvSpPr>
        <p:spPr/>
        <p:txBody>
          <a:bodyPr/>
          <a:lstStyle/>
          <a:p>
            <a:endParaRPr lang="pt-BR">
              <a:solidFill>
                <a:prstClr val="black">
                  <a:tint val="75000"/>
                </a:prstClr>
              </a:solidFill>
            </a:endParaRPr>
          </a:p>
        </p:txBody>
      </p:sp>
      <p:sp>
        <p:nvSpPr>
          <p:cNvPr id="9" name="Espaço Reservado para Número de Slide 8"/>
          <p:cNvSpPr>
            <a:spLocks noGrp="1"/>
          </p:cNvSpPr>
          <p:nvPr>
            <p:ph type="sldNum" sz="quarter" idx="12"/>
          </p:nvPr>
        </p:nvSpPr>
        <p:spPr/>
        <p:txBody>
          <a:bodyPr/>
          <a:lstStyle/>
          <a:p>
            <a:fld id="{884DDEEF-C277-43AB-9A86-62CD729295C6}"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32423602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614D9C46-6B2D-4A46-8863-B716FA26753E}" type="datetimeFigureOut">
              <a:rPr lang="pt-BR" smtClean="0">
                <a:solidFill>
                  <a:prstClr val="black">
                    <a:tint val="75000"/>
                  </a:prstClr>
                </a:solidFill>
              </a:rPr>
              <a:pPr/>
              <a:t>23/01/2020</a:t>
            </a:fld>
            <a:endParaRPr lang="pt-BR">
              <a:solidFill>
                <a:prstClr val="black">
                  <a:tint val="75000"/>
                </a:prstClr>
              </a:solidFill>
            </a:endParaRPr>
          </a:p>
        </p:txBody>
      </p:sp>
      <p:sp>
        <p:nvSpPr>
          <p:cNvPr id="4" name="Espaço Reservado para Rodapé 3"/>
          <p:cNvSpPr>
            <a:spLocks noGrp="1"/>
          </p:cNvSpPr>
          <p:nvPr>
            <p:ph type="ftr" sz="quarter" idx="11"/>
          </p:nvPr>
        </p:nvSpPr>
        <p:spPr/>
        <p:txBody>
          <a:bodyPr/>
          <a:lstStyle/>
          <a:p>
            <a:endParaRPr lang="pt-BR">
              <a:solidFill>
                <a:prstClr val="black">
                  <a:tint val="75000"/>
                </a:prstClr>
              </a:solidFill>
            </a:endParaRPr>
          </a:p>
        </p:txBody>
      </p:sp>
      <p:sp>
        <p:nvSpPr>
          <p:cNvPr id="5" name="Espaço Reservado para Número de Slide 4"/>
          <p:cNvSpPr>
            <a:spLocks noGrp="1"/>
          </p:cNvSpPr>
          <p:nvPr>
            <p:ph type="sldNum" sz="quarter" idx="12"/>
          </p:nvPr>
        </p:nvSpPr>
        <p:spPr/>
        <p:txBody>
          <a:bodyPr/>
          <a:lstStyle/>
          <a:p>
            <a:fld id="{884DDEEF-C277-43AB-9A86-62CD729295C6}"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38205309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614D9C46-6B2D-4A46-8863-B716FA26753E}" type="datetimeFigureOut">
              <a:rPr lang="pt-BR" smtClean="0">
                <a:solidFill>
                  <a:prstClr val="black">
                    <a:tint val="75000"/>
                  </a:prstClr>
                </a:solidFill>
              </a:rPr>
              <a:pPr/>
              <a:t>23/01/2020</a:t>
            </a:fld>
            <a:endParaRPr lang="pt-BR">
              <a:solidFill>
                <a:prstClr val="black">
                  <a:tint val="75000"/>
                </a:prstClr>
              </a:solidFill>
            </a:endParaRPr>
          </a:p>
        </p:txBody>
      </p:sp>
      <p:sp>
        <p:nvSpPr>
          <p:cNvPr id="3" name="Espaço Reservado para Rodapé 2"/>
          <p:cNvSpPr>
            <a:spLocks noGrp="1"/>
          </p:cNvSpPr>
          <p:nvPr>
            <p:ph type="ftr" sz="quarter" idx="11"/>
          </p:nvPr>
        </p:nvSpPr>
        <p:spPr/>
        <p:txBody>
          <a:bodyPr/>
          <a:lstStyle/>
          <a:p>
            <a:endParaRPr lang="pt-BR">
              <a:solidFill>
                <a:prstClr val="black">
                  <a:tint val="75000"/>
                </a:prstClr>
              </a:solidFill>
            </a:endParaRPr>
          </a:p>
        </p:txBody>
      </p:sp>
      <p:sp>
        <p:nvSpPr>
          <p:cNvPr id="4" name="Espaço Reservado para Número de Slide 3"/>
          <p:cNvSpPr>
            <a:spLocks noGrp="1"/>
          </p:cNvSpPr>
          <p:nvPr>
            <p:ph type="sldNum" sz="quarter" idx="12"/>
          </p:nvPr>
        </p:nvSpPr>
        <p:spPr/>
        <p:txBody>
          <a:bodyPr/>
          <a:lstStyle/>
          <a:p>
            <a:fld id="{884DDEEF-C277-43AB-9A86-62CD729295C6}"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19597598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2400"/>
            </a:lvl1pPr>
          </a:lstStyle>
          <a:p>
            <a:r>
              <a:rPr lang="pt-BR" smtClean="0"/>
              <a:t>Clique para editar o título mestre</a:t>
            </a:r>
            <a:endParaRPr lang="pt-BR"/>
          </a:p>
        </p:txBody>
      </p:sp>
      <p:sp>
        <p:nvSpPr>
          <p:cNvPr id="3" name="Espaço Reservado para Conteúdo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614D9C46-6B2D-4A46-8863-B716FA26753E}" type="datetimeFigureOut">
              <a:rPr lang="pt-BR" smtClean="0">
                <a:solidFill>
                  <a:prstClr val="black">
                    <a:tint val="75000"/>
                  </a:prstClr>
                </a:solidFill>
              </a:rPr>
              <a:pPr/>
              <a:t>23/01/2020</a:t>
            </a:fld>
            <a:endParaRPr lang="pt-BR">
              <a:solidFill>
                <a:prstClr val="black">
                  <a:tint val="75000"/>
                </a:prstClr>
              </a:solidFill>
            </a:endParaRPr>
          </a:p>
        </p:txBody>
      </p:sp>
      <p:sp>
        <p:nvSpPr>
          <p:cNvPr id="6" name="Espaço Reservado para Rodapé 5"/>
          <p:cNvSpPr>
            <a:spLocks noGrp="1"/>
          </p:cNvSpPr>
          <p:nvPr>
            <p:ph type="ftr" sz="quarter" idx="11"/>
          </p:nvPr>
        </p:nvSpPr>
        <p:spPr/>
        <p:txBody>
          <a:bodyPr/>
          <a:lstStyle/>
          <a:p>
            <a:endParaRPr lang="pt-BR">
              <a:solidFill>
                <a:prstClr val="black">
                  <a:tint val="75000"/>
                </a:prstClr>
              </a:solidFill>
            </a:endParaRPr>
          </a:p>
        </p:txBody>
      </p:sp>
      <p:sp>
        <p:nvSpPr>
          <p:cNvPr id="7" name="Espaço Reservado para Número de Slide 6"/>
          <p:cNvSpPr>
            <a:spLocks noGrp="1"/>
          </p:cNvSpPr>
          <p:nvPr>
            <p:ph type="sldNum" sz="quarter" idx="12"/>
          </p:nvPr>
        </p:nvSpPr>
        <p:spPr/>
        <p:txBody>
          <a:bodyPr/>
          <a:lstStyle/>
          <a:p>
            <a:fld id="{884DDEEF-C277-43AB-9A86-62CD729295C6}"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3141015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fld id="{A3105384-E4E3-4159-ABCA-F64B61947BD7}" type="slidenum">
              <a:rPr lang="pt-BR" altLang="pt-BR"/>
              <a:pPr/>
              <a:t>‹nº›</a:t>
            </a:fld>
            <a:endParaRPr lang="pt-BR" altLang="pt-BR"/>
          </a:p>
        </p:txBody>
      </p:sp>
    </p:spTree>
    <p:extLst>
      <p:ext uri="{BB962C8B-B14F-4D97-AF65-F5344CB8AC3E}">
        <p14:creationId xmlns:p14="http://schemas.microsoft.com/office/powerpoint/2010/main" val="26960152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2400"/>
            </a:lvl1pPr>
          </a:lstStyle>
          <a:p>
            <a:r>
              <a:rPr lang="pt-BR" smtClean="0"/>
              <a:t>Clique para editar o título mestre</a:t>
            </a:r>
            <a:endParaRPr lang="pt-BR"/>
          </a:p>
        </p:txBody>
      </p:sp>
      <p:sp>
        <p:nvSpPr>
          <p:cNvPr id="3" name="Espaço Reservado para Imagem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pt-BR"/>
          </a:p>
        </p:txBody>
      </p:sp>
      <p:sp>
        <p:nvSpPr>
          <p:cNvPr id="4" name="Espaço Reservado para Tex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614D9C46-6B2D-4A46-8863-B716FA26753E}" type="datetimeFigureOut">
              <a:rPr lang="pt-BR" smtClean="0">
                <a:solidFill>
                  <a:prstClr val="black">
                    <a:tint val="75000"/>
                  </a:prstClr>
                </a:solidFill>
              </a:rPr>
              <a:pPr/>
              <a:t>23/01/2020</a:t>
            </a:fld>
            <a:endParaRPr lang="pt-BR">
              <a:solidFill>
                <a:prstClr val="black">
                  <a:tint val="75000"/>
                </a:prstClr>
              </a:solidFill>
            </a:endParaRPr>
          </a:p>
        </p:txBody>
      </p:sp>
      <p:sp>
        <p:nvSpPr>
          <p:cNvPr id="6" name="Espaço Reservado para Rodapé 5"/>
          <p:cNvSpPr>
            <a:spLocks noGrp="1"/>
          </p:cNvSpPr>
          <p:nvPr>
            <p:ph type="ftr" sz="quarter" idx="11"/>
          </p:nvPr>
        </p:nvSpPr>
        <p:spPr/>
        <p:txBody>
          <a:bodyPr/>
          <a:lstStyle/>
          <a:p>
            <a:endParaRPr lang="pt-BR">
              <a:solidFill>
                <a:prstClr val="black">
                  <a:tint val="75000"/>
                </a:prstClr>
              </a:solidFill>
            </a:endParaRPr>
          </a:p>
        </p:txBody>
      </p:sp>
      <p:sp>
        <p:nvSpPr>
          <p:cNvPr id="7" name="Espaço Reservado para Número de Slide 6"/>
          <p:cNvSpPr>
            <a:spLocks noGrp="1"/>
          </p:cNvSpPr>
          <p:nvPr>
            <p:ph type="sldNum" sz="quarter" idx="12"/>
          </p:nvPr>
        </p:nvSpPr>
        <p:spPr/>
        <p:txBody>
          <a:bodyPr/>
          <a:lstStyle/>
          <a:p>
            <a:fld id="{884DDEEF-C277-43AB-9A86-62CD729295C6}"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222663688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614D9C46-6B2D-4A46-8863-B716FA26753E}" type="datetimeFigureOut">
              <a:rPr lang="pt-BR" smtClean="0">
                <a:solidFill>
                  <a:prstClr val="black">
                    <a:tint val="75000"/>
                  </a:prstClr>
                </a:solidFill>
              </a:rPr>
              <a:pPr/>
              <a:t>23/01/2020</a:t>
            </a:fld>
            <a:endParaRPr lang="pt-BR">
              <a:solidFill>
                <a:prstClr val="black">
                  <a:tint val="75000"/>
                </a:prstClr>
              </a:solidFill>
            </a:endParaRPr>
          </a:p>
        </p:txBody>
      </p:sp>
      <p:sp>
        <p:nvSpPr>
          <p:cNvPr id="5" name="Espaço Reservado para Rodapé 4"/>
          <p:cNvSpPr>
            <a:spLocks noGrp="1"/>
          </p:cNvSpPr>
          <p:nvPr>
            <p:ph type="ftr" sz="quarter" idx="11"/>
          </p:nvPr>
        </p:nvSpPr>
        <p:spPr/>
        <p:txBody>
          <a:bodyPr/>
          <a:lstStyle/>
          <a:p>
            <a:endParaRPr lang="pt-BR">
              <a:solidFill>
                <a:prstClr val="black">
                  <a:tint val="75000"/>
                </a:prstClr>
              </a:solidFill>
            </a:endParaRPr>
          </a:p>
        </p:txBody>
      </p:sp>
      <p:sp>
        <p:nvSpPr>
          <p:cNvPr id="6" name="Espaço Reservado para Número de Slide 5"/>
          <p:cNvSpPr>
            <a:spLocks noGrp="1"/>
          </p:cNvSpPr>
          <p:nvPr>
            <p:ph type="sldNum" sz="quarter" idx="12"/>
          </p:nvPr>
        </p:nvSpPr>
        <p:spPr/>
        <p:txBody>
          <a:bodyPr/>
          <a:lstStyle/>
          <a:p>
            <a:fld id="{884DDEEF-C277-43AB-9A86-62CD729295C6}"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22058157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43675" y="365125"/>
            <a:ext cx="1971675" cy="5811838"/>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628650" y="365125"/>
            <a:ext cx="5800725" cy="5811838"/>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614D9C46-6B2D-4A46-8863-B716FA26753E}" type="datetimeFigureOut">
              <a:rPr lang="pt-BR" smtClean="0">
                <a:solidFill>
                  <a:prstClr val="black">
                    <a:tint val="75000"/>
                  </a:prstClr>
                </a:solidFill>
              </a:rPr>
              <a:pPr/>
              <a:t>23/01/2020</a:t>
            </a:fld>
            <a:endParaRPr lang="pt-BR">
              <a:solidFill>
                <a:prstClr val="black">
                  <a:tint val="75000"/>
                </a:prstClr>
              </a:solidFill>
            </a:endParaRPr>
          </a:p>
        </p:txBody>
      </p:sp>
      <p:sp>
        <p:nvSpPr>
          <p:cNvPr id="5" name="Espaço Reservado para Rodapé 4"/>
          <p:cNvSpPr>
            <a:spLocks noGrp="1"/>
          </p:cNvSpPr>
          <p:nvPr>
            <p:ph type="ftr" sz="quarter" idx="11"/>
          </p:nvPr>
        </p:nvSpPr>
        <p:spPr/>
        <p:txBody>
          <a:bodyPr/>
          <a:lstStyle/>
          <a:p>
            <a:endParaRPr lang="pt-BR">
              <a:solidFill>
                <a:prstClr val="black">
                  <a:tint val="75000"/>
                </a:prstClr>
              </a:solidFill>
            </a:endParaRPr>
          </a:p>
        </p:txBody>
      </p:sp>
      <p:sp>
        <p:nvSpPr>
          <p:cNvPr id="6" name="Espaço Reservado para Número de Slide 5"/>
          <p:cNvSpPr>
            <a:spLocks noGrp="1"/>
          </p:cNvSpPr>
          <p:nvPr>
            <p:ph type="sldNum" sz="quarter" idx="12"/>
          </p:nvPr>
        </p:nvSpPr>
        <p:spPr/>
        <p:txBody>
          <a:bodyPr/>
          <a:lstStyle/>
          <a:p>
            <a:fld id="{884DDEEF-C277-43AB-9A86-62CD729295C6}"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1151164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lvl1pPr>
              <a:defRPr/>
            </a:lvl1pPr>
          </a:lstStyle>
          <a:p>
            <a:pPr>
              <a:defRPr/>
            </a:pPr>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fld id="{57C64350-17C7-42F1-85C9-B96114718705}" type="slidenum">
              <a:rPr lang="pt-BR" altLang="pt-BR"/>
              <a:pPr/>
              <a:t>‹nº›</a:t>
            </a:fld>
            <a:endParaRPr lang="pt-BR" altLang="pt-BR"/>
          </a:p>
        </p:txBody>
      </p:sp>
    </p:spTree>
    <p:extLst>
      <p:ext uri="{BB962C8B-B14F-4D97-AF65-F5344CB8AC3E}">
        <p14:creationId xmlns:p14="http://schemas.microsoft.com/office/powerpoint/2010/main" val="3708993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3"/>
          <p:cNvSpPr>
            <a:spLocks noGrp="1"/>
          </p:cNvSpPr>
          <p:nvPr>
            <p:ph type="dt" sz="half" idx="10"/>
          </p:nvPr>
        </p:nvSpPr>
        <p:spPr/>
        <p:txBody>
          <a:bodyPr/>
          <a:lstStyle>
            <a:lvl1pPr>
              <a:defRPr/>
            </a:lvl1pPr>
          </a:lstStyle>
          <a:p>
            <a:pPr>
              <a:defRPr/>
            </a:pPr>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fld id="{6EEF7C9A-4B99-4FE0-BC8F-F4C00EE89416}" type="slidenum">
              <a:rPr lang="pt-BR" altLang="pt-BR"/>
              <a:pPr/>
              <a:t>‹nº›</a:t>
            </a:fld>
            <a:endParaRPr lang="pt-BR" altLang="pt-BR"/>
          </a:p>
        </p:txBody>
      </p:sp>
    </p:spTree>
    <p:extLst>
      <p:ext uri="{BB962C8B-B14F-4D97-AF65-F5344CB8AC3E}">
        <p14:creationId xmlns:p14="http://schemas.microsoft.com/office/powerpoint/2010/main" val="1963093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3"/>
          <p:cNvSpPr>
            <a:spLocks noGrp="1"/>
          </p:cNvSpPr>
          <p:nvPr>
            <p:ph type="dt" sz="half" idx="10"/>
          </p:nvPr>
        </p:nvSpPr>
        <p:spPr/>
        <p:txBody>
          <a:bodyPr/>
          <a:lstStyle>
            <a:lvl1pPr>
              <a:defRPr/>
            </a:lvl1pPr>
          </a:lstStyle>
          <a:p>
            <a:pPr>
              <a:defRPr/>
            </a:pPr>
            <a:endParaRPr lang="pt-BR"/>
          </a:p>
        </p:txBody>
      </p:sp>
      <p:sp>
        <p:nvSpPr>
          <p:cNvPr id="8" name="Espaço Reservado para Rodapé 4"/>
          <p:cNvSpPr>
            <a:spLocks noGrp="1"/>
          </p:cNvSpPr>
          <p:nvPr>
            <p:ph type="ftr" sz="quarter" idx="11"/>
          </p:nvPr>
        </p:nvSpPr>
        <p:spPr/>
        <p:txBody>
          <a:bodyPr/>
          <a:lstStyle>
            <a:lvl1pPr>
              <a:defRPr/>
            </a:lvl1pPr>
          </a:lstStyle>
          <a:p>
            <a:pPr>
              <a:defRPr/>
            </a:pPr>
            <a:endParaRPr lang="pt-BR"/>
          </a:p>
        </p:txBody>
      </p:sp>
      <p:sp>
        <p:nvSpPr>
          <p:cNvPr id="9" name="Espaço Reservado para Número de Slide 5"/>
          <p:cNvSpPr>
            <a:spLocks noGrp="1"/>
          </p:cNvSpPr>
          <p:nvPr>
            <p:ph type="sldNum" sz="quarter" idx="12"/>
          </p:nvPr>
        </p:nvSpPr>
        <p:spPr/>
        <p:txBody>
          <a:bodyPr/>
          <a:lstStyle>
            <a:lvl1pPr>
              <a:defRPr/>
            </a:lvl1pPr>
          </a:lstStyle>
          <a:p>
            <a:fld id="{6A35CB89-CC88-4810-9A76-CCA216A98D89}" type="slidenum">
              <a:rPr lang="pt-BR" altLang="pt-BR"/>
              <a:pPr/>
              <a:t>‹nº›</a:t>
            </a:fld>
            <a:endParaRPr lang="pt-BR" altLang="pt-BR"/>
          </a:p>
        </p:txBody>
      </p:sp>
    </p:spTree>
    <p:extLst>
      <p:ext uri="{BB962C8B-B14F-4D97-AF65-F5344CB8AC3E}">
        <p14:creationId xmlns:p14="http://schemas.microsoft.com/office/powerpoint/2010/main" val="75557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3"/>
          <p:cNvSpPr>
            <a:spLocks noGrp="1"/>
          </p:cNvSpPr>
          <p:nvPr>
            <p:ph type="dt" sz="half" idx="10"/>
          </p:nvPr>
        </p:nvSpPr>
        <p:spPr/>
        <p:txBody>
          <a:bodyPr/>
          <a:lstStyle>
            <a:lvl1pPr>
              <a:defRPr/>
            </a:lvl1pPr>
          </a:lstStyle>
          <a:p>
            <a:pPr>
              <a:defRPr/>
            </a:pPr>
            <a:endParaRPr lang="pt-BR"/>
          </a:p>
        </p:txBody>
      </p:sp>
      <p:sp>
        <p:nvSpPr>
          <p:cNvPr id="4" name="Espaço Reservado para Rodapé 4"/>
          <p:cNvSpPr>
            <a:spLocks noGrp="1"/>
          </p:cNvSpPr>
          <p:nvPr>
            <p:ph type="ftr" sz="quarter" idx="11"/>
          </p:nvPr>
        </p:nvSpPr>
        <p:spPr/>
        <p:txBody>
          <a:bodyPr/>
          <a:lstStyle>
            <a:lvl1pPr>
              <a:defRPr/>
            </a:lvl1pPr>
          </a:lstStyle>
          <a:p>
            <a:pPr>
              <a:defRPr/>
            </a:pPr>
            <a:endParaRPr lang="pt-BR"/>
          </a:p>
        </p:txBody>
      </p:sp>
      <p:sp>
        <p:nvSpPr>
          <p:cNvPr id="5" name="Espaço Reservado para Número de Slide 5"/>
          <p:cNvSpPr>
            <a:spLocks noGrp="1"/>
          </p:cNvSpPr>
          <p:nvPr>
            <p:ph type="sldNum" sz="quarter" idx="12"/>
          </p:nvPr>
        </p:nvSpPr>
        <p:spPr/>
        <p:txBody>
          <a:bodyPr/>
          <a:lstStyle>
            <a:lvl1pPr>
              <a:defRPr/>
            </a:lvl1pPr>
          </a:lstStyle>
          <a:p>
            <a:fld id="{C6568464-3658-4033-966C-87ED603F8B7F}" type="slidenum">
              <a:rPr lang="pt-BR" altLang="pt-BR"/>
              <a:pPr/>
              <a:t>‹nº›</a:t>
            </a:fld>
            <a:endParaRPr lang="pt-BR" altLang="pt-BR"/>
          </a:p>
        </p:txBody>
      </p:sp>
    </p:spTree>
    <p:extLst>
      <p:ext uri="{BB962C8B-B14F-4D97-AF65-F5344CB8AC3E}">
        <p14:creationId xmlns:p14="http://schemas.microsoft.com/office/powerpoint/2010/main" val="674190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3"/>
          <p:cNvSpPr>
            <a:spLocks noGrp="1"/>
          </p:cNvSpPr>
          <p:nvPr>
            <p:ph type="dt" sz="half" idx="10"/>
          </p:nvPr>
        </p:nvSpPr>
        <p:spPr/>
        <p:txBody>
          <a:bodyPr/>
          <a:lstStyle>
            <a:lvl1pPr>
              <a:defRPr/>
            </a:lvl1pPr>
          </a:lstStyle>
          <a:p>
            <a:pPr>
              <a:defRPr/>
            </a:pPr>
            <a:endParaRPr lang="pt-BR"/>
          </a:p>
        </p:txBody>
      </p:sp>
      <p:sp>
        <p:nvSpPr>
          <p:cNvPr id="3" name="Espaço Reservado para Rodapé 4"/>
          <p:cNvSpPr>
            <a:spLocks noGrp="1"/>
          </p:cNvSpPr>
          <p:nvPr>
            <p:ph type="ftr" sz="quarter" idx="11"/>
          </p:nvPr>
        </p:nvSpPr>
        <p:spPr/>
        <p:txBody>
          <a:bodyPr/>
          <a:lstStyle>
            <a:lvl1pPr>
              <a:defRPr/>
            </a:lvl1pPr>
          </a:lstStyle>
          <a:p>
            <a:pPr>
              <a:defRPr/>
            </a:pPr>
            <a:endParaRPr lang="pt-BR"/>
          </a:p>
        </p:txBody>
      </p:sp>
      <p:sp>
        <p:nvSpPr>
          <p:cNvPr id="4" name="Espaço Reservado para Número de Slide 5"/>
          <p:cNvSpPr>
            <a:spLocks noGrp="1"/>
          </p:cNvSpPr>
          <p:nvPr>
            <p:ph type="sldNum" sz="quarter" idx="12"/>
          </p:nvPr>
        </p:nvSpPr>
        <p:spPr/>
        <p:txBody>
          <a:bodyPr/>
          <a:lstStyle>
            <a:lvl1pPr>
              <a:defRPr/>
            </a:lvl1pPr>
          </a:lstStyle>
          <a:p>
            <a:fld id="{5565D49F-0D1C-435C-80CE-77D3FA9925F2}" type="slidenum">
              <a:rPr lang="pt-BR" altLang="pt-BR"/>
              <a:pPr/>
              <a:t>‹nº›</a:t>
            </a:fld>
            <a:endParaRPr lang="pt-BR" altLang="pt-BR"/>
          </a:p>
        </p:txBody>
      </p:sp>
    </p:spTree>
    <p:extLst>
      <p:ext uri="{BB962C8B-B14F-4D97-AF65-F5344CB8AC3E}">
        <p14:creationId xmlns:p14="http://schemas.microsoft.com/office/powerpoint/2010/main" val="2712785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3"/>
          <p:cNvSpPr>
            <a:spLocks noGrp="1"/>
          </p:cNvSpPr>
          <p:nvPr>
            <p:ph type="dt" sz="half" idx="10"/>
          </p:nvPr>
        </p:nvSpPr>
        <p:spPr/>
        <p:txBody>
          <a:bodyPr/>
          <a:lstStyle>
            <a:lvl1pPr>
              <a:defRPr/>
            </a:lvl1pPr>
          </a:lstStyle>
          <a:p>
            <a:pPr>
              <a:defRPr/>
            </a:pPr>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fld id="{11083AAD-4CE8-46F5-85A4-14880DEC728B}" type="slidenum">
              <a:rPr lang="pt-BR" altLang="pt-BR"/>
              <a:pPr/>
              <a:t>‹nº›</a:t>
            </a:fld>
            <a:endParaRPr lang="pt-BR" altLang="pt-BR"/>
          </a:p>
        </p:txBody>
      </p:sp>
    </p:spTree>
    <p:extLst>
      <p:ext uri="{BB962C8B-B14F-4D97-AF65-F5344CB8AC3E}">
        <p14:creationId xmlns:p14="http://schemas.microsoft.com/office/powerpoint/2010/main" val="3579902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smtClean="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3"/>
          <p:cNvSpPr>
            <a:spLocks noGrp="1"/>
          </p:cNvSpPr>
          <p:nvPr>
            <p:ph type="dt" sz="half" idx="10"/>
          </p:nvPr>
        </p:nvSpPr>
        <p:spPr/>
        <p:txBody>
          <a:bodyPr/>
          <a:lstStyle>
            <a:lvl1pPr>
              <a:defRPr/>
            </a:lvl1pPr>
          </a:lstStyle>
          <a:p>
            <a:pPr>
              <a:defRPr/>
            </a:pPr>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fld id="{89D2770D-29D1-4BA4-9EBD-3A4CFDB07B08}" type="slidenum">
              <a:rPr lang="pt-BR" altLang="pt-BR"/>
              <a:pPr/>
              <a:t>‹nº›</a:t>
            </a:fld>
            <a:endParaRPr lang="pt-BR" altLang="pt-BR"/>
          </a:p>
        </p:txBody>
      </p:sp>
    </p:spTree>
    <p:extLst>
      <p:ext uri="{BB962C8B-B14F-4D97-AF65-F5344CB8AC3E}">
        <p14:creationId xmlns:p14="http://schemas.microsoft.com/office/powerpoint/2010/main" val="3965878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ço Reservado para Título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t-BR" altLang="pt-BR" smtClean="0"/>
              <a:t>Clique para editar o estilo do título mestre</a:t>
            </a:r>
          </a:p>
        </p:txBody>
      </p:sp>
      <p:sp>
        <p:nvSpPr>
          <p:cNvPr id="1027" name="Espaço Reservado para Texto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t-BR" altLang="pt-BR" smtClean="0"/>
              <a:t>Clique para editar os estilos do texto mestre</a:t>
            </a:r>
          </a:p>
          <a:p>
            <a:pPr lvl="1"/>
            <a:r>
              <a:rPr lang="pt-BR" altLang="pt-BR" smtClean="0"/>
              <a:t>Segundo nível</a:t>
            </a:r>
          </a:p>
          <a:p>
            <a:pPr lvl="2"/>
            <a:r>
              <a:rPr lang="pt-BR" altLang="pt-BR" smtClean="0"/>
              <a:t>Terceiro nível</a:t>
            </a:r>
          </a:p>
          <a:p>
            <a:pPr lvl="3"/>
            <a:r>
              <a:rPr lang="pt-BR" altLang="pt-BR" smtClean="0"/>
              <a:t>Quarto nível</a:t>
            </a:r>
          </a:p>
          <a:p>
            <a:pPr lvl="4"/>
            <a:r>
              <a:rPr lang="pt-BR" altLang="pt-BR" smtClean="0"/>
              <a:t>Quinto nível</a:t>
            </a: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pitchFamily="34" charset="0"/>
              </a:defRPr>
            </a:lvl1pPr>
          </a:lstStyle>
          <a:p>
            <a:pPr>
              <a:defRPr/>
            </a:pPr>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pitchFamily="34" charset="0"/>
              </a:defRPr>
            </a:lvl1pPr>
          </a:lstStyle>
          <a:p>
            <a:pPr>
              <a:defRPr/>
            </a:pPr>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B3AF7467-B248-42B8-9E7A-3F11FA820DA9}" type="slidenum">
              <a:rPr lang="pt-BR" altLang="pt-BR"/>
              <a:pPr/>
              <a:t>‹nº›</a:t>
            </a:fld>
            <a:endParaRPr lang="pt-BR" altLang="pt-B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fontAlgn="auto">
              <a:spcBef>
                <a:spcPts val="0"/>
              </a:spcBef>
              <a:spcAft>
                <a:spcPts val="0"/>
              </a:spcAft>
            </a:pPr>
            <a:fld id="{614D9C46-6B2D-4A46-8863-B716FA26753E}" type="datetimeFigureOut">
              <a:rPr lang="pt-BR" b="0" smtClean="0">
                <a:solidFill>
                  <a:prstClr val="black">
                    <a:tint val="75000"/>
                  </a:prstClr>
                </a:solidFill>
                <a:latin typeface="Calibri" panose="020F0502020204030204"/>
              </a:rPr>
              <a:pPr fontAlgn="auto">
                <a:spcBef>
                  <a:spcPts val="0"/>
                </a:spcBef>
                <a:spcAft>
                  <a:spcPts val="0"/>
                </a:spcAft>
              </a:pPr>
              <a:t>23/01/2020</a:t>
            </a:fld>
            <a:endParaRPr lang="pt-BR" b="0">
              <a:solidFill>
                <a:prstClr val="black">
                  <a:tint val="75000"/>
                </a:prstClr>
              </a:solidFill>
              <a:latin typeface="Calibri" panose="020F0502020204030204"/>
            </a:endParaRPr>
          </a:p>
        </p:txBody>
      </p:sp>
      <p:sp>
        <p:nvSpPr>
          <p:cNvPr id="5" name="Espaço Reservado para Rodapé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fontAlgn="auto">
              <a:spcBef>
                <a:spcPts val="0"/>
              </a:spcBef>
              <a:spcAft>
                <a:spcPts val="0"/>
              </a:spcAft>
            </a:pPr>
            <a:endParaRPr lang="pt-BR" b="0">
              <a:solidFill>
                <a:prstClr val="black">
                  <a:tint val="75000"/>
                </a:prstClr>
              </a:solidFill>
              <a:latin typeface="Calibri" panose="020F0502020204030204"/>
            </a:endParaRPr>
          </a:p>
        </p:txBody>
      </p:sp>
      <p:sp>
        <p:nvSpPr>
          <p:cNvPr id="6" name="Espaço Reservado para Número de Slide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fontAlgn="auto">
              <a:spcBef>
                <a:spcPts val="0"/>
              </a:spcBef>
              <a:spcAft>
                <a:spcPts val="0"/>
              </a:spcAft>
            </a:pPr>
            <a:fld id="{884DDEEF-C277-43AB-9A86-62CD729295C6}" type="slidenum">
              <a:rPr lang="pt-BR" b="0" smtClean="0">
                <a:solidFill>
                  <a:prstClr val="black">
                    <a:tint val="75000"/>
                  </a:prstClr>
                </a:solidFill>
                <a:latin typeface="Calibri" panose="020F0502020204030204"/>
              </a:rPr>
              <a:pPr fontAlgn="auto">
                <a:spcBef>
                  <a:spcPts val="0"/>
                </a:spcBef>
                <a:spcAft>
                  <a:spcPts val="0"/>
                </a:spcAft>
              </a:pPr>
              <a:t>‹nº›</a:t>
            </a:fld>
            <a:endParaRPr lang="pt-BR" b="0">
              <a:solidFill>
                <a:prstClr val="black">
                  <a:tint val="75000"/>
                </a:prstClr>
              </a:solidFill>
              <a:latin typeface="Calibri" panose="020F0502020204030204"/>
            </a:endParaRPr>
          </a:p>
        </p:txBody>
      </p:sp>
    </p:spTree>
    <p:extLst>
      <p:ext uri="{BB962C8B-B14F-4D97-AF65-F5344CB8AC3E}">
        <p14:creationId xmlns:p14="http://schemas.microsoft.com/office/powerpoint/2010/main" val="255104678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pt-B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hyperlink" Target="http://www.planalto.gov.br/ccivil_03/_Ato2011-2014/2013/Lei/L12891.htm#art3"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planalto.gov.br/ccivil_03/_Ato2011-2014/2013/Lei/L12891.htm#art3"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planalto.gov.br/ccivil_03/_Ato2015-2018/2017/Lei/L13488.htm#art1" TargetMode="External"/><Relationship Id="rId2" Type="http://schemas.openxmlformats.org/officeDocument/2006/relationships/hyperlink" Target="http://www.planalto.gov.br/ccivil_03/_Ato2011-2014/2013/Lei/L12891.htm#art3"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planalto.gov.br/ccivil_03/_Ato2011-2014/2013/Lei/L12891.htm#art3" TargetMode="External"/><Relationship Id="rId2" Type="http://schemas.openxmlformats.org/officeDocument/2006/relationships/hyperlink" Target="http://www.planalto.gov.br/ccivil_03/_Ato2015-2018/2017/Lei/L13488.htm#art1"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planalto.gov.br/ccivil_03/_Ato2015-2018/2015/Lei/L13165.htm#art2"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planalto.gov.br/ccivil_03/_Ato2015-2018/2015/Lei/L13165.htm#art2"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planalto.gov.br/ccivil_03/_Ato2015-2018/2017/Lei/L13488.htm#art1"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www.migalhas.com.br/Quentes/17,MI244609,81042-Emissoras+podem+convidar+candidatos+de+menor+representatividade+para"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planalto.gov.br/ccivil_03/_Ato2011-2014/2013/Lei/L12891.htm#art3"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www.planalto.gov.br/ccivil_03/_Ato2015-2018/2017/Lei/L13488.htm#art1" TargetMode="External"/><Relationship Id="rId2" Type="http://schemas.openxmlformats.org/officeDocument/2006/relationships/hyperlink" Target="http://www.planalto.gov.br/ccivil_03/_Ato2015-2018/2015/Lei/L13165.htm#art2"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www.planalto.gov.br/ccivil_03/_Ato2015-2018/2017/Lei/L13488.htm#art1"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www.planalto.gov.br/ccivil_03/_Ato2015-2018/2017/Lei/L13488.htm#art1"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www.planalto.gov.br/ccivil_03/_Ato2011-2014/2013/Lei/L12891.htm#art3"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www.planalto.gov.br/ccivil_03/_Ato2015-2018/2017/Lei/L13488.htm#art1"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www.planalto.gov.br/ccivil_03/constituicao/constituicao.htm#art5" TargetMode="External"/><Relationship Id="rId2" Type="http://schemas.openxmlformats.org/officeDocument/2006/relationships/hyperlink" Target="http://www.planalto.gov.br/ccivil_03/_Ato2015-2018/2017/Lei/L13488.htm#art1" TargetMode="External"/><Relationship Id="rId1" Type="http://schemas.openxmlformats.org/officeDocument/2006/relationships/slideLayout" Target="../slideLayouts/slideLayout2.xml"/><Relationship Id="rId5" Type="http://schemas.openxmlformats.org/officeDocument/2006/relationships/hyperlink" Target="http://www.planalto.gov.br/ccivil_03/leis/l9504.htm#art57j" TargetMode="External"/><Relationship Id="rId4" Type="http://schemas.openxmlformats.org/officeDocument/2006/relationships/hyperlink" Target="http://www.planalto.gov.br/ccivil_03/leis/L4737.htm#art243"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www.planalto.gov.br/ccivil_03/_Ato2015-2018/2017/Lei/L13487.htm#art1"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www.planalto.gov.br/ccivil_03/_Ato2015-2018/2015/Lei/L13165.htm#art2"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www.planalto.gov.br/ccivil_03/_Ato2015-2018/2017/Lei/L13488.htm#art1"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www.planalto.gov.br/ccivil_03/_Ato2007-2010/2009/Lei/L12034.htm#art4"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planalto.gov.br/ccivil_03/_Ato2015-2018/2015/Lei/L13165.htm#art2"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planalto.gov.br/ccivil_03/_Ato2011-2014/2013/Lei/L12891.htm#art3" TargetMode="External"/><Relationship Id="rId2" Type="http://schemas.openxmlformats.org/officeDocument/2006/relationships/hyperlink" Target="http://www.planalto.gov.br/ccivil_03/_Ato2015-2018/2015/Lei/L13165.htm#art2"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planalto.gov.br/ccivil_03/_Ato2015-2018/2017/Lei/L13488.htm#art1" TargetMode="External"/><Relationship Id="rId2" Type="http://schemas.openxmlformats.org/officeDocument/2006/relationships/hyperlink" Target="http://www.planalto.gov.br/ccivil_03/_Ato2015-2018/2015/Lei/L13165.htm#art2"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planalto.gov.br/ccivil_03/Constituicao/Constituicao.htm#art13%C2%A71" TargetMode="External"/><Relationship Id="rId2" Type="http://schemas.openxmlformats.org/officeDocument/2006/relationships/hyperlink" Target="http://www.planalto.gov.br/ccivil_03/_Ato2011-2014/2013/Lei/L12891.htm#art3"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planalto.gov.br/ccivil_03/_Ato2004-2006/2006/Lei/L11300.htm#art1" TargetMode="External"/><Relationship Id="rId2" Type="http://schemas.openxmlformats.org/officeDocument/2006/relationships/hyperlink" Target="http://www.planalto.gov.br/ccivil_03/_Ato2015-2018/2015/Lei/L13165.htm#art2" TargetMode="External"/><Relationship Id="rId1" Type="http://schemas.openxmlformats.org/officeDocument/2006/relationships/slideLayout" Target="../slideLayouts/slideLayout2.xml"/><Relationship Id="rId4" Type="http://schemas.openxmlformats.org/officeDocument/2006/relationships/hyperlink" Target="http://www.planalto.gov.br/ccivil_03/_Ato2015-2018/2017/Lei/L13488.htm#art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ítulo 1"/>
          <p:cNvSpPr>
            <a:spLocks noGrp="1"/>
          </p:cNvSpPr>
          <p:nvPr>
            <p:ph type="title"/>
          </p:nvPr>
        </p:nvSpPr>
        <p:spPr>
          <a:xfrm>
            <a:off x="1547664" y="2589490"/>
            <a:ext cx="6172200" cy="857250"/>
          </a:xfrm>
        </p:spPr>
        <p:txBody>
          <a:bodyPr>
            <a:normAutofit fontScale="90000"/>
          </a:bodyPr>
          <a:lstStyle/>
          <a:p>
            <a:pPr algn="ctr"/>
            <a:r>
              <a:rPr lang="pt-BR" altLang="pt-BR" sz="2400" dirty="0"/>
              <a:t/>
            </a:r>
            <a:br>
              <a:rPr lang="pt-BR" altLang="pt-BR" sz="2400" dirty="0"/>
            </a:br>
            <a:r>
              <a:rPr lang="pt-BR" altLang="pt-BR" sz="2400" dirty="0"/>
              <a:t>Legislação Eleitoral</a:t>
            </a:r>
            <a:br>
              <a:rPr lang="pt-BR" altLang="pt-BR" sz="2400" dirty="0"/>
            </a:br>
            <a:r>
              <a:rPr lang="pt-BR" altLang="pt-BR" sz="2400" dirty="0" smtClean="0"/>
              <a:t>Propaganda Eleitoral</a:t>
            </a:r>
            <a:r>
              <a:rPr lang="pt-BR" altLang="pt-BR" sz="2400" dirty="0"/>
              <a:t/>
            </a:r>
            <a:br>
              <a:rPr lang="pt-BR" altLang="pt-BR" sz="2400" dirty="0"/>
            </a:br>
            <a:endParaRPr lang="pt-BR" altLang="pt-BR" sz="2400" dirty="0"/>
          </a:p>
        </p:txBody>
      </p:sp>
      <p:pic>
        <p:nvPicPr>
          <p:cNvPr id="2051" name="Imagem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818086" y="1431131"/>
            <a:ext cx="5503069" cy="701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CaixaDeTexto 6"/>
          <p:cNvSpPr txBox="1">
            <a:spLocks noChangeArrowheads="1"/>
          </p:cNvSpPr>
          <p:nvPr/>
        </p:nvSpPr>
        <p:spPr bwMode="auto">
          <a:xfrm>
            <a:off x="2977914" y="4016889"/>
            <a:ext cx="3445669" cy="715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auto">
              <a:spcBef>
                <a:spcPts val="0"/>
              </a:spcBef>
              <a:spcAft>
                <a:spcPts val="0"/>
              </a:spcAft>
            </a:pPr>
            <a:r>
              <a:rPr lang="pt-BR" altLang="pt-BR" sz="1350" b="0" dirty="0">
                <a:solidFill>
                  <a:prstClr val="black"/>
                </a:solidFill>
              </a:rPr>
              <a:t>Prof. </a:t>
            </a:r>
            <a:r>
              <a:rPr lang="pt-BR" altLang="pt-BR" sz="1350" b="0" dirty="0" err="1">
                <a:solidFill>
                  <a:prstClr val="black"/>
                </a:solidFill>
              </a:rPr>
              <a:t>Msc</a:t>
            </a:r>
            <a:r>
              <a:rPr lang="pt-BR" altLang="pt-BR" sz="1350" b="0" dirty="0">
                <a:solidFill>
                  <a:prstClr val="black"/>
                </a:solidFill>
              </a:rPr>
              <a:t>. Mauro Almeida Noleto</a:t>
            </a:r>
          </a:p>
          <a:p>
            <a:pPr algn="l" fontAlgn="auto">
              <a:spcBef>
                <a:spcPts val="0"/>
              </a:spcBef>
              <a:spcAft>
                <a:spcPts val="0"/>
              </a:spcAft>
            </a:pPr>
            <a:endParaRPr lang="pt-BR" altLang="pt-BR" sz="1350" b="0" dirty="0">
              <a:solidFill>
                <a:prstClr val="black"/>
              </a:solidFill>
            </a:endParaRPr>
          </a:p>
          <a:p>
            <a:pPr algn="ctr" fontAlgn="auto">
              <a:spcBef>
                <a:spcPts val="0"/>
              </a:spcBef>
              <a:spcAft>
                <a:spcPts val="0"/>
              </a:spcAft>
            </a:pPr>
            <a:r>
              <a:rPr lang="pt-BR" altLang="pt-BR" sz="1350" b="0" dirty="0">
                <a:solidFill>
                  <a:prstClr val="black"/>
                </a:solidFill>
              </a:rPr>
              <a:t>Brasília, 25 de janeiro de 2020</a:t>
            </a:r>
          </a:p>
        </p:txBody>
      </p:sp>
      <p:pic>
        <p:nvPicPr>
          <p:cNvPr id="2053" name="Image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455194" y="1052514"/>
            <a:ext cx="2228850" cy="1150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668918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725487"/>
          </a:xfrm>
        </p:spPr>
        <p:txBody>
          <a:bodyPr rtlCol="0">
            <a:normAutofit fontScale="90000"/>
          </a:bodyPr>
          <a:lstStyle/>
          <a:p>
            <a:pPr eaLnBrk="1" fontAlgn="auto" hangingPunct="1">
              <a:spcAft>
                <a:spcPts val="0"/>
              </a:spcAft>
              <a:defRPr/>
            </a:pPr>
            <a:r>
              <a:rPr lang="pt-PT" sz="3600" b="1" dirty="0" smtClean="0">
                <a:latin typeface="+mn-lt"/>
              </a:rPr>
              <a:t>Propaganda eleitoral</a:t>
            </a:r>
            <a:r>
              <a:rPr lang="pt-PT" sz="2800" b="1" dirty="0" smtClean="0"/>
              <a:t> – de rua </a:t>
            </a:r>
            <a:r>
              <a:rPr lang="pt-PT" sz="2800" dirty="0" smtClean="0">
                <a:effectLst>
                  <a:outerShdw blurRad="38100" dist="38100" dir="2700000" algn="tl">
                    <a:srgbClr val="FFFFFF"/>
                  </a:outerShdw>
                </a:effectLst>
                <a:latin typeface="Arial Black" pitchFamily="34" charset="0"/>
              </a:rPr>
              <a:t/>
            </a:r>
            <a:br>
              <a:rPr lang="pt-PT" sz="2800" dirty="0" smtClean="0">
                <a:effectLst>
                  <a:outerShdw blurRad="38100" dist="38100" dir="2700000" algn="tl">
                    <a:srgbClr val="FFFFFF"/>
                  </a:outerShdw>
                </a:effectLst>
                <a:latin typeface="Arial Black" pitchFamily="34" charset="0"/>
              </a:rPr>
            </a:br>
            <a:endParaRPr lang="pt-BR" sz="2800" dirty="0" smtClean="0">
              <a:solidFill>
                <a:srgbClr val="F8F8F8"/>
              </a:solidFill>
              <a:effectLst>
                <a:outerShdw blurRad="38100" dist="38100" dir="2700000" algn="tl">
                  <a:srgbClr val="000000"/>
                </a:outerShdw>
              </a:effectLst>
              <a:latin typeface="Arial Black" pitchFamily="34" charset="0"/>
            </a:endParaRPr>
          </a:p>
        </p:txBody>
      </p:sp>
      <p:sp>
        <p:nvSpPr>
          <p:cNvPr id="12291" name="Rectangle 3"/>
          <p:cNvSpPr>
            <a:spLocks noGrp="1" noChangeArrowheads="1"/>
          </p:cNvSpPr>
          <p:nvPr>
            <p:ph type="body" idx="1"/>
          </p:nvPr>
        </p:nvSpPr>
        <p:spPr>
          <a:xfrm>
            <a:off x="214313" y="785813"/>
            <a:ext cx="8610600" cy="4500562"/>
          </a:xfrm>
        </p:spPr>
        <p:txBody>
          <a:bodyPr/>
          <a:lstStyle/>
          <a:p>
            <a:pPr algn="just">
              <a:buFont typeface="Arial" panose="020B0604020202020204" pitchFamily="34" charset="0"/>
              <a:buNone/>
            </a:pPr>
            <a:r>
              <a:rPr lang="pt-BR" altLang="pt-BR" sz="1800" dirty="0" smtClean="0"/>
              <a:t>§ 3º Nas dependências do Poder Legislativo, a veiculação de propaganda eleitoral fica a critério da Mesa Diretora.</a:t>
            </a:r>
          </a:p>
          <a:p>
            <a:pPr algn="just">
              <a:buFont typeface="Arial" panose="020B0604020202020204" pitchFamily="34" charset="0"/>
              <a:buNone/>
            </a:pPr>
            <a:r>
              <a:rPr lang="pt-BR" altLang="pt-BR" sz="1800" dirty="0" smtClean="0"/>
              <a:t>§ 4o  </a:t>
            </a:r>
            <a:r>
              <a:rPr lang="pt-BR" altLang="pt-BR" sz="1800" b="1" dirty="0" smtClean="0"/>
              <a:t>Bens de uso comum</a:t>
            </a:r>
            <a:r>
              <a:rPr lang="pt-BR" altLang="pt-BR" sz="1800" dirty="0" smtClean="0"/>
              <a:t>, para fins eleitorais, são os assim definidos pela Lei no 10.406, de 10 de janeiro de 2002 - Código Civil e também aqueles a que a população em geral tem acesso, tais como cinemas, clubes, lojas, centros comerciais, templos, ginásios, estádios, ainda que de propriedade privada. (Incluído pela Lei nº 12.034, de 2009)</a:t>
            </a:r>
          </a:p>
          <a:p>
            <a:pPr algn="just">
              <a:buFont typeface="Arial" panose="020B0604020202020204" pitchFamily="34" charset="0"/>
              <a:buNone/>
            </a:pPr>
            <a:r>
              <a:rPr lang="pt-BR" altLang="pt-BR" sz="1800" dirty="0" smtClean="0"/>
              <a:t>§ 5o  Nas </a:t>
            </a:r>
            <a:r>
              <a:rPr lang="pt-BR" altLang="pt-BR" sz="1800" b="1" dirty="0" smtClean="0"/>
              <a:t>árvores e nos jardins localizados em áreas públicas</a:t>
            </a:r>
            <a:r>
              <a:rPr lang="pt-BR" altLang="pt-BR" sz="1800" dirty="0" smtClean="0"/>
              <a:t>, bem como em muros, cercas e tapumes divisórios, não é permitida a colocação de propaganda eleitoral de qualquer natureza, mesmo que não lhes cause dano. (Incluído pela Lei nº 12.034, de 2009)</a:t>
            </a:r>
          </a:p>
          <a:p>
            <a:pPr algn="just">
              <a:buNone/>
            </a:pPr>
            <a:r>
              <a:rPr lang="pt-BR" sz="1800" dirty="0"/>
              <a:t>§ 6</a:t>
            </a:r>
            <a:r>
              <a:rPr lang="pt-BR" sz="1800" u="sng" baseline="30000" dirty="0"/>
              <a:t>o</a:t>
            </a:r>
            <a:r>
              <a:rPr lang="pt-BR" sz="1800" dirty="0"/>
              <a:t>  É permitida a colocação de mesas para distribuição de material de campanha e a utilização de bandeiras ao longo das vias públicas, desde que móveis e que não dificultem o bom andamento do trânsito de pessoas e </a:t>
            </a:r>
            <a:r>
              <a:rPr lang="pt-BR" sz="1800" dirty="0" smtClean="0"/>
              <a:t>veículos</a:t>
            </a:r>
            <a:r>
              <a:rPr lang="pt-BR" sz="1800" dirty="0"/>
              <a:t>.                          </a:t>
            </a:r>
            <a:r>
              <a:rPr lang="pt-BR" sz="1800" dirty="0">
                <a:hlinkClick r:id="rId2"/>
              </a:rPr>
              <a:t>(Redação dada pela Lei nº 12.891, de 2013</a:t>
            </a:r>
            <a:r>
              <a:rPr lang="pt-BR" sz="1800" dirty="0" smtClean="0">
                <a:hlinkClick r:id="rId2"/>
              </a:rPr>
              <a:t>)</a:t>
            </a:r>
            <a:endParaRPr lang="pt-BR" sz="1800" dirty="0" smtClean="0"/>
          </a:p>
          <a:p>
            <a:pPr algn="just">
              <a:buNone/>
            </a:pPr>
            <a:r>
              <a:rPr lang="pt-BR" altLang="pt-BR" sz="1800" dirty="0" smtClean="0"/>
              <a:t>§ </a:t>
            </a:r>
            <a:r>
              <a:rPr lang="pt-BR" altLang="pt-BR" sz="1800" dirty="0" smtClean="0"/>
              <a:t>7o  A </a:t>
            </a:r>
            <a:r>
              <a:rPr lang="pt-BR" altLang="pt-BR" sz="1800" b="1" dirty="0" smtClean="0"/>
              <a:t>mobilidade referida </a:t>
            </a:r>
            <a:r>
              <a:rPr lang="pt-BR" altLang="pt-BR" sz="1800" dirty="0" smtClean="0"/>
              <a:t>no § 6o estará caracterizada com a colocação e a retirada dos meios de propaganda entre as seis horas e as vinte e duas horas. (Incluído pela Lei nº 12.034, de 2009)</a:t>
            </a:r>
          </a:p>
          <a:p>
            <a:pPr algn="just">
              <a:buFont typeface="Arial" panose="020B0604020202020204" pitchFamily="34" charset="0"/>
              <a:buNone/>
            </a:pPr>
            <a:r>
              <a:rPr lang="pt-BR" altLang="pt-BR" sz="1800" dirty="0" smtClean="0"/>
              <a:t>§ 8o  A veiculação de propaganda eleitoral em bens particulares deve ser </a:t>
            </a:r>
            <a:r>
              <a:rPr lang="pt-BR" altLang="pt-BR" sz="1800" b="1" dirty="0" smtClean="0"/>
              <a:t>espontânea e gratuita</a:t>
            </a:r>
            <a:r>
              <a:rPr lang="pt-BR" altLang="pt-BR" sz="1800" dirty="0" smtClean="0"/>
              <a:t>, sendo vedado qualquer tipo de pagamento em troca de espaço para esta finalidade. (Incluído pela Lei nº 12.034, de 2009) (</a:t>
            </a:r>
            <a:r>
              <a:rPr lang="pt-BR" altLang="pt-BR" sz="1800" b="1" dirty="0" smtClean="0"/>
              <a:t>Aluguel de muro é compra de voto</a:t>
            </a:r>
            <a:r>
              <a:rPr lang="pt-BR" altLang="pt-BR" sz="1800" dirty="0" smtClean="0"/>
              <a:t>!)</a:t>
            </a:r>
          </a:p>
          <a:p>
            <a:pPr>
              <a:buFont typeface="Arial" panose="020B0604020202020204" pitchFamily="34" charset="0"/>
              <a:buNone/>
            </a:pPr>
            <a:r>
              <a:rPr lang="pt-BR" altLang="pt-BR" sz="2000" dirty="0" smtClean="0"/>
              <a:t>       </a:t>
            </a:r>
          </a:p>
        </p:txBody>
      </p:sp>
      <p:sp>
        <p:nvSpPr>
          <p:cNvPr id="7172" name="Rectangle 4"/>
          <p:cNvSpPr>
            <a:spLocks noChangeArrowheads="1"/>
          </p:cNvSpPr>
          <p:nvPr/>
        </p:nvSpPr>
        <p:spPr bwMode="auto">
          <a:xfrm>
            <a:off x="685800" y="381000"/>
            <a:ext cx="7772400" cy="762000"/>
          </a:xfrm>
          <a:prstGeom prst="rect">
            <a:avLst/>
          </a:prstGeom>
          <a:noFill/>
          <a:ln w="9525">
            <a:noFill/>
            <a:miter lim="800000"/>
            <a:headEnd/>
            <a:tailEnd/>
          </a:ln>
          <a:effectLst/>
        </p:spPr>
        <p:txBody>
          <a:bodyPr anchor="ctr"/>
          <a:lstStyle/>
          <a:p>
            <a:pPr algn="ctr">
              <a:defRPr/>
            </a:pPr>
            <a:endParaRPr lang="pt-BR" sz="6000">
              <a:solidFill>
                <a:schemeClr val="tx2"/>
              </a:solidFill>
              <a:effectLst>
                <a:outerShdw blurRad="38100" dist="38100" dir="2700000" algn="tl">
                  <a:srgbClr val="FFFFFF"/>
                </a:outerShdw>
              </a:effectLst>
              <a:latin typeface="Arial Black"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725487"/>
          </a:xfrm>
        </p:spPr>
        <p:txBody>
          <a:bodyPr rtlCol="0">
            <a:normAutofit fontScale="90000"/>
          </a:bodyPr>
          <a:lstStyle/>
          <a:p>
            <a:pPr eaLnBrk="1" fontAlgn="auto" hangingPunct="1">
              <a:spcAft>
                <a:spcPts val="0"/>
              </a:spcAft>
              <a:defRPr/>
            </a:pPr>
            <a:r>
              <a:rPr lang="pt-PT" sz="3600" b="1" dirty="0" smtClean="0">
                <a:latin typeface="+mn-lt"/>
              </a:rPr>
              <a:t>Propaganda eleitoral</a:t>
            </a:r>
            <a:r>
              <a:rPr lang="pt-PT" sz="2800" b="1" dirty="0" smtClean="0"/>
              <a:t> – de rua </a:t>
            </a:r>
            <a:r>
              <a:rPr lang="pt-PT" sz="2800" dirty="0" smtClean="0">
                <a:effectLst>
                  <a:outerShdw blurRad="38100" dist="38100" dir="2700000" algn="tl">
                    <a:srgbClr val="FFFFFF"/>
                  </a:outerShdw>
                </a:effectLst>
                <a:latin typeface="Arial Black" pitchFamily="34" charset="0"/>
              </a:rPr>
              <a:t/>
            </a:r>
            <a:br>
              <a:rPr lang="pt-PT" sz="2800" dirty="0" smtClean="0">
                <a:effectLst>
                  <a:outerShdw blurRad="38100" dist="38100" dir="2700000" algn="tl">
                    <a:srgbClr val="FFFFFF"/>
                  </a:outerShdw>
                </a:effectLst>
                <a:latin typeface="Arial Black" pitchFamily="34" charset="0"/>
              </a:rPr>
            </a:br>
            <a:endParaRPr lang="pt-BR" sz="2800" dirty="0" smtClean="0">
              <a:solidFill>
                <a:srgbClr val="F8F8F8"/>
              </a:solidFill>
              <a:effectLst>
                <a:outerShdw blurRad="38100" dist="38100" dir="2700000" algn="tl">
                  <a:srgbClr val="000000"/>
                </a:outerShdw>
              </a:effectLst>
              <a:latin typeface="Arial Black" pitchFamily="34" charset="0"/>
            </a:endParaRPr>
          </a:p>
        </p:txBody>
      </p:sp>
      <p:sp>
        <p:nvSpPr>
          <p:cNvPr id="13315" name="Rectangle 3"/>
          <p:cNvSpPr>
            <a:spLocks noGrp="1" noChangeArrowheads="1"/>
          </p:cNvSpPr>
          <p:nvPr>
            <p:ph type="body" idx="1"/>
          </p:nvPr>
        </p:nvSpPr>
        <p:spPr>
          <a:xfrm>
            <a:off x="214313" y="1143000"/>
            <a:ext cx="8610600" cy="4143375"/>
          </a:xfrm>
        </p:spPr>
        <p:txBody>
          <a:bodyPr/>
          <a:lstStyle/>
          <a:p>
            <a:pPr algn="just">
              <a:buNone/>
            </a:pPr>
            <a:r>
              <a:rPr lang="pt-BR" sz="1800" dirty="0"/>
              <a:t>Art. 38.  Independe da obtenção de licença municipal e de autorização da Justiça Eleitoral a veiculação de propaganda eleitoral pela distribuição de folhetos, adesivos, volantes e outros impressos, os quais devem ser editados sob a responsabilidade do partido, coligação ou candidato.                          </a:t>
            </a:r>
            <a:r>
              <a:rPr lang="pt-BR" sz="1800" dirty="0">
                <a:hlinkClick r:id="rId2"/>
              </a:rPr>
              <a:t>(Redação dada pela Lei nº 12.891, de 2013</a:t>
            </a:r>
            <a:r>
              <a:rPr lang="pt-BR" sz="1800" dirty="0" smtClean="0">
                <a:hlinkClick r:id="rId2"/>
              </a:rPr>
              <a:t>)</a:t>
            </a:r>
            <a:endParaRPr lang="pt-BR" sz="1800" dirty="0" smtClean="0"/>
          </a:p>
          <a:p>
            <a:pPr algn="just">
              <a:buNone/>
            </a:pPr>
            <a:r>
              <a:rPr lang="pt-BR" altLang="pt-BR" sz="1800" dirty="0" smtClean="0"/>
              <a:t>        § 1o  Todo material impresso de campanha eleitoral deverá conter o número de inscrição no Cadastro Nacional da Pessoa Jurídica </a:t>
            </a:r>
            <a:r>
              <a:rPr lang="pt-BR" altLang="pt-BR" sz="1800" b="1" dirty="0" smtClean="0"/>
              <a:t>- CNPJ </a:t>
            </a:r>
            <a:r>
              <a:rPr lang="pt-BR" altLang="pt-BR" sz="1800" dirty="0" smtClean="0"/>
              <a:t>ou o número de inscrição no Cadastro de Pessoas Físicas - </a:t>
            </a:r>
            <a:r>
              <a:rPr lang="pt-BR" altLang="pt-BR" sz="1800" b="1" dirty="0" smtClean="0"/>
              <a:t>CPF</a:t>
            </a:r>
            <a:r>
              <a:rPr lang="pt-BR" altLang="pt-BR" sz="1800" dirty="0" smtClean="0"/>
              <a:t> do responsável pela confecção, bem como de quem a contratou, e a respectiva tiragem. (Incluído pela Lei nº 12.034, de 2009)</a:t>
            </a:r>
          </a:p>
          <a:p>
            <a:pPr algn="just">
              <a:buFont typeface="Arial" panose="020B0604020202020204" pitchFamily="34" charset="0"/>
              <a:buNone/>
            </a:pPr>
            <a:r>
              <a:rPr lang="pt-BR" altLang="pt-BR" sz="1800" dirty="0" smtClean="0"/>
              <a:t>        § 2o  Quando o material impresso veicular propaganda conjunta de diversos candidatos, os gastos relativos a cada um deles deverão constar na respectiva prestação de contas, ou apenas naquela relativa ao que houver arcado com os custos. (Incluído pela Lei nº 12.034, de 2009)</a:t>
            </a:r>
          </a:p>
          <a:p>
            <a:pPr>
              <a:buFont typeface="Arial" panose="020B0604020202020204" pitchFamily="34" charset="0"/>
              <a:buNone/>
            </a:pPr>
            <a:r>
              <a:rPr lang="pt-BR" altLang="pt-BR" sz="2000" dirty="0" smtClean="0"/>
              <a:t>       </a:t>
            </a:r>
          </a:p>
        </p:txBody>
      </p:sp>
      <p:sp>
        <p:nvSpPr>
          <p:cNvPr id="7172" name="Rectangle 4"/>
          <p:cNvSpPr>
            <a:spLocks noChangeArrowheads="1"/>
          </p:cNvSpPr>
          <p:nvPr/>
        </p:nvSpPr>
        <p:spPr bwMode="auto">
          <a:xfrm>
            <a:off x="685800" y="381000"/>
            <a:ext cx="7772400" cy="762000"/>
          </a:xfrm>
          <a:prstGeom prst="rect">
            <a:avLst/>
          </a:prstGeom>
          <a:noFill/>
          <a:ln w="9525">
            <a:noFill/>
            <a:miter lim="800000"/>
            <a:headEnd/>
            <a:tailEnd/>
          </a:ln>
          <a:effectLst/>
        </p:spPr>
        <p:txBody>
          <a:bodyPr anchor="ctr"/>
          <a:lstStyle/>
          <a:p>
            <a:pPr algn="ctr">
              <a:defRPr/>
            </a:pPr>
            <a:endParaRPr lang="pt-BR" sz="6000">
              <a:solidFill>
                <a:schemeClr val="tx2"/>
              </a:solidFill>
              <a:effectLst>
                <a:outerShdw blurRad="38100" dist="38100" dir="2700000" algn="tl">
                  <a:srgbClr val="FFFFFF"/>
                </a:outerShdw>
              </a:effectLst>
              <a:latin typeface="Arial Black"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725487"/>
          </a:xfrm>
        </p:spPr>
        <p:txBody>
          <a:bodyPr rtlCol="0">
            <a:normAutofit fontScale="90000"/>
          </a:bodyPr>
          <a:lstStyle/>
          <a:p>
            <a:pPr eaLnBrk="1" fontAlgn="auto" hangingPunct="1">
              <a:spcAft>
                <a:spcPts val="0"/>
              </a:spcAft>
              <a:defRPr/>
            </a:pPr>
            <a:r>
              <a:rPr lang="pt-PT" sz="3600" b="1" dirty="0" smtClean="0">
                <a:latin typeface="+mn-lt"/>
              </a:rPr>
              <a:t>Propaganda eleitoral</a:t>
            </a:r>
            <a:r>
              <a:rPr lang="pt-PT" sz="2800" b="1" dirty="0" smtClean="0"/>
              <a:t> – de rua </a:t>
            </a:r>
            <a:r>
              <a:rPr lang="pt-PT" sz="2800" dirty="0" smtClean="0">
                <a:effectLst>
                  <a:outerShdw blurRad="38100" dist="38100" dir="2700000" algn="tl">
                    <a:srgbClr val="FFFFFF"/>
                  </a:outerShdw>
                </a:effectLst>
                <a:latin typeface="Arial Black" pitchFamily="34" charset="0"/>
              </a:rPr>
              <a:t/>
            </a:r>
            <a:br>
              <a:rPr lang="pt-PT" sz="2800" dirty="0" smtClean="0">
                <a:effectLst>
                  <a:outerShdw blurRad="38100" dist="38100" dir="2700000" algn="tl">
                    <a:srgbClr val="FFFFFF"/>
                  </a:outerShdw>
                </a:effectLst>
                <a:latin typeface="Arial Black" pitchFamily="34" charset="0"/>
              </a:rPr>
            </a:br>
            <a:endParaRPr lang="pt-BR" sz="2800" dirty="0" smtClean="0">
              <a:solidFill>
                <a:srgbClr val="F8F8F8"/>
              </a:solidFill>
              <a:effectLst>
                <a:outerShdw blurRad="38100" dist="38100" dir="2700000" algn="tl">
                  <a:srgbClr val="000000"/>
                </a:outerShdw>
              </a:effectLst>
              <a:latin typeface="Arial Black" pitchFamily="34" charset="0"/>
            </a:endParaRPr>
          </a:p>
        </p:txBody>
      </p:sp>
      <p:sp>
        <p:nvSpPr>
          <p:cNvPr id="14339" name="Rectangle 3"/>
          <p:cNvSpPr>
            <a:spLocks noGrp="1" noChangeArrowheads="1"/>
          </p:cNvSpPr>
          <p:nvPr>
            <p:ph type="body" idx="1"/>
          </p:nvPr>
        </p:nvSpPr>
        <p:spPr>
          <a:xfrm>
            <a:off x="214313" y="1000125"/>
            <a:ext cx="8610600" cy="4143375"/>
          </a:xfrm>
        </p:spPr>
        <p:txBody>
          <a:bodyPr/>
          <a:lstStyle/>
          <a:p>
            <a:pPr algn="just">
              <a:buFont typeface="Arial" panose="020B0604020202020204" pitchFamily="34" charset="0"/>
              <a:buNone/>
            </a:pPr>
            <a:r>
              <a:rPr lang="pt-BR" altLang="pt-BR" sz="1800" smtClean="0"/>
              <a:t>Art. 39. A realização de qualquer ato de propaganda partidária ou eleitoral, em </a:t>
            </a:r>
            <a:r>
              <a:rPr lang="pt-BR" altLang="pt-BR" sz="1800" b="1" smtClean="0"/>
              <a:t>recinto aberto ou fechado, não depende de licença da polícia</a:t>
            </a:r>
            <a:r>
              <a:rPr lang="pt-BR" altLang="pt-BR" sz="1800" smtClean="0"/>
              <a:t>.</a:t>
            </a:r>
          </a:p>
          <a:p>
            <a:pPr algn="just">
              <a:buFont typeface="Arial" panose="020B0604020202020204" pitchFamily="34" charset="0"/>
              <a:buNone/>
            </a:pPr>
            <a:r>
              <a:rPr lang="pt-BR" altLang="pt-BR" sz="1800" smtClean="0"/>
              <a:t>        § 1º O candidato, partido ou coligação promotora do ato fará a </a:t>
            </a:r>
            <a:r>
              <a:rPr lang="pt-BR" altLang="pt-BR" sz="1800" b="1" smtClean="0"/>
              <a:t>devida comunicação à autoridade policial em, no mínimo, vinte e quatro horas antes de sua realização</a:t>
            </a:r>
            <a:r>
              <a:rPr lang="pt-BR" altLang="pt-BR" sz="1800" smtClean="0"/>
              <a:t>, a fim de que esta lhe garanta, segundo a prioridade do aviso, o direito contra quem tencione usar o local no mesmo dia e horário.</a:t>
            </a:r>
          </a:p>
          <a:p>
            <a:pPr algn="just">
              <a:buFont typeface="Arial" panose="020B0604020202020204" pitchFamily="34" charset="0"/>
              <a:buNone/>
            </a:pPr>
            <a:r>
              <a:rPr lang="pt-BR" altLang="pt-BR" sz="1800" smtClean="0"/>
              <a:t>        § 2º A autoridade policial tomará as providências necessárias à garantia da realização do ato e ao funcionamento do tráfego e dos serviços públicos que o evento possa afetar.</a:t>
            </a:r>
          </a:p>
          <a:p>
            <a:pPr algn="just">
              <a:buFont typeface="Arial" panose="020B0604020202020204" pitchFamily="34" charset="0"/>
              <a:buNone/>
            </a:pPr>
            <a:r>
              <a:rPr lang="pt-BR" altLang="pt-BR" sz="1800" smtClean="0"/>
              <a:t>     § 3º O funcionamento de </a:t>
            </a:r>
            <a:r>
              <a:rPr lang="pt-BR" altLang="pt-BR" sz="1800" b="1" smtClean="0"/>
              <a:t>alto-falantes ou amplificadores de som</a:t>
            </a:r>
            <a:r>
              <a:rPr lang="pt-BR" altLang="pt-BR" sz="1800" smtClean="0"/>
              <a:t>, ressalvada a hipótese contemplada no parágrafo seguinte, </a:t>
            </a:r>
            <a:r>
              <a:rPr lang="pt-BR" altLang="pt-BR" sz="1800" b="1" smtClean="0"/>
              <a:t>somente é permitido entre as oito e as vinte e duas horas</a:t>
            </a:r>
            <a:r>
              <a:rPr lang="pt-BR" altLang="pt-BR" sz="1800" smtClean="0"/>
              <a:t>, sendo </a:t>
            </a:r>
            <a:r>
              <a:rPr lang="pt-BR" altLang="pt-BR" sz="1800" b="1" smtClean="0"/>
              <a:t>vedados a instalação e o uso daqueles equipamentos </a:t>
            </a:r>
            <a:r>
              <a:rPr lang="pt-BR" altLang="pt-BR" sz="1800" smtClean="0"/>
              <a:t>em distância inferior a duzentos metros: </a:t>
            </a:r>
          </a:p>
          <a:p>
            <a:pPr algn="just">
              <a:buFont typeface="Arial" panose="020B0604020202020204" pitchFamily="34" charset="0"/>
              <a:buNone/>
            </a:pPr>
            <a:r>
              <a:rPr lang="pt-BR" altLang="pt-BR" sz="1800" smtClean="0"/>
              <a:t>      I - das sedes dos Poderes Executivo e Legislativo da União, dos Estados, do Distrito Federal e dos Municípios, das sedes dos Tribunais Judiciais, e dos quartéis e outros estabelecimentos militares; </a:t>
            </a:r>
          </a:p>
          <a:p>
            <a:pPr algn="just">
              <a:buFont typeface="Arial" panose="020B0604020202020204" pitchFamily="34" charset="0"/>
              <a:buNone/>
            </a:pPr>
            <a:r>
              <a:rPr lang="pt-BR" altLang="pt-BR" sz="1800" smtClean="0"/>
              <a:t>        II - dos hospitais e casas de saúde;</a:t>
            </a:r>
          </a:p>
          <a:p>
            <a:pPr algn="just">
              <a:buFont typeface="Arial" panose="020B0604020202020204" pitchFamily="34" charset="0"/>
              <a:buNone/>
            </a:pPr>
            <a:r>
              <a:rPr lang="pt-BR" altLang="pt-BR" sz="1800" smtClean="0"/>
              <a:t>        III - das escolas, bibliotecas públicas, igrejas e teatros, quando em funcionamento.</a:t>
            </a:r>
          </a:p>
          <a:p>
            <a:pPr algn="just">
              <a:buFont typeface="Arial" panose="020B0604020202020204" pitchFamily="34" charset="0"/>
              <a:buNone/>
            </a:pPr>
            <a:r>
              <a:rPr lang="pt-BR" altLang="pt-BR" sz="2000" smtClean="0"/>
              <a:t>       </a:t>
            </a:r>
          </a:p>
        </p:txBody>
      </p:sp>
      <p:sp>
        <p:nvSpPr>
          <p:cNvPr id="7172" name="Rectangle 4"/>
          <p:cNvSpPr>
            <a:spLocks noChangeArrowheads="1"/>
          </p:cNvSpPr>
          <p:nvPr/>
        </p:nvSpPr>
        <p:spPr bwMode="auto">
          <a:xfrm>
            <a:off x="685800" y="381000"/>
            <a:ext cx="7772400" cy="762000"/>
          </a:xfrm>
          <a:prstGeom prst="rect">
            <a:avLst/>
          </a:prstGeom>
          <a:noFill/>
          <a:ln w="9525">
            <a:noFill/>
            <a:miter lim="800000"/>
            <a:headEnd/>
            <a:tailEnd/>
          </a:ln>
          <a:effectLst/>
        </p:spPr>
        <p:txBody>
          <a:bodyPr anchor="ctr"/>
          <a:lstStyle/>
          <a:p>
            <a:pPr algn="ctr">
              <a:defRPr/>
            </a:pPr>
            <a:endParaRPr lang="pt-BR" sz="6000">
              <a:solidFill>
                <a:schemeClr val="tx2"/>
              </a:solidFill>
              <a:effectLst>
                <a:outerShdw blurRad="38100" dist="38100" dir="2700000" algn="tl">
                  <a:srgbClr val="FFFFFF"/>
                </a:outerShdw>
              </a:effectLst>
              <a:latin typeface="Arial Black"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725487"/>
          </a:xfrm>
        </p:spPr>
        <p:txBody>
          <a:bodyPr rtlCol="0">
            <a:normAutofit fontScale="90000"/>
          </a:bodyPr>
          <a:lstStyle/>
          <a:p>
            <a:pPr eaLnBrk="1" fontAlgn="auto" hangingPunct="1">
              <a:spcAft>
                <a:spcPts val="0"/>
              </a:spcAft>
              <a:defRPr/>
            </a:pPr>
            <a:r>
              <a:rPr lang="pt-PT" sz="3600" b="1" dirty="0" smtClean="0">
                <a:latin typeface="+mn-lt"/>
              </a:rPr>
              <a:t>Propaganda eleitoral</a:t>
            </a:r>
            <a:r>
              <a:rPr lang="pt-PT" sz="2800" b="1" dirty="0" smtClean="0"/>
              <a:t> – de rua </a:t>
            </a:r>
            <a:r>
              <a:rPr lang="pt-PT" sz="2800" dirty="0" smtClean="0">
                <a:effectLst>
                  <a:outerShdw blurRad="38100" dist="38100" dir="2700000" algn="tl">
                    <a:srgbClr val="FFFFFF"/>
                  </a:outerShdw>
                </a:effectLst>
                <a:latin typeface="Arial Black" pitchFamily="34" charset="0"/>
              </a:rPr>
              <a:t/>
            </a:r>
            <a:br>
              <a:rPr lang="pt-PT" sz="2800" dirty="0" smtClean="0">
                <a:effectLst>
                  <a:outerShdw blurRad="38100" dist="38100" dir="2700000" algn="tl">
                    <a:srgbClr val="FFFFFF"/>
                  </a:outerShdw>
                </a:effectLst>
                <a:latin typeface="Arial Black" pitchFamily="34" charset="0"/>
              </a:rPr>
            </a:br>
            <a:endParaRPr lang="pt-BR" sz="2800" dirty="0" smtClean="0">
              <a:solidFill>
                <a:srgbClr val="F8F8F8"/>
              </a:solidFill>
              <a:effectLst>
                <a:outerShdw blurRad="38100" dist="38100" dir="2700000" algn="tl">
                  <a:srgbClr val="000000"/>
                </a:outerShdw>
              </a:effectLst>
              <a:latin typeface="Arial Black" pitchFamily="34" charset="0"/>
            </a:endParaRPr>
          </a:p>
        </p:txBody>
      </p:sp>
      <p:sp>
        <p:nvSpPr>
          <p:cNvPr id="15363" name="Rectangle 3"/>
          <p:cNvSpPr>
            <a:spLocks noGrp="1" noChangeArrowheads="1"/>
          </p:cNvSpPr>
          <p:nvPr>
            <p:ph type="body" idx="1"/>
          </p:nvPr>
        </p:nvSpPr>
        <p:spPr>
          <a:xfrm>
            <a:off x="214313" y="1000125"/>
            <a:ext cx="8610600" cy="4071938"/>
          </a:xfrm>
        </p:spPr>
        <p:txBody>
          <a:bodyPr/>
          <a:lstStyle/>
          <a:p>
            <a:pPr>
              <a:buNone/>
            </a:pPr>
            <a:r>
              <a:rPr lang="pt-BR" sz="1800" dirty="0"/>
              <a:t>§ 4</a:t>
            </a:r>
            <a:r>
              <a:rPr lang="pt-BR" sz="1800" u="sng" baseline="30000" dirty="0"/>
              <a:t>o</a:t>
            </a:r>
            <a:r>
              <a:rPr lang="pt-BR" sz="1800" dirty="0"/>
              <a:t>  A realização de comícios e a utilização de aparelhagens de sonorização fixas são permitidas no horário compreendido entre as 8 (oito) e as 24 (vinte e quatro) horas, com exceção do comício de encerramento da campanha, que poderá ser prorrogado por mais 2 (duas) horas.                      </a:t>
            </a:r>
            <a:r>
              <a:rPr lang="pt-BR" sz="1800" dirty="0">
                <a:hlinkClick r:id="rId2"/>
              </a:rPr>
              <a:t>(Redação dada pela Lei nº 12.891, de 2013</a:t>
            </a:r>
            <a:r>
              <a:rPr lang="pt-BR" sz="1800" dirty="0" smtClean="0">
                <a:hlinkClick r:id="rId2"/>
              </a:rPr>
              <a:t>)</a:t>
            </a:r>
            <a:endParaRPr lang="pt-BR" sz="1800" dirty="0" smtClean="0"/>
          </a:p>
          <a:p>
            <a:pPr>
              <a:buNone/>
            </a:pPr>
            <a:r>
              <a:rPr lang="pt-BR" altLang="pt-BR" sz="1800" dirty="0" smtClean="0"/>
              <a:t> § 5º Constituem </a:t>
            </a:r>
            <a:r>
              <a:rPr lang="pt-BR" altLang="pt-BR" sz="1800" b="1" dirty="0" smtClean="0"/>
              <a:t>crimes, no dia da eleição</a:t>
            </a:r>
            <a:r>
              <a:rPr lang="pt-BR" altLang="pt-BR" sz="1800" dirty="0" smtClean="0"/>
              <a:t>, puníveis com detenção, de seis meses a um ano, com a alternativa de prestação de serviços à comunidade pelo mesmo período, e multa no valor de cinco mil a quinze mil UFIR: </a:t>
            </a:r>
          </a:p>
          <a:p>
            <a:pPr>
              <a:buFont typeface="Arial" panose="020B0604020202020204" pitchFamily="34" charset="0"/>
              <a:buNone/>
            </a:pPr>
            <a:r>
              <a:rPr lang="pt-BR" altLang="pt-BR" sz="1800" dirty="0" smtClean="0"/>
              <a:t>        I - o uso de </a:t>
            </a:r>
            <a:r>
              <a:rPr lang="pt-BR" altLang="pt-BR" sz="1800" b="1" dirty="0" smtClean="0"/>
              <a:t>alto-falantes e amplificadores de som ou a promoção de comício ou carreata;</a:t>
            </a:r>
          </a:p>
          <a:p>
            <a:pPr>
              <a:buFont typeface="Arial" panose="020B0604020202020204" pitchFamily="34" charset="0"/>
              <a:buNone/>
            </a:pPr>
            <a:r>
              <a:rPr lang="pt-BR" altLang="pt-BR" sz="1800" dirty="0" smtClean="0"/>
              <a:t>        II - a </a:t>
            </a:r>
            <a:r>
              <a:rPr lang="pt-BR" altLang="pt-BR" sz="1800" b="1" dirty="0" smtClean="0"/>
              <a:t>distribuição de material de propaganda política</a:t>
            </a:r>
            <a:r>
              <a:rPr lang="pt-BR" altLang="pt-BR" sz="1800" dirty="0" smtClean="0"/>
              <a:t>, inclusive volantes e outros impressos, ou a prática de aliciamento, coação ou manifestação tendentes a influir na vontade do eleitor. </a:t>
            </a:r>
          </a:p>
          <a:p>
            <a:pPr>
              <a:buFont typeface="Arial" panose="020B0604020202020204" pitchFamily="34" charset="0"/>
              <a:buNone/>
            </a:pPr>
            <a:r>
              <a:rPr lang="pt-BR" altLang="pt-BR" sz="1800" dirty="0" smtClean="0"/>
              <a:t>        II - a arregimentação de eleitor ou a propaganda de </a:t>
            </a:r>
            <a:r>
              <a:rPr lang="pt-BR" altLang="pt-BR" sz="1800" b="1" dirty="0" smtClean="0"/>
              <a:t>boca de urna</a:t>
            </a:r>
            <a:r>
              <a:rPr lang="pt-BR" altLang="pt-BR" sz="1800" dirty="0" smtClean="0"/>
              <a:t>; (Redação dada pela Lei nº 11.300, de 2006)</a:t>
            </a:r>
          </a:p>
          <a:p>
            <a:pPr>
              <a:buNone/>
            </a:pPr>
            <a:r>
              <a:rPr lang="pt-BR" altLang="pt-BR" sz="1800" dirty="0" smtClean="0"/>
              <a:t>       </a:t>
            </a:r>
            <a:r>
              <a:rPr lang="pt-BR" altLang="pt-BR" sz="1800" dirty="0" smtClean="0"/>
              <a:t> </a:t>
            </a:r>
            <a:r>
              <a:rPr lang="pt-BR" altLang="pt-BR" sz="1800" dirty="0" smtClean="0"/>
              <a:t>III - a divulgação de qualquer espécie de propaganda de partidos políticos ou de seus candidatos. (Redação dada pela Lei nº 12.034, de 2009</a:t>
            </a:r>
            <a:r>
              <a:rPr lang="pt-BR" altLang="pt-BR" sz="1800" dirty="0" smtClean="0"/>
              <a:t>) </a:t>
            </a:r>
          </a:p>
          <a:p>
            <a:pPr algn="just">
              <a:buNone/>
            </a:pPr>
            <a:r>
              <a:rPr lang="pt-BR" sz="1800" dirty="0" smtClean="0"/>
              <a:t>IV </a:t>
            </a:r>
            <a:r>
              <a:rPr lang="pt-BR" sz="1800" dirty="0"/>
              <a:t>- </a:t>
            </a:r>
            <a:r>
              <a:rPr lang="pt-BR" sz="1800" i="1" dirty="0"/>
              <a:t>a publicação de novos conteúdos ou o </a:t>
            </a:r>
            <a:r>
              <a:rPr lang="pt-BR" sz="1800" i="1" dirty="0" err="1"/>
              <a:t>impulsionamento</a:t>
            </a:r>
            <a:r>
              <a:rPr lang="pt-BR" sz="1800" i="1" dirty="0"/>
              <a:t> de conteúdos nas aplicações de internet de que trata o art. 57-B desta Lei, podendo ser mantidos em funcionamento as aplicações e os conteúdos publicados anteriormente</a:t>
            </a:r>
            <a:r>
              <a:rPr lang="pt-BR" sz="1800" dirty="0"/>
              <a:t>. </a:t>
            </a:r>
            <a:r>
              <a:rPr lang="pt-BR" sz="1800" dirty="0" smtClean="0">
                <a:hlinkClick r:id="rId3"/>
              </a:rPr>
              <a:t>(</a:t>
            </a:r>
            <a:r>
              <a:rPr lang="pt-BR" sz="1800" dirty="0">
                <a:hlinkClick r:id="rId3"/>
              </a:rPr>
              <a:t>Incluído dada pela Lei nº 13.488, de 2017)</a:t>
            </a:r>
            <a:endParaRPr lang="pt-BR" altLang="pt-BR" sz="1800" dirty="0" smtClean="0"/>
          </a:p>
          <a:p>
            <a:pPr>
              <a:buFont typeface="Arial" panose="020B0604020202020204" pitchFamily="34" charset="0"/>
              <a:buNone/>
            </a:pPr>
            <a:r>
              <a:rPr lang="pt-BR" altLang="pt-BR" sz="2000" dirty="0" smtClean="0"/>
              <a:t>       </a:t>
            </a:r>
          </a:p>
        </p:txBody>
      </p:sp>
      <p:sp>
        <p:nvSpPr>
          <p:cNvPr id="7172" name="Rectangle 4"/>
          <p:cNvSpPr>
            <a:spLocks noChangeArrowheads="1"/>
          </p:cNvSpPr>
          <p:nvPr/>
        </p:nvSpPr>
        <p:spPr bwMode="auto">
          <a:xfrm>
            <a:off x="714375" y="214313"/>
            <a:ext cx="7772400" cy="762000"/>
          </a:xfrm>
          <a:prstGeom prst="rect">
            <a:avLst/>
          </a:prstGeom>
          <a:noFill/>
          <a:ln w="9525">
            <a:noFill/>
            <a:miter lim="800000"/>
            <a:headEnd/>
            <a:tailEnd/>
          </a:ln>
          <a:effectLst/>
        </p:spPr>
        <p:txBody>
          <a:bodyPr anchor="ctr"/>
          <a:lstStyle/>
          <a:p>
            <a:pPr algn="ctr">
              <a:defRPr/>
            </a:pPr>
            <a:endParaRPr lang="pt-BR" sz="6000">
              <a:solidFill>
                <a:schemeClr val="tx2"/>
              </a:solidFill>
              <a:effectLst>
                <a:outerShdw blurRad="38100" dist="38100" dir="2700000" algn="tl">
                  <a:srgbClr val="FFFFFF"/>
                </a:outerShdw>
              </a:effectLst>
              <a:latin typeface="Arial Black"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725487"/>
          </a:xfrm>
        </p:spPr>
        <p:txBody>
          <a:bodyPr rtlCol="0">
            <a:normAutofit fontScale="90000"/>
          </a:bodyPr>
          <a:lstStyle/>
          <a:p>
            <a:pPr eaLnBrk="1" fontAlgn="auto" hangingPunct="1">
              <a:spcAft>
                <a:spcPts val="0"/>
              </a:spcAft>
              <a:defRPr/>
            </a:pPr>
            <a:r>
              <a:rPr lang="pt-PT" sz="3600" b="1" dirty="0" smtClean="0">
                <a:latin typeface="+mn-lt"/>
              </a:rPr>
              <a:t>Propaganda eleitoral – de rua</a:t>
            </a:r>
            <a:r>
              <a:rPr lang="pt-PT" sz="2800" dirty="0" smtClean="0">
                <a:effectLst>
                  <a:outerShdw blurRad="38100" dist="38100" dir="2700000" algn="tl">
                    <a:srgbClr val="FFFFFF"/>
                  </a:outerShdw>
                </a:effectLst>
                <a:latin typeface="Arial Black" pitchFamily="34" charset="0"/>
              </a:rPr>
              <a:t/>
            </a:r>
            <a:br>
              <a:rPr lang="pt-PT" sz="2800" dirty="0" smtClean="0">
                <a:effectLst>
                  <a:outerShdw blurRad="38100" dist="38100" dir="2700000" algn="tl">
                    <a:srgbClr val="FFFFFF"/>
                  </a:outerShdw>
                </a:effectLst>
                <a:latin typeface="Arial Black" pitchFamily="34" charset="0"/>
              </a:rPr>
            </a:br>
            <a:endParaRPr lang="pt-BR" sz="2800" dirty="0" smtClean="0">
              <a:solidFill>
                <a:srgbClr val="F8F8F8"/>
              </a:solidFill>
              <a:effectLst>
                <a:outerShdw blurRad="38100" dist="38100" dir="2700000" algn="tl">
                  <a:srgbClr val="000000"/>
                </a:outerShdw>
              </a:effectLst>
              <a:latin typeface="Arial Black" pitchFamily="34" charset="0"/>
            </a:endParaRPr>
          </a:p>
        </p:txBody>
      </p:sp>
      <p:sp>
        <p:nvSpPr>
          <p:cNvPr id="16387" name="Rectangle 3"/>
          <p:cNvSpPr>
            <a:spLocks noGrp="1" noChangeArrowheads="1"/>
          </p:cNvSpPr>
          <p:nvPr>
            <p:ph type="body" idx="1"/>
          </p:nvPr>
        </p:nvSpPr>
        <p:spPr>
          <a:xfrm>
            <a:off x="214313" y="1000125"/>
            <a:ext cx="8610600" cy="4071938"/>
          </a:xfrm>
        </p:spPr>
        <p:txBody>
          <a:bodyPr/>
          <a:lstStyle/>
          <a:p>
            <a:pPr algn="just">
              <a:buFont typeface="Arial" panose="020B0604020202020204" pitchFamily="34" charset="0"/>
              <a:buNone/>
            </a:pPr>
            <a:r>
              <a:rPr lang="pt-BR" altLang="pt-BR" sz="1800" dirty="0" smtClean="0"/>
              <a:t>§ 6o  É </a:t>
            </a:r>
            <a:r>
              <a:rPr lang="pt-BR" altLang="pt-BR" sz="1800" b="1" dirty="0" smtClean="0"/>
              <a:t>vedada na campanha eleitoral </a:t>
            </a:r>
            <a:r>
              <a:rPr lang="pt-BR" altLang="pt-BR" sz="1800" dirty="0" smtClean="0"/>
              <a:t>a confecção, utilização, distribuição por comitê, candidato, ou com a sua autorização, de camisetas, chaveiros, bonés, canetas, brindes, cestas básicas ou quaisquer outros bens ou materiais que possam proporcionar vantagem ao eleitor. (Incluído pela Lei nº 11.300, de 2006) (</a:t>
            </a:r>
            <a:r>
              <a:rPr lang="pt-BR" altLang="pt-BR" sz="1800" b="1" dirty="0" smtClean="0"/>
              <a:t>COMPRA DE VOTO</a:t>
            </a:r>
            <a:r>
              <a:rPr lang="pt-BR" altLang="pt-BR" sz="1800" dirty="0" smtClean="0"/>
              <a:t>)</a:t>
            </a:r>
          </a:p>
          <a:p>
            <a:pPr algn="just">
              <a:buFont typeface="Arial" panose="020B0604020202020204" pitchFamily="34" charset="0"/>
              <a:buNone/>
            </a:pPr>
            <a:r>
              <a:rPr lang="pt-BR" altLang="pt-BR" sz="1800" dirty="0" smtClean="0"/>
              <a:t> § 7o  É </a:t>
            </a:r>
            <a:r>
              <a:rPr lang="pt-BR" altLang="pt-BR" sz="1800" b="1" dirty="0" smtClean="0"/>
              <a:t>proibida a realização de showmício </a:t>
            </a:r>
            <a:r>
              <a:rPr lang="pt-BR" altLang="pt-BR" sz="1800" dirty="0" smtClean="0"/>
              <a:t>e de evento assemelhado para promoção de candidatos, bem como a apresentação, remunerada ou não, de artistas com a finalidade de animar comício e reunião eleitoral. (Incluído pela Lei nº 11.300, de 2006)</a:t>
            </a:r>
          </a:p>
          <a:p>
            <a:pPr algn="just">
              <a:buFont typeface="Arial" panose="020B0604020202020204" pitchFamily="34" charset="0"/>
              <a:buNone/>
            </a:pPr>
            <a:r>
              <a:rPr lang="pt-BR" altLang="pt-BR" sz="1800" dirty="0" smtClean="0"/>
              <a:t> § 8o  É </a:t>
            </a:r>
            <a:r>
              <a:rPr lang="pt-BR" altLang="pt-BR" sz="1800" b="1" dirty="0" smtClean="0"/>
              <a:t>vedada a propaganda eleitoral mediante outdoors</a:t>
            </a:r>
            <a:r>
              <a:rPr lang="pt-BR" altLang="pt-BR" sz="1800" dirty="0" smtClean="0"/>
              <a:t>, sujeitando-se a empresa responsável, os partidos, coligações e candidatos à imediata retirada da propaganda irregular e ao pagamento de multa no valor de </a:t>
            </a:r>
            <a:r>
              <a:rPr lang="pt-BR" altLang="pt-BR" sz="1800" dirty="0" smtClean="0"/>
              <a:t>R$ 5.000 </a:t>
            </a:r>
            <a:r>
              <a:rPr lang="pt-BR" altLang="pt-BR" sz="1800" dirty="0" smtClean="0"/>
              <a:t>(cinco </a:t>
            </a:r>
            <a:r>
              <a:rPr lang="pt-BR" altLang="pt-BR" sz="1800" dirty="0" smtClean="0"/>
              <a:t>mil reais) </a:t>
            </a:r>
            <a:r>
              <a:rPr lang="pt-BR" altLang="pt-BR" sz="1800" dirty="0" smtClean="0"/>
              <a:t>a </a:t>
            </a:r>
            <a:r>
              <a:rPr lang="pt-BR" altLang="pt-BR" sz="1800" dirty="0" smtClean="0"/>
              <a:t>R$ 15.000 </a:t>
            </a:r>
            <a:r>
              <a:rPr lang="pt-BR" altLang="pt-BR" sz="1800" dirty="0" smtClean="0"/>
              <a:t>(quinze </a:t>
            </a:r>
            <a:r>
              <a:rPr lang="pt-BR" altLang="pt-BR" sz="1800" dirty="0" smtClean="0"/>
              <a:t>mil reais). </a:t>
            </a:r>
            <a:r>
              <a:rPr lang="pt-BR" altLang="pt-BR" sz="1800" dirty="0" smtClean="0"/>
              <a:t>(Incluído pela Lei nº 11.300, de </a:t>
            </a:r>
            <a:r>
              <a:rPr lang="pt-BR" altLang="pt-BR" sz="1800" dirty="0" smtClean="0"/>
              <a:t>2006 e com redação dada pela Lei 12.891/2013)</a:t>
            </a:r>
            <a:endParaRPr lang="pt-BR" altLang="pt-BR" sz="1800" dirty="0" smtClean="0"/>
          </a:p>
          <a:p>
            <a:pPr algn="just">
              <a:buFont typeface="Arial" panose="020B0604020202020204" pitchFamily="34" charset="0"/>
              <a:buNone/>
            </a:pPr>
            <a:r>
              <a:rPr lang="pt-BR" altLang="pt-BR" sz="1800" dirty="0" smtClean="0"/>
              <a:t> § 9o  </a:t>
            </a:r>
            <a:r>
              <a:rPr lang="pt-BR" altLang="pt-BR" sz="1800" b="1" dirty="0" smtClean="0"/>
              <a:t>Até as vinte e duas horas do dia que antecede a eleição, serão permitidos distribuição de material gráfico, caminhada, carreata, passeata ou carro de som que transite pela cidade divulgando jingles ou mensagens de candidatos</a:t>
            </a:r>
            <a:r>
              <a:rPr lang="pt-BR" altLang="pt-BR" sz="1800" dirty="0" smtClean="0"/>
              <a:t>. (Incluído pela Lei nº 12.034, de 2009)</a:t>
            </a:r>
          </a:p>
          <a:p>
            <a:pPr algn="just">
              <a:buFont typeface="Arial" panose="020B0604020202020204" pitchFamily="34" charset="0"/>
              <a:buNone/>
            </a:pPr>
            <a:r>
              <a:rPr lang="pt-BR" altLang="pt-BR" sz="1800" dirty="0" smtClean="0"/>
              <a:t> § 10.  Fica </a:t>
            </a:r>
            <a:r>
              <a:rPr lang="pt-BR" altLang="pt-BR" sz="1800" b="1" dirty="0" smtClean="0"/>
              <a:t>vedada a utilização de trios elétricos em campanhas eleitorais, exceto para a sonorização de comícios</a:t>
            </a:r>
            <a:r>
              <a:rPr lang="pt-BR" altLang="pt-BR" sz="1800" dirty="0" smtClean="0"/>
              <a:t>. (Incluído pela Lei nº 12.034, de 2009)</a:t>
            </a:r>
          </a:p>
          <a:p>
            <a:pPr>
              <a:buFont typeface="Arial" panose="020B0604020202020204" pitchFamily="34" charset="0"/>
              <a:buNone/>
            </a:pPr>
            <a:r>
              <a:rPr lang="pt-BR" altLang="pt-BR" sz="2000" dirty="0" smtClean="0"/>
              <a:t>       </a:t>
            </a:r>
          </a:p>
        </p:txBody>
      </p:sp>
      <p:sp>
        <p:nvSpPr>
          <p:cNvPr id="7172" name="Rectangle 4"/>
          <p:cNvSpPr>
            <a:spLocks noChangeArrowheads="1"/>
          </p:cNvSpPr>
          <p:nvPr/>
        </p:nvSpPr>
        <p:spPr bwMode="auto">
          <a:xfrm>
            <a:off x="685800" y="381000"/>
            <a:ext cx="7772400" cy="762000"/>
          </a:xfrm>
          <a:prstGeom prst="rect">
            <a:avLst/>
          </a:prstGeom>
          <a:noFill/>
          <a:ln w="9525">
            <a:noFill/>
            <a:miter lim="800000"/>
            <a:headEnd/>
            <a:tailEnd/>
          </a:ln>
          <a:effectLst/>
        </p:spPr>
        <p:txBody>
          <a:bodyPr anchor="ctr"/>
          <a:lstStyle/>
          <a:p>
            <a:pPr algn="ctr">
              <a:defRPr/>
            </a:pPr>
            <a:endParaRPr lang="pt-BR" sz="6000">
              <a:solidFill>
                <a:schemeClr val="tx2"/>
              </a:solidFill>
              <a:effectLst>
                <a:outerShdw blurRad="38100" dist="38100" dir="2700000" algn="tl">
                  <a:srgbClr val="FFFFFF"/>
                </a:outerShdw>
              </a:effectLst>
              <a:latin typeface="Arial Black"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725487"/>
          </a:xfrm>
        </p:spPr>
        <p:txBody>
          <a:bodyPr rtlCol="0">
            <a:normAutofit fontScale="90000"/>
          </a:bodyPr>
          <a:lstStyle/>
          <a:p>
            <a:pPr eaLnBrk="1" fontAlgn="auto" hangingPunct="1">
              <a:spcAft>
                <a:spcPts val="0"/>
              </a:spcAft>
              <a:defRPr/>
            </a:pPr>
            <a:r>
              <a:rPr lang="pt-PT" sz="3600" b="1" dirty="0" smtClean="0">
                <a:latin typeface="+mn-lt"/>
              </a:rPr>
              <a:t>Propaganda eleitoral – de rua</a:t>
            </a:r>
            <a:r>
              <a:rPr lang="pt-PT" sz="2800" dirty="0" smtClean="0">
                <a:effectLst>
                  <a:outerShdw blurRad="38100" dist="38100" dir="2700000" algn="tl">
                    <a:srgbClr val="FFFFFF"/>
                  </a:outerShdw>
                </a:effectLst>
                <a:latin typeface="Arial Black" pitchFamily="34" charset="0"/>
              </a:rPr>
              <a:t/>
            </a:r>
            <a:br>
              <a:rPr lang="pt-PT" sz="2800" dirty="0" smtClean="0">
                <a:effectLst>
                  <a:outerShdw blurRad="38100" dist="38100" dir="2700000" algn="tl">
                    <a:srgbClr val="FFFFFF"/>
                  </a:outerShdw>
                </a:effectLst>
                <a:latin typeface="Arial Black" pitchFamily="34" charset="0"/>
              </a:rPr>
            </a:br>
            <a:endParaRPr lang="pt-BR" sz="2800" dirty="0" smtClean="0">
              <a:solidFill>
                <a:srgbClr val="F8F8F8"/>
              </a:solidFill>
              <a:effectLst>
                <a:outerShdw blurRad="38100" dist="38100" dir="2700000" algn="tl">
                  <a:srgbClr val="000000"/>
                </a:outerShdw>
              </a:effectLst>
              <a:latin typeface="Arial Black" pitchFamily="34" charset="0"/>
            </a:endParaRPr>
          </a:p>
        </p:txBody>
      </p:sp>
      <p:sp>
        <p:nvSpPr>
          <p:cNvPr id="16387" name="Rectangle 3"/>
          <p:cNvSpPr>
            <a:spLocks noGrp="1" noChangeArrowheads="1"/>
          </p:cNvSpPr>
          <p:nvPr>
            <p:ph type="body" idx="1"/>
          </p:nvPr>
        </p:nvSpPr>
        <p:spPr>
          <a:xfrm>
            <a:off x="214313" y="1000125"/>
            <a:ext cx="8610600" cy="4071938"/>
          </a:xfrm>
        </p:spPr>
        <p:txBody>
          <a:bodyPr/>
          <a:lstStyle/>
          <a:p>
            <a:pPr marL="0" indent="0">
              <a:buNone/>
            </a:pPr>
            <a:r>
              <a:rPr lang="pt-BR" sz="1800" dirty="0"/>
              <a:t>§ 11.  É permitida a circulação de carros de som e </a:t>
            </a:r>
            <a:r>
              <a:rPr lang="pt-BR" sz="1800" dirty="0" err="1"/>
              <a:t>minitrios</a:t>
            </a:r>
            <a:r>
              <a:rPr lang="pt-BR" sz="1800" dirty="0"/>
              <a:t> como meio de propaganda eleitoral, desde que observado o limite de oitenta decibéis de nível de pressão sonora, medido a sete metros de distância do veículo, e respeitadas as vedações previstas no § 3</a:t>
            </a:r>
            <a:r>
              <a:rPr lang="pt-BR" sz="1800" u="sng" baseline="30000" dirty="0"/>
              <a:t>o</a:t>
            </a:r>
            <a:r>
              <a:rPr lang="pt-BR" sz="1800" dirty="0"/>
              <a:t> deste artigo, apenas em carreatas, caminhadas e passeatas ou durante reuniões e comícios.                  </a:t>
            </a:r>
            <a:r>
              <a:rPr lang="pt-BR" sz="1800" dirty="0">
                <a:hlinkClick r:id="rId2"/>
              </a:rPr>
              <a:t>(Redação dada pela Lei nº 13.488, de 2017</a:t>
            </a:r>
            <a:r>
              <a:rPr lang="pt-BR" sz="1800" dirty="0" smtClean="0">
                <a:hlinkClick r:id="rId2"/>
              </a:rPr>
              <a:t>)</a:t>
            </a:r>
            <a:endParaRPr lang="pt-BR" sz="1800" dirty="0" smtClean="0"/>
          </a:p>
          <a:p>
            <a:pPr marL="0" indent="0">
              <a:buNone/>
            </a:pPr>
            <a:r>
              <a:rPr lang="pt-BR" sz="1800" dirty="0" smtClean="0"/>
              <a:t>§ </a:t>
            </a:r>
            <a:r>
              <a:rPr lang="pt-BR" sz="1800" dirty="0"/>
              <a:t>12.  Para efeitos desta Lei, considera-se:                   </a:t>
            </a:r>
            <a:r>
              <a:rPr lang="pt-BR" sz="1800" dirty="0">
                <a:hlinkClick r:id="rId3"/>
              </a:rPr>
              <a:t>(Incluído pela Lei nº 12.891, de 2013)</a:t>
            </a:r>
            <a:endParaRPr lang="pt-BR" sz="1800" dirty="0"/>
          </a:p>
          <a:p>
            <a:r>
              <a:rPr lang="pt-BR" sz="1800" dirty="0"/>
              <a:t>I - carro de som: veículo automotor que usa equipamento de som com potência nominal de amplificação de, no máximo, 10.000 (dez mil) watts;                    </a:t>
            </a:r>
            <a:r>
              <a:rPr lang="pt-BR" sz="1800" dirty="0">
                <a:hlinkClick r:id="rId3"/>
              </a:rPr>
              <a:t>(Incluído pela Lei nº 12.891, de 2013)</a:t>
            </a:r>
            <a:endParaRPr lang="pt-BR" sz="1800" dirty="0"/>
          </a:p>
          <a:p>
            <a:r>
              <a:rPr lang="pt-BR" sz="1800" dirty="0"/>
              <a:t>II - </a:t>
            </a:r>
            <a:r>
              <a:rPr lang="pt-BR" sz="1800" dirty="0" err="1"/>
              <a:t>minitrio</a:t>
            </a:r>
            <a:r>
              <a:rPr lang="pt-BR" sz="1800" dirty="0"/>
              <a:t>: veículo automotor que usa equipamento de som com potência nominal de amplificação maior que 10.000 (dez mil) watts e até 20.000 (vinte mil) watts;                     </a:t>
            </a:r>
            <a:r>
              <a:rPr lang="pt-BR" sz="1800" dirty="0">
                <a:hlinkClick r:id="rId3"/>
              </a:rPr>
              <a:t>(Incluído pela Lei nº 12.891, de 2013)</a:t>
            </a:r>
            <a:endParaRPr lang="pt-BR" sz="1800" dirty="0"/>
          </a:p>
          <a:p>
            <a:r>
              <a:rPr lang="pt-BR" sz="1800" dirty="0"/>
              <a:t>III - trio elétrico: veículo automotor que usa equipamento de som com potência nominal de amplificação maior que 20.000 (vinte mil) watts.                        </a:t>
            </a:r>
            <a:r>
              <a:rPr lang="pt-BR" sz="1800" dirty="0">
                <a:hlinkClick r:id="rId3"/>
              </a:rPr>
              <a:t>(Incluído pela Lei nº 12.891, de 2013)</a:t>
            </a:r>
            <a:endParaRPr lang="pt-BR" sz="1800" dirty="0"/>
          </a:p>
          <a:p>
            <a:pPr>
              <a:buFont typeface="Arial" panose="020B0604020202020204" pitchFamily="34" charset="0"/>
              <a:buNone/>
            </a:pPr>
            <a:r>
              <a:rPr lang="pt-BR" altLang="pt-BR" sz="2000" dirty="0" smtClean="0"/>
              <a:t>       </a:t>
            </a:r>
          </a:p>
        </p:txBody>
      </p:sp>
      <p:sp>
        <p:nvSpPr>
          <p:cNvPr id="7172" name="Rectangle 4"/>
          <p:cNvSpPr>
            <a:spLocks noChangeArrowheads="1"/>
          </p:cNvSpPr>
          <p:nvPr/>
        </p:nvSpPr>
        <p:spPr bwMode="auto">
          <a:xfrm>
            <a:off x="685800" y="381000"/>
            <a:ext cx="7772400" cy="762000"/>
          </a:xfrm>
          <a:prstGeom prst="rect">
            <a:avLst/>
          </a:prstGeom>
          <a:noFill/>
          <a:ln w="9525">
            <a:noFill/>
            <a:miter lim="800000"/>
            <a:headEnd/>
            <a:tailEnd/>
          </a:ln>
          <a:effectLst/>
        </p:spPr>
        <p:txBody>
          <a:bodyPr anchor="ctr"/>
          <a:lstStyle/>
          <a:p>
            <a:pPr algn="ctr">
              <a:defRPr/>
            </a:pPr>
            <a:endParaRPr lang="pt-BR" sz="6000">
              <a:solidFill>
                <a:schemeClr val="tx2"/>
              </a:solidFill>
              <a:effectLst>
                <a:outerShdw blurRad="38100" dist="38100" dir="2700000" algn="tl">
                  <a:srgbClr val="FFFFFF"/>
                </a:outerShdw>
              </a:effectLst>
              <a:latin typeface="Arial Black" pitchFamily="34" charset="0"/>
            </a:endParaRPr>
          </a:p>
        </p:txBody>
      </p:sp>
    </p:spTree>
    <p:extLst>
      <p:ext uri="{BB962C8B-B14F-4D97-AF65-F5344CB8AC3E}">
        <p14:creationId xmlns:p14="http://schemas.microsoft.com/office/powerpoint/2010/main" val="21884623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725487"/>
          </a:xfrm>
        </p:spPr>
        <p:txBody>
          <a:bodyPr rtlCol="0">
            <a:normAutofit fontScale="90000"/>
          </a:bodyPr>
          <a:lstStyle/>
          <a:p>
            <a:pPr eaLnBrk="1" fontAlgn="auto" hangingPunct="1">
              <a:spcAft>
                <a:spcPts val="0"/>
              </a:spcAft>
              <a:defRPr/>
            </a:pPr>
            <a:r>
              <a:rPr lang="pt-PT" sz="3600" b="1" dirty="0" smtClean="0">
                <a:latin typeface="+mn-lt"/>
              </a:rPr>
              <a:t>Propaganda eleitoral – de rua</a:t>
            </a:r>
            <a:r>
              <a:rPr lang="pt-PT" sz="2800" dirty="0" smtClean="0">
                <a:effectLst>
                  <a:outerShdw blurRad="38100" dist="38100" dir="2700000" algn="tl">
                    <a:srgbClr val="FFFFFF"/>
                  </a:outerShdw>
                </a:effectLst>
                <a:latin typeface="Arial Black" pitchFamily="34" charset="0"/>
              </a:rPr>
              <a:t/>
            </a:r>
            <a:br>
              <a:rPr lang="pt-PT" sz="2800" dirty="0" smtClean="0">
                <a:effectLst>
                  <a:outerShdw blurRad="38100" dist="38100" dir="2700000" algn="tl">
                    <a:srgbClr val="FFFFFF"/>
                  </a:outerShdw>
                </a:effectLst>
                <a:latin typeface="Arial Black" pitchFamily="34" charset="0"/>
              </a:rPr>
            </a:br>
            <a:endParaRPr lang="pt-BR" sz="2800" dirty="0" smtClean="0">
              <a:solidFill>
                <a:srgbClr val="F8F8F8"/>
              </a:solidFill>
              <a:effectLst>
                <a:outerShdw blurRad="38100" dist="38100" dir="2700000" algn="tl">
                  <a:srgbClr val="000000"/>
                </a:outerShdw>
              </a:effectLst>
              <a:latin typeface="Arial Black" pitchFamily="34" charset="0"/>
            </a:endParaRPr>
          </a:p>
        </p:txBody>
      </p:sp>
      <p:sp>
        <p:nvSpPr>
          <p:cNvPr id="17411" name="Rectangle 3"/>
          <p:cNvSpPr>
            <a:spLocks noGrp="1" noChangeArrowheads="1"/>
          </p:cNvSpPr>
          <p:nvPr>
            <p:ph type="body" idx="1"/>
          </p:nvPr>
        </p:nvSpPr>
        <p:spPr>
          <a:xfrm>
            <a:off x="214313" y="1000125"/>
            <a:ext cx="8610600" cy="4071938"/>
          </a:xfrm>
        </p:spPr>
        <p:txBody>
          <a:bodyPr/>
          <a:lstStyle/>
          <a:p>
            <a:pPr algn="just">
              <a:buFont typeface="Arial" panose="020B0604020202020204" pitchFamily="34" charset="0"/>
              <a:buNone/>
            </a:pPr>
            <a:r>
              <a:rPr lang="pt-BR" altLang="pt-BR" sz="1800" smtClean="0"/>
              <a:t>Art. 39-A.  </a:t>
            </a:r>
            <a:r>
              <a:rPr lang="pt-BR" altLang="pt-BR" sz="1800" b="1" smtClean="0"/>
              <a:t>É permitida, no dia das eleições, a manifestação individual e silenciosa da preferência do eleitor por partido político, coligação ou candidato, revelada exclusivamente pelo uso de bandeiras, broches, dísticos e adesivos</a:t>
            </a:r>
            <a:r>
              <a:rPr lang="pt-BR" altLang="pt-BR" sz="1800" smtClean="0"/>
              <a:t>. (Incluído pela Lei nº 12.034, de 2009)</a:t>
            </a:r>
          </a:p>
          <a:p>
            <a:pPr algn="just">
              <a:buFont typeface="Arial" panose="020B0604020202020204" pitchFamily="34" charset="0"/>
              <a:buNone/>
            </a:pPr>
            <a:r>
              <a:rPr lang="pt-BR" altLang="pt-BR" sz="1800" smtClean="0"/>
              <a:t>        § 1o  </a:t>
            </a:r>
            <a:r>
              <a:rPr lang="pt-BR" altLang="pt-BR" sz="1800" b="1" smtClean="0"/>
              <a:t>É vedada, no dia do pleito, até o término do horário de votação, a aglomeração de pessoas portando vestuário padronizado, bem como os instrumentos de propaganda referidos no caput, de modo a caracterizar manifestação coletiva, com ou sem utilização de veículos</a:t>
            </a:r>
            <a:r>
              <a:rPr lang="pt-BR" altLang="pt-BR" sz="1800" smtClean="0"/>
              <a:t>. (Incluído pela Lei nº 12.034, de 2009)</a:t>
            </a:r>
          </a:p>
          <a:p>
            <a:pPr algn="just">
              <a:buFont typeface="Arial" panose="020B0604020202020204" pitchFamily="34" charset="0"/>
              <a:buNone/>
            </a:pPr>
            <a:r>
              <a:rPr lang="pt-BR" altLang="pt-BR" sz="1800" smtClean="0"/>
              <a:t>        § 2o  No recinto das seções eleitorais e juntas apuradoras, é proibido aos servidores da Justiça Eleitoral, aos mesários e aos escrutinadores o uso de vestuário ou objeto que contenha qualquer propaganda de partido político, de coligação ou de candidato. (Incluído pela Lei nº 12.034, de 2009)</a:t>
            </a:r>
          </a:p>
          <a:p>
            <a:pPr algn="just">
              <a:buFont typeface="Arial" panose="020B0604020202020204" pitchFamily="34" charset="0"/>
              <a:buNone/>
            </a:pPr>
            <a:r>
              <a:rPr lang="pt-BR" altLang="pt-BR" sz="1800" smtClean="0"/>
              <a:t>        § 3o  Aos fiscais partidários, nos trabalhos de votação, só é permitido que, em seus crachás, constem o nome e a sigla do partido político ou coligação a que sirvam, vedada a padronização do vestuário. (Incluído pela Lei nº 12.034, de 2009)</a:t>
            </a:r>
          </a:p>
          <a:p>
            <a:pPr algn="just">
              <a:buFont typeface="Arial" panose="020B0604020202020204" pitchFamily="34" charset="0"/>
              <a:buNone/>
            </a:pPr>
            <a:r>
              <a:rPr lang="pt-BR" altLang="pt-BR" sz="1800" smtClean="0"/>
              <a:t>        § 4o  No dia do pleito, serão afixadas cópias deste artigo em lugares visíveis nas partes interna e externa das seções eleitorais. (Incluído pela Lei nº 12.034, de 2009)</a:t>
            </a:r>
          </a:p>
          <a:p>
            <a:pPr>
              <a:buFont typeface="Arial" panose="020B0604020202020204" pitchFamily="34" charset="0"/>
              <a:buNone/>
            </a:pPr>
            <a:r>
              <a:rPr lang="pt-BR" altLang="pt-BR" sz="2000" smtClean="0"/>
              <a:t>       </a:t>
            </a:r>
          </a:p>
        </p:txBody>
      </p:sp>
      <p:sp>
        <p:nvSpPr>
          <p:cNvPr id="7172" name="Rectangle 4"/>
          <p:cNvSpPr>
            <a:spLocks noChangeArrowheads="1"/>
          </p:cNvSpPr>
          <p:nvPr/>
        </p:nvSpPr>
        <p:spPr bwMode="auto">
          <a:xfrm>
            <a:off x="685800" y="381000"/>
            <a:ext cx="7772400" cy="762000"/>
          </a:xfrm>
          <a:prstGeom prst="rect">
            <a:avLst/>
          </a:prstGeom>
          <a:noFill/>
          <a:ln w="9525">
            <a:noFill/>
            <a:miter lim="800000"/>
            <a:headEnd/>
            <a:tailEnd/>
          </a:ln>
          <a:effectLst/>
        </p:spPr>
        <p:txBody>
          <a:bodyPr anchor="ctr"/>
          <a:lstStyle/>
          <a:p>
            <a:pPr algn="ctr">
              <a:defRPr/>
            </a:pPr>
            <a:endParaRPr lang="pt-BR" sz="6000">
              <a:solidFill>
                <a:schemeClr val="tx2"/>
              </a:solidFill>
              <a:effectLst>
                <a:outerShdw blurRad="38100" dist="38100" dir="2700000" algn="tl">
                  <a:srgbClr val="FFFFFF"/>
                </a:outerShdw>
              </a:effectLst>
              <a:latin typeface="Arial Black"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725487"/>
          </a:xfrm>
        </p:spPr>
        <p:txBody>
          <a:bodyPr rtlCol="0">
            <a:normAutofit fontScale="90000"/>
          </a:bodyPr>
          <a:lstStyle/>
          <a:p>
            <a:pPr eaLnBrk="1" fontAlgn="auto" hangingPunct="1">
              <a:spcAft>
                <a:spcPts val="0"/>
              </a:spcAft>
              <a:defRPr/>
            </a:pPr>
            <a:r>
              <a:rPr lang="pt-PT" sz="3600" b="1" dirty="0" smtClean="0">
                <a:latin typeface="+mn-lt"/>
              </a:rPr>
              <a:t>Propaganda eleitoral – de rua</a:t>
            </a:r>
            <a:r>
              <a:rPr lang="pt-PT" sz="2800" dirty="0" smtClean="0">
                <a:effectLst>
                  <a:outerShdw blurRad="38100" dist="38100" dir="2700000" algn="tl">
                    <a:srgbClr val="FFFFFF"/>
                  </a:outerShdw>
                </a:effectLst>
                <a:latin typeface="Arial Black" pitchFamily="34" charset="0"/>
              </a:rPr>
              <a:t/>
            </a:r>
            <a:br>
              <a:rPr lang="pt-PT" sz="2800" dirty="0" smtClean="0">
                <a:effectLst>
                  <a:outerShdw blurRad="38100" dist="38100" dir="2700000" algn="tl">
                    <a:srgbClr val="FFFFFF"/>
                  </a:outerShdw>
                </a:effectLst>
                <a:latin typeface="Arial Black" pitchFamily="34" charset="0"/>
              </a:rPr>
            </a:br>
            <a:endParaRPr lang="pt-BR" sz="2800" dirty="0" smtClean="0">
              <a:solidFill>
                <a:srgbClr val="F8F8F8"/>
              </a:solidFill>
              <a:effectLst>
                <a:outerShdw blurRad="38100" dist="38100" dir="2700000" algn="tl">
                  <a:srgbClr val="000000"/>
                </a:outerShdw>
              </a:effectLst>
              <a:latin typeface="Arial Black" pitchFamily="34" charset="0"/>
            </a:endParaRPr>
          </a:p>
        </p:txBody>
      </p:sp>
      <p:sp>
        <p:nvSpPr>
          <p:cNvPr id="18435" name="Rectangle 3"/>
          <p:cNvSpPr>
            <a:spLocks noGrp="1" noChangeArrowheads="1"/>
          </p:cNvSpPr>
          <p:nvPr>
            <p:ph type="body" idx="1"/>
          </p:nvPr>
        </p:nvSpPr>
        <p:spPr>
          <a:xfrm>
            <a:off x="214313" y="1071563"/>
            <a:ext cx="8610600" cy="4572000"/>
          </a:xfrm>
        </p:spPr>
        <p:txBody>
          <a:bodyPr/>
          <a:lstStyle/>
          <a:p>
            <a:pPr algn="just">
              <a:buFont typeface="Arial" panose="020B0604020202020204" pitchFamily="34" charset="0"/>
              <a:buNone/>
            </a:pPr>
            <a:r>
              <a:rPr lang="pt-BR" altLang="pt-BR" sz="1800" smtClean="0"/>
              <a:t>Art. 40. O uso, na propaganda eleitoral, de símbolos, frases ou imagens, associadas ou semelhantes às empregadas por órgão de governo, empresa pública ou sociedade de economia mista </a:t>
            </a:r>
            <a:r>
              <a:rPr lang="pt-BR" altLang="pt-BR" sz="1800" b="1" smtClean="0"/>
              <a:t>constitui crime</a:t>
            </a:r>
            <a:r>
              <a:rPr lang="pt-BR" altLang="pt-BR" sz="1800" smtClean="0"/>
              <a:t>, punível com detenção, de seis meses a um ano, com a alternativa de prestação de serviços à comunidade pelo mesmo período, e multa no valor de dez mil a vinte mil UFIR.</a:t>
            </a:r>
          </a:p>
          <a:p>
            <a:pPr algn="just">
              <a:buFont typeface="Arial" panose="020B0604020202020204" pitchFamily="34" charset="0"/>
              <a:buNone/>
            </a:pPr>
            <a:endParaRPr lang="pt-BR" altLang="pt-BR" sz="1800" smtClean="0"/>
          </a:p>
          <a:p>
            <a:pPr algn="just">
              <a:buFont typeface="Arial" panose="020B0604020202020204" pitchFamily="34" charset="0"/>
              <a:buNone/>
            </a:pPr>
            <a:r>
              <a:rPr lang="pt-BR" altLang="pt-BR" sz="1800" smtClean="0"/>
              <a:t>Art. 40-B.  A representação relativa à propaganda irregular deve ser instruída com </a:t>
            </a:r>
            <a:r>
              <a:rPr lang="pt-BR" altLang="pt-BR" sz="1800" b="1" smtClean="0"/>
              <a:t>prova da autoria ou do prévio conhecimento do beneficiário</a:t>
            </a:r>
            <a:r>
              <a:rPr lang="pt-BR" altLang="pt-BR" sz="1800" smtClean="0"/>
              <a:t>, caso este não seja por ela responsável. (Incluído pela Lei nº 12.034, de 2009)</a:t>
            </a:r>
          </a:p>
          <a:p>
            <a:pPr algn="just">
              <a:buFont typeface="Arial" panose="020B0604020202020204" pitchFamily="34" charset="0"/>
              <a:buNone/>
            </a:pPr>
            <a:r>
              <a:rPr lang="pt-BR" altLang="pt-BR" sz="1800" smtClean="0"/>
              <a:t>  </a:t>
            </a:r>
          </a:p>
          <a:p>
            <a:pPr algn="just">
              <a:buFont typeface="Arial" panose="020B0604020202020204" pitchFamily="34" charset="0"/>
              <a:buNone/>
            </a:pPr>
            <a:r>
              <a:rPr lang="pt-BR" altLang="pt-BR" sz="1800" smtClean="0"/>
              <a:t>Parágrafo único.  A responsabilidade do candidato estará demonstrada se este, </a:t>
            </a:r>
            <a:r>
              <a:rPr lang="pt-BR" altLang="pt-BR" sz="1800" b="1" smtClean="0"/>
              <a:t>intimado da existência da propaganda irregular</a:t>
            </a:r>
            <a:r>
              <a:rPr lang="pt-BR" altLang="pt-BR" sz="1800" smtClean="0"/>
              <a:t>, não providenciar, no prazo de quarenta e oito horas, sua retirada ou regularização e, ainda, se </a:t>
            </a:r>
            <a:r>
              <a:rPr lang="pt-BR" altLang="pt-BR" sz="1800" b="1" smtClean="0"/>
              <a:t>as circunstâncias e as peculiaridades do caso específico revelarem a impossibilidade de o beneficiário não ter tido conhecimento da propaganda</a:t>
            </a:r>
            <a:r>
              <a:rPr lang="pt-BR" altLang="pt-BR" sz="1800" smtClean="0"/>
              <a:t>. (Incluído pela Lei nº 12.034, de 2009)</a:t>
            </a:r>
          </a:p>
          <a:p>
            <a:pPr algn="just">
              <a:buFont typeface="Arial" panose="020B0604020202020204" pitchFamily="34" charset="0"/>
              <a:buNone/>
            </a:pPr>
            <a:r>
              <a:rPr lang="pt-BR" altLang="pt-BR" sz="2400" smtClean="0"/>
              <a:t>     </a:t>
            </a:r>
            <a:r>
              <a:rPr lang="pt-BR" altLang="pt-BR" sz="2000" smtClean="0"/>
              <a:t>   </a:t>
            </a:r>
          </a:p>
        </p:txBody>
      </p:sp>
      <p:sp>
        <p:nvSpPr>
          <p:cNvPr id="7172" name="Rectangle 4"/>
          <p:cNvSpPr>
            <a:spLocks noChangeArrowheads="1"/>
          </p:cNvSpPr>
          <p:nvPr/>
        </p:nvSpPr>
        <p:spPr bwMode="auto">
          <a:xfrm>
            <a:off x="685800" y="381000"/>
            <a:ext cx="7772400" cy="762000"/>
          </a:xfrm>
          <a:prstGeom prst="rect">
            <a:avLst/>
          </a:prstGeom>
          <a:noFill/>
          <a:ln w="9525">
            <a:noFill/>
            <a:miter lim="800000"/>
            <a:headEnd/>
            <a:tailEnd/>
          </a:ln>
          <a:effectLst/>
        </p:spPr>
        <p:txBody>
          <a:bodyPr anchor="ctr"/>
          <a:lstStyle/>
          <a:p>
            <a:pPr algn="ctr">
              <a:defRPr/>
            </a:pPr>
            <a:endParaRPr lang="pt-BR" sz="6000">
              <a:solidFill>
                <a:schemeClr val="tx2"/>
              </a:solidFill>
              <a:effectLst>
                <a:outerShdw blurRad="38100" dist="38100" dir="2700000" algn="tl">
                  <a:srgbClr val="FFFFFF"/>
                </a:outerShdw>
              </a:effectLst>
              <a:latin typeface="Arial Black"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725487"/>
          </a:xfrm>
        </p:spPr>
        <p:txBody>
          <a:bodyPr rtlCol="0">
            <a:normAutofit fontScale="90000"/>
          </a:bodyPr>
          <a:lstStyle/>
          <a:p>
            <a:pPr eaLnBrk="1" fontAlgn="auto" hangingPunct="1">
              <a:spcAft>
                <a:spcPts val="0"/>
              </a:spcAft>
              <a:defRPr/>
            </a:pPr>
            <a:r>
              <a:rPr lang="pt-PT" sz="3600" b="1" dirty="0" smtClean="0">
                <a:latin typeface="+mn-lt"/>
              </a:rPr>
              <a:t>Propaganda eleitoral – de rua</a:t>
            </a:r>
            <a:r>
              <a:rPr lang="pt-PT" sz="2800" dirty="0" smtClean="0">
                <a:effectLst>
                  <a:outerShdw blurRad="38100" dist="38100" dir="2700000" algn="tl">
                    <a:srgbClr val="FFFFFF"/>
                  </a:outerShdw>
                </a:effectLst>
                <a:latin typeface="Arial Black" pitchFamily="34" charset="0"/>
              </a:rPr>
              <a:t/>
            </a:r>
            <a:br>
              <a:rPr lang="pt-PT" sz="2800" dirty="0" smtClean="0">
                <a:effectLst>
                  <a:outerShdw blurRad="38100" dist="38100" dir="2700000" algn="tl">
                    <a:srgbClr val="FFFFFF"/>
                  </a:outerShdw>
                </a:effectLst>
                <a:latin typeface="Arial Black" pitchFamily="34" charset="0"/>
              </a:rPr>
            </a:br>
            <a:endParaRPr lang="pt-BR" sz="2800" dirty="0" smtClean="0">
              <a:solidFill>
                <a:srgbClr val="F8F8F8"/>
              </a:solidFill>
              <a:effectLst>
                <a:outerShdw blurRad="38100" dist="38100" dir="2700000" algn="tl">
                  <a:srgbClr val="000000"/>
                </a:outerShdw>
              </a:effectLst>
              <a:latin typeface="Arial Black" pitchFamily="34" charset="0"/>
            </a:endParaRPr>
          </a:p>
        </p:txBody>
      </p:sp>
      <p:sp>
        <p:nvSpPr>
          <p:cNvPr id="19459" name="Rectangle 3"/>
          <p:cNvSpPr>
            <a:spLocks noGrp="1" noChangeArrowheads="1"/>
          </p:cNvSpPr>
          <p:nvPr>
            <p:ph type="body" idx="1"/>
          </p:nvPr>
        </p:nvSpPr>
        <p:spPr>
          <a:xfrm>
            <a:off x="214313" y="1285875"/>
            <a:ext cx="8610600" cy="4071938"/>
          </a:xfrm>
        </p:spPr>
        <p:txBody>
          <a:bodyPr/>
          <a:lstStyle/>
          <a:p>
            <a:pPr algn="just">
              <a:buFont typeface="Arial" panose="020B0604020202020204" pitchFamily="34" charset="0"/>
              <a:buNone/>
            </a:pPr>
            <a:r>
              <a:rPr lang="pt-BR" altLang="pt-BR" sz="2400" smtClean="0"/>
              <a:t>Art. 41.  A propaganda exercida nos termos da legislação eleitoral não poderá ser objeto de multa nem cerceada sob alegação do exercício do poder de polícia ou de violação de postura municipal, casos em que se deve proceder na forma prevista no art. 40. (Redação dada pela Lei nº 12.034, de 2009)</a:t>
            </a:r>
          </a:p>
          <a:p>
            <a:pPr algn="just">
              <a:buFont typeface="Arial" panose="020B0604020202020204" pitchFamily="34" charset="0"/>
              <a:buNone/>
            </a:pPr>
            <a:r>
              <a:rPr lang="pt-BR" altLang="pt-BR" sz="2400" smtClean="0"/>
              <a:t>§ 1o  O poder de polícia sobre a propaganda eleitoral será exercido pelos juízes eleitorais e pelos juízes designados pelos Tribunais Regionais Eleitorais. (Incluído pela Lei nº 12.034, de 2009)</a:t>
            </a:r>
          </a:p>
          <a:p>
            <a:pPr algn="just">
              <a:buFont typeface="Arial" panose="020B0604020202020204" pitchFamily="34" charset="0"/>
              <a:buNone/>
            </a:pPr>
            <a:r>
              <a:rPr lang="pt-BR" altLang="pt-BR" sz="2400" smtClean="0"/>
              <a:t>§ 2o  </a:t>
            </a:r>
            <a:r>
              <a:rPr lang="pt-BR" altLang="pt-BR" sz="2400" b="1" smtClean="0"/>
              <a:t>O poder de polícia se restringe às providências necessárias para inibir práticas ilegais, vedada a censura prévia sobre o teor dos programas a serem exibidos na televisão, no rádio ou na internet</a:t>
            </a:r>
            <a:r>
              <a:rPr lang="pt-BR" altLang="pt-BR" sz="2400" smtClean="0"/>
              <a:t>. (Incluído pela Lei nº 12.034, de 2009)</a:t>
            </a:r>
          </a:p>
          <a:p>
            <a:pPr algn="just">
              <a:buFont typeface="Arial" panose="020B0604020202020204" pitchFamily="34" charset="0"/>
              <a:buNone/>
            </a:pPr>
            <a:r>
              <a:rPr lang="pt-BR" altLang="pt-BR" sz="2400" smtClean="0"/>
              <a:t>    </a:t>
            </a:r>
            <a:r>
              <a:rPr lang="pt-BR" altLang="pt-BR" sz="2000" smtClean="0"/>
              <a:t>   </a:t>
            </a:r>
          </a:p>
        </p:txBody>
      </p:sp>
      <p:sp>
        <p:nvSpPr>
          <p:cNvPr id="7172" name="Rectangle 4"/>
          <p:cNvSpPr>
            <a:spLocks noChangeArrowheads="1"/>
          </p:cNvSpPr>
          <p:nvPr/>
        </p:nvSpPr>
        <p:spPr bwMode="auto">
          <a:xfrm>
            <a:off x="685800" y="381000"/>
            <a:ext cx="7772400" cy="762000"/>
          </a:xfrm>
          <a:prstGeom prst="rect">
            <a:avLst/>
          </a:prstGeom>
          <a:noFill/>
          <a:ln w="9525">
            <a:noFill/>
            <a:miter lim="800000"/>
            <a:headEnd/>
            <a:tailEnd/>
          </a:ln>
          <a:effectLst/>
        </p:spPr>
        <p:txBody>
          <a:bodyPr anchor="ctr"/>
          <a:lstStyle/>
          <a:p>
            <a:pPr algn="ctr">
              <a:defRPr/>
            </a:pPr>
            <a:endParaRPr lang="pt-BR" sz="6000">
              <a:solidFill>
                <a:schemeClr val="tx2"/>
              </a:solidFill>
              <a:effectLst>
                <a:outerShdw blurRad="38100" dist="38100" dir="2700000" algn="tl">
                  <a:srgbClr val="FFFFFF"/>
                </a:outerShdw>
              </a:effectLst>
              <a:latin typeface="Arial Black"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725487"/>
          </a:xfrm>
        </p:spPr>
        <p:txBody>
          <a:bodyPr rtlCol="0">
            <a:normAutofit fontScale="90000"/>
          </a:bodyPr>
          <a:lstStyle/>
          <a:p>
            <a:pPr eaLnBrk="1" fontAlgn="auto" hangingPunct="1">
              <a:spcAft>
                <a:spcPts val="0"/>
              </a:spcAft>
              <a:defRPr/>
            </a:pPr>
            <a:r>
              <a:rPr lang="pt-PT" sz="3600" b="1" dirty="0" smtClean="0">
                <a:latin typeface="+mn-lt"/>
              </a:rPr>
              <a:t>Propaganda eleitoral – imprensa</a:t>
            </a:r>
            <a:r>
              <a:rPr lang="pt-PT" sz="2800" dirty="0" smtClean="0">
                <a:effectLst>
                  <a:outerShdw blurRad="38100" dist="38100" dir="2700000" algn="tl">
                    <a:srgbClr val="FFFFFF"/>
                  </a:outerShdw>
                </a:effectLst>
                <a:latin typeface="Arial Black" pitchFamily="34" charset="0"/>
              </a:rPr>
              <a:t/>
            </a:r>
            <a:br>
              <a:rPr lang="pt-PT" sz="2800" dirty="0" smtClean="0">
                <a:effectLst>
                  <a:outerShdw blurRad="38100" dist="38100" dir="2700000" algn="tl">
                    <a:srgbClr val="FFFFFF"/>
                  </a:outerShdw>
                </a:effectLst>
                <a:latin typeface="Arial Black" pitchFamily="34" charset="0"/>
              </a:rPr>
            </a:br>
            <a:endParaRPr lang="pt-BR" sz="2800" dirty="0" smtClean="0">
              <a:solidFill>
                <a:srgbClr val="F8F8F8"/>
              </a:solidFill>
              <a:effectLst>
                <a:outerShdw blurRad="38100" dist="38100" dir="2700000" algn="tl">
                  <a:srgbClr val="000000"/>
                </a:outerShdw>
              </a:effectLst>
              <a:latin typeface="Arial Black" pitchFamily="34" charset="0"/>
            </a:endParaRPr>
          </a:p>
        </p:txBody>
      </p:sp>
      <p:sp>
        <p:nvSpPr>
          <p:cNvPr id="20483" name="Rectangle 3"/>
          <p:cNvSpPr>
            <a:spLocks noGrp="1" noChangeArrowheads="1"/>
          </p:cNvSpPr>
          <p:nvPr>
            <p:ph type="body" idx="1"/>
          </p:nvPr>
        </p:nvSpPr>
        <p:spPr>
          <a:xfrm>
            <a:off x="214313" y="1285875"/>
            <a:ext cx="8610600" cy="4071938"/>
          </a:xfrm>
        </p:spPr>
        <p:txBody>
          <a:bodyPr/>
          <a:lstStyle/>
          <a:p>
            <a:pPr algn="just">
              <a:buFont typeface="Arial" panose="020B0604020202020204" pitchFamily="34" charset="0"/>
              <a:buNone/>
            </a:pPr>
            <a:r>
              <a:rPr lang="pt-BR" altLang="pt-BR" sz="2000" smtClean="0"/>
              <a:t>Art. 43.  São permitidas, </a:t>
            </a:r>
            <a:r>
              <a:rPr lang="pt-BR" altLang="pt-BR" sz="2000" b="1" smtClean="0"/>
              <a:t>até a antevéspera das eleições, a </a:t>
            </a:r>
            <a:r>
              <a:rPr lang="pt-BR" altLang="pt-BR" sz="2000" b="1" u="sng" smtClean="0"/>
              <a:t>divulgação paga</a:t>
            </a:r>
            <a:r>
              <a:rPr lang="pt-BR" altLang="pt-BR" sz="2000" b="1" smtClean="0"/>
              <a:t>, na imprensa escrita, e a </a:t>
            </a:r>
            <a:r>
              <a:rPr lang="pt-BR" altLang="pt-BR" sz="2000" b="1" u="sng" smtClean="0"/>
              <a:t>reprodução na internet do jornal impresso</a:t>
            </a:r>
            <a:r>
              <a:rPr lang="pt-BR" altLang="pt-BR" sz="2000" smtClean="0"/>
              <a:t>, de até 10 (dez) anúncios de propaganda eleitoral, por veículo, em datas diversas, para cada candidato, no espaço máximo, por edição, de 1/8 (um oitavo) de página de jornal padrão e de 1/4 (um quarto) de página de revista ou tabloide. (Redação dada pela Lei nº 12.034, de 2009)</a:t>
            </a:r>
          </a:p>
          <a:p>
            <a:pPr algn="just">
              <a:buFont typeface="Arial" panose="020B0604020202020204" pitchFamily="34" charset="0"/>
              <a:buNone/>
            </a:pPr>
            <a:r>
              <a:rPr lang="pt-BR" altLang="pt-BR" sz="2000" smtClean="0"/>
              <a:t> § 1o  Deverá constar do anúncio, </a:t>
            </a:r>
            <a:r>
              <a:rPr lang="pt-BR" altLang="pt-BR" sz="2000" b="1" smtClean="0"/>
              <a:t>de forma visível</a:t>
            </a:r>
            <a:r>
              <a:rPr lang="pt-BR" altLang="pt-BR" sz="2000" smtClean="0"/>
              <a:t>, o valor pago pela inserção. (Incluído pela Lei nº 12.034, de 2009)</a:t>
            </a:r>
          </a:p>
          <a:p>
            <a:pPr algn="just">
              <a:buFont typeface="Arial" panose="020B0604020202020204" pitchFamily="34" charset="0"/>
              <a:buNone/>
            </a:pPr>
            <a:r>
              <a:rPr lang="pt-BR" altLang="pt-BR" sz="2000" smtClean="0"/>
              <a:t>  § 2o  A inobservância do disposto neste artigo sujeita os responsáveis pelos veículos de divulgação e os partidos, coligações ou candidatos beneficiados a </a:t>
            </a:r>
            <a:r>
              <a:rPr lang="pt-BR" altLang="pt-BR" sz="2000" b="1" smtClean="0"/>
              <a:t>multa</a:t>
            </a:r>
            <a:r>
              <a:rPr lang="pt-BR" altLang="pt-BR" sz="2000" smtClean="0"/>
              <a:t> no valor de R$ 1.000,00 (mil reais) a R$ 10.000,00 (dez mil reais) ou equivalente ao da divulgação da propaganda paga, se este for maior. (renumerado do parágrafo único pela Lei nº 12.034, de 2009)</a:t>
            </a:r>
          </a:p>
          <a:p>
            <a:pPr algn="just">
              <a:buFont typeface="Arial" panose="020B0604020202020204" pitchFamily="34" charset="0"/>
              <a:buNone/>
            </a:pPr>
            <a:endParaRPr lang="pt-BR" altLang="pt-BR" sz="2000" smtClean="0"/>
          </a:p>
        </p:txBody>
      </p:sp>
      <p:sp>
        <p:nvSpPr>
          <p:cNvPr id="7172" name="Rectangle 4"/>
          <p:cNvSpPr>
            <a:spLocks noChangeArrowheads="1"/>
          </p:cNvSpPr>
          <p:nvPr/>
        </p:nvSpPr>
        <p:spPr bwMode="auto">
          <a:xfrm>
            <a:off x="685800" y="381000"/>
            <a:ext cx="7772400" cy="762000"/>
          </a:xfrm>
          <a:prstGeom prst="rect">
            <a:avLst/>
          </a:prstGeom>
          <a:noFill/>
          <a:ln w="9525">
            <a:noFill/>
            <a:miter lim="800000"/>
            <a:headEnd/>
            <a:tailEnd/>
          </a:ln>
          <a:effectLst/>
        </p:spPr>
        <p:txBody>
          <a:bodyPr anchor="ctr"/>
          <a:lstStyle/>
          <a:p>
            <a:pPr algn="ctr">
              <a:defRPr/>
            </a:pPr>
            <a:endParaRPr lang="pt-BR" sz="6000">
              <a:solidFill>
                <a:schemeClr val="tx2"/>
              </a:solidFill>
              <a:effectLst>
                <a:outerShdw blurRad="38100" dist="38100" dir="2700000" algn="tl">
                  <a:srgbClr val="FFFFFF"/>
                </a:outerShdw>
              </a:effectLst>
              <a:latin typeface="Arial Black"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0" y="2357438"/>
            <a:ext cx="9144000" cy="2286000"/>
          </a:xfrm>
        </p:spPr>
        <p:txBody>
          <a:bodyPr rtlCol="0">
            <a:normAutofit fontScale="90000"/>
          </a:bodyPr>
          <a:lstStyle/>
          <a:p>
            <a:pPr eaLnBrk="1" fontAlgn="auto" hangingPunct="1">
              <a:spcAft>
                <a:spcPts val="0"/>
              </a:spcAft>
              <a:defRPr/>
            </a:pPr>
            <a:r>
              <a:rPr lang="pt-BR" sz="4000" b="1" dirty="0" smtClean="0">
                <a:effectLst>
                  <a:outerShdw blurRad="38100" dist="38100" dir="2700000" algn="tl">
                    <a:srgbClr val="FFFFFF"/>
                  </a:outerShdw>
                </a:effectLst>
                <a:latin typeface="Arial Black" pitchFamily="34" charset="0"/>
              </a:rPr>
              <a:t/>
            </a:r>
            <a:br>
              <a:rPr lang="pt-BR" sz="4000" b="1" dirty="0" smtClean="0">
                <a:effectLst>
                  <a:outerShdw blurRad="38100" dist="38100" dir="2700000" algn="tl">
                    <a:srgbClr val="FFFFFF"/>
                  </a:outerShdw>
                </a:effectLst>
                <a:latin typeface="Arial Black" pitchFamily="34" charset="0"/>
              </a:rPr>
            </a:br>
            <a:r>
              <a:rPr lang="pt-BR" sz="4000" b="1" dirty="0" smtClean="0">
                <a:effectLst>
                  <a:outerShdw blurRad="38100" dist="38100" dir="2700000" algn="tl">
                    <a:srgbClr val="FFFFFF"/>
                  </a:outerShdw>
                </a:effectLst>
                <a:latin typeface="Arial Black" pitchFamily="34" charset="0"/>
              </a:rPr>
              <a:t/>
            </a:r>
            <a:br>
              <a:rPr lang="pt-BR" sz="4000" b="1" dirty="0" smtClean="0">
                <a:effectLst>
                  <a:outerShdw blurRad="38100" dist="38100" dir="2700000" algn="tl">
                    <a:srgbClr val="FFFFFF"/>
                  </a:outerShdw>
                </a:effectLst>
                <a:latin typeface="Arial Black" pitchFamily="34" charset="0"/>
              </a:rPr>
            </a:br>
            <a:r>
              <a:rPr lang="pt-BR" sz="2700" b="1" dirty="0" smtClean="0">
                <a:effectLst>
                  <a:outerShdw blurRad="38100" dist="38100" dir="2700000" algn="tl">
                    <a:srgbClr val="FFFFFF"/>
                  </a:outerShdw>
                </a:effectLst>
                <a:latin typeface="+mn-lt"/>
              </a:rPr>
              <a:t>“</a:t>
            </a:r>
            <a:r>
              <a:rPr lang="pt-BR" sz="2700" i="1" dirty="0" smtClean="0">
                <a:latin typeface="+mn-lt"/>
              </a:rPr>
              <a:t>A propaganda é um conjunto de técnicas empregadas para sugestionar a pessoa na tomada de decisão. </a:t>
            </a:r>
            <a:br>
              <a:rPr lang="pt-BR" sz="2700" i="1" dirty="0" smtClean="0">
                <a:latin typeface="+mn-lt"/>
              </a:rPr>
            </a:br>
            <a:r>
              <a:rPr lang="pt-BR" sz="2700" i="1" dirty="0" smtClean="0">
                <a:latin typeface="+mn-lt"/>
              </a:rPr>
              <a:t>Despreza a argumentação racional, prescindindo do esforço persuasivo para demonstração lógica da procedência de um tema. Procura, isto sim, desencadear, ostensiva ou veladamente, estados emocionais que possam exercer influência sobre as pessoas</a:t>
            </a:r>
            <a:r>
              <a:rPr lang="pt-BR" sz="2700" dirty="0" smtClean="0">
                <a:latin typeface="+mn-lt"/>
              </a:rPr>
              <a:t>.”</a:t>
            </a:r>
            <a:br>
              <a:rPr lang="pt-BR" sz="2700" dirty="0" smtClean="0">
                <a:latin typeface="+mn-lt"/>
              </a:rPr>
            </a:br>
            <a:r>
              <a:rPr lang="pt-BR" sz="2700" dirty="0" smtClean="0">
                <a:latin typeface="+mn-lt"/>
              </a:rPr>
              <a:t/>
            </a:r>
            <a:br>
              <a:rPr lang="pt-BR" sz="2700" dirty="0" smtClean="0">
                <a:latin typeface="+mn-lt"/>
              </a:rPr>
            </a:br>
            <a:r>
              <a:rPr lang="pt-BR" sz="2700" dirty="0" err="1" smtClean="0">
                <a:latin typeface="+mn-lt"/>
              </a:rPr>
              <a:t>Fávila</a:t>
            </a:r>
            <a:r>
              <a:rPr lang="pt-BR" sz="2700" dirty="0" smtClean="0">
                <a:latin typeface="+mn-lt"/>
              </a:rPr>
              <a:t> Ribeiro, Direito Eleitoral,  4ª ed., Forense, p.379.</a:t>
            </a:r>
            <a:r>
              <a:rPr lang="pt-BR" sz="2700" b="1" dirty="0" smtClean="0">
                <a:effectLst>
                  <a:outerShdw blurRad="38100" dist="38100" dir="2700000" algn="tl">
                    <a:srgbClr val="FFFFFF"/>
                  </a:outerShdw>
                </a:effectLst>
                <a:latin typeface="+mn-lt"/>
              </a:rPr>
              <a:t/>
            </a:r>
            <a:br>
              <a:rPr lang="pt-BR" sz="2700" b="1" dirty="0" smtClean="0">
                <a:effectLst>
                  <a:outerShdw blurRad="38100" dist="38100" dir="2700000" algn="tl">
                    <a:srgbClr val="FFFFFF"/>
                  </a:outerShdw>
                </a:effectLst>
                <a:latin typeface="+mn-lt"/>
              </a:rPr>
            </a:br>
            <a:r>
              <a:rPr lang="pt-BR" sz="4500" b="1" dirty="0" smtClean="0">
                <a:effectLst>
                  <a:outerShdw blurRad="38100" dist="38100" dir="2700000" algn="tl">
                    <a:srgbClr val="FFFFFF"/>
                  </a:outerShdw>
                </a:effectLst>
                <a:latin typeface="Arial" pitchFamily="34" charset="0"/>
              </a:rPr>
              <a:t/>
            </a:r>
            <a:br>
              <a:rPr lang="pt-BR" sz="4500" b="1" dirty="0" smtClean="0">
                <a:effectLst>
                  <a:outerShdw blurRad="38100" dist="38100" dir="2700000" algn="tl">
                    <a:srgbClr val="FFFFFF"/>
                  </a:outerShdw>
                </a:effectLst>
                <a:latin typeface="Arial" pitchFamily="34" charset="0"/>
              </a:rPr>
            </a:br>
            <a:endParaRPr lang="pt-BR" sz="4500" dirty="0" smtClean="0">
              <a:latin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725487"/>
          </a:xfrm>
        </p:spPr>
        <p:txBody>
          <a:bodyPr rtlCol="0">
            <a:normAutofit fontScale="90000"/>
          </a:bodyPr>
          <a:lstStyle/>
          <a:p>
            <a:pPr eaLnBrk="1" fontAlgn="auto" hangingPunct="1">
              <a:spcAft>
                <a:spcPts val="0"/>
              </a:spcAft>
              <a:defRPr/>
            </a:pPr>
            <a:r>
              <a:rPr lang="pt-PT" sz="3600" b="1" dirty="0" smtClean="0">
                <a:latin typeface="+mn-lt"/>
              </a:rPr>
              <a:t>Propaganda eleitoral – rádio e TV</a:t>
            </a:r>
            <a:r>
              <a:rPr lang="pt-PT" sz="2800" dirty="0" smtClean="0">
                <a:effectLst>
                  <a:outerShdw blurRad="38100" dist="38100" dir="2700000" algn="tl">
                    <a:srgbClr val="FFFFFF"/>
                  </a:outerShdw>
                </a:effectLst>
                <a:latin typeface="Arial Black" pitchFamily="34" charset="0"/>
              </a:rPr>
              <a:t/>
            </a:r>
            <a:br>
              <a:rPr lang="pt-PT" sz="2800" dirty="0" smtClean="0">
                <a:effectLst>
                  <a:outerShdw blurRad="38100" dist="38100" dir="2700000" algn="tl">
                    <a:srgbClr val="FFFFFF"/>
                  </a:outerShdw>
                </a:effectLst>
                <a:latin typeface="Arial Black" pitchFamily="34" charset="0"/>
              </a:rPr>
            </a:br>
            <a:endParaRPr lang="pt-BR" sz="2800" dirty="0" smtClean="0">
              <a:solidFill>
                <a:srgbClr val="F8F8F8"/>
              </a:solidFill>
              <a:effectLst>
                <a:outerShdw blurRad="38100" dist="38100" dir="2700000" algn="tl">
                  <a:srgbClr val="000000"/>
                </a:outerShdw>
              </a:effectLst>
              <a:latin typeface="Arial Black" pitchFamily="34" charset="0"/>
            </a:endParaRPr>
          </a:p>
        </p:txBody>
      </p:sp>
      <p:sp>
        <p:nvSpPr>
          <p:cNvPr id="21507" name="Rectangle 3"/>
          <p:cNvSpPr>
            <a:spLocks noGrp="1" noChangeArrowheads="1"/>
          </p:cNvSpPr>
          <p:nvPr>
            <p:ph type="body" idx="1"/>
          </p:nvPr>
        </p:nvSpPr>
        <p:spPr>
          <a:xfrm>
            <a:off x="214313" y="1285875"/>
            <a:ext cx="8610600" cy="4071938"/>
          </a:xfrm>
        </p:spPr>
        <p:txBody>
          <a:bodyPr/>
          <a:lstStyle/>
          <a:p>
            <a:pPr algn="just">
              <a:buFont typeface="Arial" panose="020B0604020202020204" pitchFamily="34" charset="0"/>
              <a:buNone/>
            </a:pPr>
            <a:r>
              <a:rPr lang="pt-BR" altLang="pt-BR" sz="2000" smtClean="0"/>
              <a:t>Art. 44. A propaganda eleitoral no rádio e na televisão restringe-se ao horário gratuito definido nesta Lei, </a:t>
            </a:r>
            <a:r>
              <a:rPr lang="pt-BR" altLang="pt-BR" sz="2000" b="1" smtClean="0"/>
              <a:t>vedada a veiculação de propaganda paga.</a:t>
            </a:r>
          </a:p>
          <a:p>
            <a:pPr algn="just">
              <a:buFont typeface="Arial" panose="020B0604020202020204" pitchFamily="34" charset="0"/>
              <a:buNone/>
            </a:pPr>
            <a:r>
              <a:rPr lang="pt-BR" altLang="pt-BR" sz="2000" smtClean="0"/>
              <a:t>§ 1o  A propaganda eleitoral gratuita na televisão deverá utilizar a Linguagem Brasileira de Sinais - </a:t>
            </a:r>
            <a:r>
              <a:rPr lang="pt-BR" altLang="pt-BR" sz="2000" b="1" smtClean="0"/>
              <a:t>LIBRAS ou o recurso de legenda</a:t>
            </a:r>
            <a:r>
              <a:rPr lang="pt-BR" altLang="pt-BR" sz="2000" smtClean="0"/>
              <a:t>, que deverão constar obrigatoriamente do material entregue às emissoras. (Incluído pela Lei nº 12.034, de 2009)</a:t>
            </a:r>
          </a:p>
          <a:p>
            <a:pPr algn="just">
              <a:buFont typeface="Arial" panose="020B0604020202020204" pitchFamily="34" charset="0"/>
              <a:buNone/>
            </a:pPr>
            <a:r>
              <a:rPr lang="pt-BR" altLang="pt-BR" sz="2000" smtClean="0"/>
              <a:t>§ 2o  No horário reservado para a propaganda eleitoral, não se permitirá utilização comercial ou propaganda realizada com a intenção, ainda que disfarçada ou subliminar, de promover </a:t>
            </a:r>
            <a:r>
              <a:rPr lang="pt-BR" altLang="pt-BR" sz="2000" b="1" smtClean="0"/>
              <a:t>marca ou produto</a:t>
            </a:r>
            <a:r>
              <a:rPr lang="pt-BR" altLang="pt-BR" sz="2000" smtClean="0"/>
              <a:t>. (Incluído pela Lei nº 12.034, de 2009)</a:t>
            </a:r>
          </a:p>
          <a:p>
            <a:pPr algn="just">
              <a:buFont typeface="Arial" panose="020B0604020202020204" pitchFamily="34" charset="0"/>
              <a:buNone/>
            </a:pPr>
            <a:r>
              <a:rPr lang="pt-BR" altLang="pt-BR" sz="2000" smtClean="0"/>
              <a:t>§ 3o  Será punida, nos termos do § 1o do art. 37, </a:t>
            </a:r>
            <a:r>
              <a:rPr lang="pt-BR" altLang="pt-BR" sz="2000" b="1" smtClean="0"/>
              <a:t>a emissora que, não autorizada </a:t>
            </a:r>
            <a:r>
              <a:rPr lang="pt-BR" altLang="pt-BR" sz="2000" smtClean="0"/>
              <a:t>a funcionar pelo poder competente, veicular propaganda eleitoral. (Incluído pela Lei nº 12.034, de 2009)</a:t>
            </a:r>
          </a:p>
          <a:p>
            <a:pPr algn="just">
              <a:buFont typeface="Arial" panose="020B0604020202020204" pitchFamily="34" charset="0"/>
              <a:buNone/>
            </a:pPr>
            <a:endParaRPr lang="pt-BR" altLang="pt-BR" sz="2000" smtClean="0"/>
          </a:p>
        </p:txBody>
      </p:sp>
      <p:sp>
        <p:nvSpPr>
          <p:cNvPr id="7172" name="Rectangle 4"/>
          <p:cNvSpPr>
            <a:spLocks noChangeArrowheads="1"/>
          </p:cNvSpPr>
          <p:nvPr/>
        </p:nvSpPr>
        <p:spPr bwMode="auto">
          <a:xfrm>
            <a:off x="685800" y="381000"/>
            <a:ext cx="7772400" cy="762000"/>
          </a:xfrm>
          <a:prstGeom prst="rect">
            <a:avLst/>
          </a:prstGeom>
          <a:noFill/>
          <a:ln w="9525">
            <a:noFill/>
            <a:miter lim="800000"/>
            <a:headEnd/>
            <a:tailEnd/>
          </a:ln>
          <a:effectLst/>
        </p:spPr>
        <p:txBody>
          <a:bodyPr anchor="ctr"/>
          <a:lstStyle/>
          <a:p>
            <a:pPr algn="ctr">
              <a:defRPr/>
            </a:pPr>
            <a:endParaRPr lang="pt-BR" sz="6000">
              <a:solidFill>
                <a:schemeClr val="tx2"/>
              </a:solidFill>
              <a:effectLst>
                <a:outerShdw blurRad="38100" dist="38100" dir="2700000" algn="tl">
                  <a:srgbClr val="FFFFFF"/>
                </a:outerShdw>
              </a:effectLst>
              <a:latin typeface="Arial Black"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725487"/>
          </a:xfrm>
        </p:spPr>
        <p:txBody>
          <a:bodyPr rtlCol="0">
            <a:normAutofit fontScale="90000"/>
          </a:bodyPr>
          <a:lstStyle/>
          <a:p>
            <a:pPr eaLnBrk="1" fontAlgn="auto" hangingPunct="1">
              <a:spcAft>
                <a:spcPts val="0"/>
              </a:spcAft>
              <a:defRPr/>
            </a:pPr>
            <a:r>
              <a:rPr lang="pt-PT" sz="3600" b="1" dirty="0" smtClean="0">
                <a:latin typeface="+mn-lt"/>
              </a:rPr>
              <a:t>Propaganda eleitoral – </a:t>
            </a:r>
            <a:r>
              <a:rPr lang="pt-PT" sz="3600" b="1" dirty="0" smtClean="0"/>
              <a:t>rádio e TV</a:t>
            </a:r>
            <a:r>
              <a:rPr lang="pt-PT" sz="2800" dirty="0" smtClean="0">
                <a:effectLst>
                  <a:outerShdw blurRad="38100" dist="38100" dir="2700000" algn="tl">
                    <a:srgbClr val="FFFFFF"/>
                  </a:outerShdw>
                </a:effectLst>
                <a:latin typeface="Arial Black" pitchFamily="34" charset="0"/>
              </a:rPr>
              <a:t/>
            </a:r>
            <a:br>
              <a:rPr lang="pt-PT" sz="2800" dirty="0" smtClean="0">
                <a:effectLst>
                  <a:outerShdw blurRad="38100" dist="38100" dir="2700000" algn="tl">
                    <a:srgbClr val="FFFFFF"/>
                  </a:outerShdw>
                </a:effectLst>
                <a:latin typeface="Arial Black" pitchFamily="34" charset="0"/>
              </a:rPr>
            </a:br>
            <a:endParaRPr lang="pt-BR" sz="2800" dirty="0" smtClean="0">
              <a:solidFill>
                <a:srgbClr val="F8F8F8"/>
              </a:solidFill>
              <a:effectLst>
                <a:outerShdw blurRad="38100" dist="38100" dir="2700000" algn="tl">
                  <a:srgbClr val="000000"/>
                </a:outerShdw>
              </a:effectLst>
              <a:latin typeface="Arial Black" pitchFamily="34" charset="0"/>
            </a:endParaRPr>
          </a:p>
        </p:txBody>
      </p:sp>
      <p:sp>
        <p:nvSpPr>
          <p:cNvPr id="22531" name="Rectangle 3"/>
          <p:cNvSpPr>
            <a:spLocks noGrp="1" noChangeArrowheads="1"/>
          </p:cNvSpPr>
          <p:nvPr>
            <p:ph type="body" idx="1"/>
          </p:nvPr>
        </p:nvSpPr>
        <p:spPr>
          <a:xfrm>
            <a:off x="214313" y="857250"/>
            <a:ext cx="8610600" cy="4357688"/>
          </a:xfrm>
        </p:spPr>
        <p:txBody>
          <a:bodyPr/>
          <a:lstStyle/>
          <a:p>
            <a:pPr algn="just">
              <a:buNone/>
            </a:pPr>
            <a:r>
              <a:rPr lang="pt-BR" sz="2000" dirty="0"/>
              <a:t>Art. 45.  Encerrado o prazo para a realização das convenções no ano das eleições, é vedado às emissoras de rádio e televisão, em sua programação normal e em seu noticiário:                           </a:t>
            </a:r>
            <a:r>
              <a:rPr lang="pt-BR" sz="2000" dirty="0">
                <a:hlinkClick r:id="rId2"/>
              </a:rPr>
              <a:t>(Redação dada pela Lei nº 13.165, de 2015</a:t>
            </a:r>
            <a:r>
              <a:rPr lang="pt-BR" sz="2000" dirty="0" smtClean="0">
                <a:hlinkClick r:id="rId2"/>
              </a:rPr>
              <a:t>)</a:t>
            </a:r>
            <a:endParaRPr lang="pt-BR" sz="2000" dirty="0" smtClean="0"/>
          </a:p>
          <a:p>
            <a:pPr algn="just">
              <a:buNone/>
            </a:pPr>
            <a:r>
              <a:rPr lang="pt-BR" altLang="pt-BR" sz="1800" dirty="0" smtClean="0"/>
              <a:t>      I - transmitir, ainda que sob a forma de entrevista jornalística, </a:t>
            </a:r>
            <a:r>
              <a:rPr lang="pt-BR" altLang="pt-BR" sz="1800" b="1" dirty="0" smtClean="0"/>
              <a:t>imagens de realização de pesquisa ou qualquer outro tipo de consulta popular de natureza eleitoral</a:t>
            </a:r>
            <a:r>
              <a:rPr lang="pt-BR" altLang="pt-BR" sz="1800" dirty="0" smtClean="0"/>
              <a:t> em que seja possível identificar o entrevistado ou em que haja manipulação de dados;</a:t>
            </a:r>
          </a:p>
          <a:p>
            <a:pPr algn="just">
              <a:buFont typeface="Arial" panose="020B0604020202020204" pitchFamily="34" charset="0"/>
              <a:buNone/>
            </a:pPr>
            <a:r>
              <a:rPr lang="pt-BR" altLang="pt-BR" sz="1800" dirty="0" smtClean="0"/>
              <a:t>    II - usar </a:t>
            </a:r>
            <a:r>
              <a:rPr lang="pt-BR" altLang="pt-BR" sz="1800" b="1" dirty="0" smtClean="0"/>
              <a:t>trucagem, montagem ou outro recurso de áudio ou vídeo que, de qualquer forma, degradem ou ridicularizem</a:t>
            </a:r>
            <a:r>
              <a:rPr lang="pt-BR" altLang="pt-BR" sz="1800" dirty="0" smtClean="0"/>
              <a:t> candidato, partido ou coligação, ou produzir ou veicular programa com esse efeito;</a:t>
            </a:r>
          </a:p>
          <a:p>
            <a:pPr algn="just">
              <a:buFont typeface="Arial" panose="020B0604020202020204" pitchFamily="34" charset="0"/>
              <a:buNone/>
            </a:pPr>
            <a:r>
              <a:rPr lang="pt-BR" altLang="pt-BR" sz="1800" dirty="0" smtClean="0"/>
              <a:t>    III - </a:t>
            </a:r>
            <a:r>
              <a:rPr lang="pt-BR" altLang="pt-BR" sz="1800" b="1" dirty="0" smtClean="0"/>
              <a:t>veicular propaganda política ou difundir opinião favorável ou contrária </a:t>
            </a:r>
            <a:r>
              <a:rPr lang="pt-BR" altLang="pt-BR" sz="1800" dirty="0" smtClean="0"/>
              <a:t>a candidato, partido, coligação, a seus órgãos ou representantes;</a:t>
            </a:r>
          </a:p>
          <a:p>
            <a:pPr algn="just">
              <a:buFont typeface="Arial" panose="020B0604020202020204" pitchFamily="34" charset="0"/>
              <a:buNone/>
            </a:pPr>
            <a:r>
              <a:rPr lang="pt-BR" altLang="pt-BR" sz="1800" dirty="0" smtClean="0"/>
              <a:t>      IV - dar </a:t>
            </a:r>
            <a:r>
              <a:rPr lang="pt-BR" altLang="pt-BR" sz="1800" b="1" dirty="0" smtClean="0"/>
              <a:t>tratamento privilegiado </a:t>
            </a:r>
            <a:r>
              <a:rPr lang="pt-BR" altLang="pt-BR" sz="1800" dirty="0" smtClean="0"/>
              <a:t>a candidato, partido ou coligação;</a:t>
            </a:r>
          </a:p>
          <a:p>
            <a:pPr algn="just">
              <a:buFont typeface="Arial" panose="020B0604020202020204" pitchFamily="34" charset="0"/>
              <a:buNone/>
            </a:pPr>
            <a:r>
              <a:rPr lang="pt-BR" altLang="pt-BR" sz="1800" dirty="0" smtClean="0"/>
              <a:t>    V - veicular ou divulgar filmes, novelas, minisséries ou qualquer outro programa com </a:t>
            </a:r>
            <a:r>
              <a:rPr lang="pt-BR" altLang="pt-BR" sz="1800" b="1" dirty="0" smtClean="0"/>
              <a:t>alusão ou crítica</a:t>
            </a:r>
            <a:r>
              <a:rPr lang="pt-BR" altLang="pt-BR" sz="1800" dirty="0" smtClean="0"/>
              <a:t> a candidato ou partido político, mesmo que dissimuladamente, exceto programas jornalísticos ou debates políticos;</a:t>
            </a:r>
          </a:p>
          <a:p>
            <a:pPr algn="just">
              <a:buFont typeface="Arial" panose="020B0604020202020204" pitchFamily="34" charset="0"/>
              <a:buNone/>
            </a:pPr>
            <a:r>
              <a:rPr lang="pt-BR" altLang="pt-BR" sz="1800" dirty="0" smtClean="0"/>
              <a:t>    VI - divulgar </a:t>
            </a:r>
            <a:r>
              <a:rPr lang="pt-BR" altLang="pt-BR" sz="1800" b="1" dirty="0" smtClean="0"/>
              <a:t>nome de programa que se refira a candidato escolhido em convenção</a:t>
            </a:r>
            <a:r>
              <a:rPr lang="pt-BR" altLang="pt-BR" sz="1800" dirty="0" smtClean="0"/>
              <a:t>, ainda quando preexistente, inclusive se coincidente com o nome do candidato ou com a variação nominal por ele adotada. Sendo o nome do programa o mesmo que o do candidato, fica proibida a sua divulgação, sob pena de cancelamento do respectivo registro.</a:t>
            </a:r>
          </a:p>
          <a:p>
            <a:pPr algn="just">
              <a:buFont typeface="Arial" panose="020B0604020202020204" pitchFamily="34" charset="0"/>
              <a:buNone/>
            </a:pPr>
            <a:endParaRPr lang="pt-BR" altLang="pt-BR" sz="2000" dirty="0" smtClean="0"/>
          </a:p>
        </p:txBody>
      </p:sp>
      <p:sp>
        <p:nvSpPr>
          <p:cNvPr id="7172" name="Rectangle 4"/>
          <p:cNvSpPr>
            <a:spLocks noChangeArrowheads="1"/>
          </p:cNvSpPr>
          <p:nvPr/>
        </p:nvSpPr>
        <p:spPr bwMode="auto">
          <a:xfrm>
            <a:off x="685800" y="381000"/>
            <a:ext cx="7772400" cy="762000"/>
          </a:xfrm>
          <a:prstGeom prst="rect">
            <a:avLst/>
          </a:prstGeom>
          <a:noFill/>
          <a:ln w="9525">
            <a:noFill/>
            <a:miter lim="800000"/>
            <a:headEnd/>
            <a:tailEnd/>
          </a:ln>
          <a:effectLst/>
        </p:spPr>
        <p:txBody>
          <a:bodyPr anchor="ctr"/>
          <a:lstStyle/>
          <a:p>
            <a:pPr algn="ctr">
              <a:defRPr/>
            </a:pPr>
            <a:endParaRPr lang="pt-BR" sz="6000">
              <a:solidFill>
                <a:schemeClr val="tx2"/>
              </a:solidFill>
              <a:effectLst>
                <a:outerShdw blurRad="38100" dist="38100" dir="2700000" algn="tl">
                  <a:srgbClr val="FFFFFF"/>
                </a:outerShdw>
              </a:effectLst>
              <a:latin typeface="Arial Black"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28625" y="0"/>
            <a:ext cx="8229600" cy="725488"/>
          </a:xfrm>
        </p:spPr>
        <p:txBody>
          <a:bodyPr rtlCol="0">
            <a:normAutofit/>
          </a:bodyPr>
          <a:lstStyle/>
          <a:p>
            <a:pPr eaLnBrk="1" fontAlgn="auto" hangingPunct="1">
              <a:spcAft>
                <a:spcPts val="0"/>
              </a:spcAft>
              <a:defRPr/>
            </a:pPr>
            <a:r>
              <a:rPr lang="pt-PT" sz="3600" b="1" dirty="0" smtClean="0">
                <a:latin typeface="+mn-lt"/>
              </a:rPr>
              <a:t>Propaganda eleitoral – </a:t>
            </a:r>
            <a:r>
              <a:rPr lang="pt-PT" sz="3600" b="1" dirty="0" smtClean="0"/>
              <a:t>rádio e TV</a:t>
            </a:r>
            <a:endParaRPr lang="pt-BR" sz="2800" dirty="0" smtClean="0">
              <a:solidFill>
                <a:srgbClr val="F8F8F8"/>
              </a:solidFill>
              <a:effectLst>
                <a:outerShdw blurRad="38100" dist="38100" dir="2700000" algn="tl">
                  <a:srgbClr val="000000"/>
                </a:outerShdw>
              </a:effectLst>
              <a:latin typeface="Arial Black" pitchFamily="34" charset="0"/>
            </a:endParaRPr>
          </a:p>
        </p:txBody>
      </p:sp>
      <p:sp>
        <p:nvSpPr>
          <p:cNvPr id="23555" name="Rectangle 3"/>
          <p:cNvSpPr>
            <a:spLocks noGrp="1" noChangeArrowheads="1"/>
          </p:cNvSpPr>
          <p:nvPr>
            <p:ph type="body" idx="1"/>
          </p:nvPr>
        </p:nvSpPr>
        <p:spPr>
          <a:xfrm>
            <a:off x="214313" y="714375"/>
            <a:ext cx="8610600" cy="4500563"/>
          </a:xfrm>
        </p:spPr>
        <p:txBody>
          <a:bodyPr/>
          <a:lstStyle/>
          <a:p>
            <a:pPr algn="just">
              <a:buNone/>
            </a:pPr>
            <a:r>
              <a:rPr lang="pt-BR" sz="1700" dirty="0"/>
              <a:t>§ 1</a:t>
            </a:r>
            <a:r>
              <a:rPr lang="pt-BR" sz="1700" u="sng" baseline="30000" dirty="0"/>
              <a:t>o</a:t>
            </a:r>
            <a:r>
              <a:rPr lang="pt-BR" sz="1700" dirty="0"/>
              <a:t>  A partir de 30 de junho do ano da eleição, é vedado, ainda, às emissoras transmitir programa apresentado ou comentado por pré-candidato, sob pena, no caso de sua escolha na convenção partidária, de imposição da multa prevista no § 2</a:t>
            </a:r>
            <a:r>
              <a:rPr lang="pt-BR" sz="1700" u="sng" baseline="30000" dirty="0"/>
              <a:t>o</a:t>
            </a:r>
            <a:r>
              <a:rPr lang="pt-BR" sz="1700" dirty="0"/>
              <a:t> e de cancelamento do registro da candidatura do beneficiário.     </a:t>
            </a:r>
            <a:r>
              <a:rPr lang="pt-BR" sz="1700" dirty="0" smtClean="0">
                <a:hlinkClick r:id="rId2"/>
              </a:rPr>
              <a:t>(</a:t>
            </a:r>
            <a:r>
              <a:rPr lang="pt-BR" sz="1700" dirty="0">
                <a:hlinkClick r:id="rId2"/>
              </a:rPr>
              <a:t>Redação dada pela Lei nº 13.165, de 2015</a:t>
            </a:r>
            <a:r>
              <a:rPr lang="pt-BR" sz="1700" dirty="0" smtClean="0">
                <a:hlinkClick r:id="rId2"/>
              </a:rPr>
              <a:t>)</a:t>
            </a:r>
            <a:endParaRPr lang="pt-BR" sz="1700" dirty="0" smtClean="0"/>
          </a:p>
          <a:p>
            <a:pPr algn="just">
              <a:buNone/>
            </a:pPr>
            <a:r>
              <a:rPr lang="pt-BR" altLang="pt-BR" sz="1700" dirty="0" smtClean="0"/>
              <a:t>§ </a:t>
            </a:r>
            <a:r>
              <a:rPr lang="pt-BR" altLang="pt-BR" sz="1700" dirty="0" smtClean="0"/>
              <a:t>2º Sem prejuízo do disposto no parágrafo único do art. 55, a inobservância do disposto neste artigo sujeita a emissora ao pagamento de </a:t>
            </a:r>
            <a:r>
              <a:rPr lang="pt-BR" altLang="pt-BR" sz="1700" b="1" dirty="0" smtClean="0"/>
              <a:t>multa</a:t>
            </a:r>
            <a:r>
              <a:rPr lang="pt-BR" altLang="pt-BR" sz="1700" dirty="0" smtClean="0"/>
              <a:t> no valor de vinte mil a cem mil UFIR, duplicada em caso de reincidência.</a:t>
            </a:r>
          </a:p>
          <a:p>
            <a:pPr algn="just">
              <a:buFont typeface="Arial" panose="020B0604020202020204" pitchFamily="34" charset="0"/>
              <a:buNone/>
            </a:pPr>
            <a:r>
              <a:rPr lang="pt-BR" altLang="pt-BR" sz="1700" strike="sngStrike" dirty="0" smtClean="0"/>
              <a:t>§ 3º As disposições deste artigo </a:t>
            </a:r>
            <a:r>
              <a:rPr lang="pt-BR" altLang="pt-BR" sz="1700" b="1" strike="sngStrike" dirty="0" smtClean="0"/>
              <a:t>aplicam-se aos sítios mantidos pelas empresas de comunicação social na Internet</a:t>
            </a:r>
            <a:r>
              <a:rPr lang="pt-BR" altLang="pt-BR" sz="1700" strike="sngStrike" dirty="0" smtClean="0"/>
              <a:t> e demais redes destinadas à prestação de serviços de telecomunicações de valor adicionado. </a:t>
            </a:r>
            <a:r>
              <a:rPr lang="pt-BR" altLang="pt-BR" sz="1700" dirty="0" smtClean="0"/>
              <a:t>(Revogado pela Lei nº 12.034, de 2009)</a:t>
            </a:r>
          </a:p>
          <a:p>
            <a:pPr algn="just">
              <a:buFont typeface="Arial" panose="020B0604020202020204" pitchFamily="34" charset="0"/>
              <a:buNone/>
            </a:pPr>
            <a:r>
              <a:rPr lang="pt-BR" altLang="pt-BR" sz="1700" dirty="0" smtClean="0"/>
              <a:t>§ 4o  Entende-se por trucagem todo e qualquer efeito realizado em áudio ou vídeo que degradar ou ridicularizar candidato, partido político ou coligação, ou que desvirtuar a realidade e beneficiar ou prejudicar qualquer candidato, partido político ou coligação. (Incluído pela Lei nº 12.034, de 2009)</a:t>
            </a:r>
          </a:p>
          <a:p>
            <a:pPr algn="just">
              <a:buFont typeface="Arial" panose="020B0604020202020204" pitchFamily="34" charset="0"/>
              <a:buNone/>
            </a:pPr>
            <a:r>
              <a:rPr lang="pt-BR" altLang="pt-BR" sz="1700" dirty="0" smtClean="0"/>
              <a:t>§ 5o  Entende-se por montagem toda e qualquer junção de registros de áudio ou vídeo que degradar ou ridicularizar candidato, partido político ou coligação, ou que desvirtuar a realidade e beneficiar ou prejudicar qualquer candidato, partido político ou coligação. (Incluído pela Lei nº 12.034, de 2009)</a:t>
            </a:r>
          </a:p>
          <a:p>
            <a:pPr algn="just">
              <a:buFont typeface="Arial" panose="020B0604020202020204" pitchFamily="34" charset="0"/>
              <a:buNone/>
            </a:pPr>
            <a:r>
              <a:rPr lang="pt-BR" altLang="pt-BR" sz="1700" dirty="0" smtClean="0"/>
              <a:t>§ 6o  É </a:t>
            </a:r>
            <a:r>
              <a:rPr lang="pt-BR" altLang="pt-BR" sz="1700" b="1" dirty="0" smtClean="0"/>
              <a:t>permitido</a:t>
            </a:r>
            <a:r>
              <a:rPr lang="pt-BR" altLang="pt-BR" sz="1700" dirty="0" smtClean="0"/>
              <a:t> ao partido político utilizar na propaganda eleitoral de seus candidatos em âmbito regional, inclusive no horário eleitoral gratuito, a </a:t>
            </a:r>
            <a:r>
              <a:rPr lang="pt-BR" altLang="pt-BR" sz="1700" b="1" dirty="0" smtClean="0"/>
              <a:t>imagem e a voz de candidato ou militante de partido político que integre a sua coligação em âmbito nacional</a:t>
            </a:r>
            <a:r>
              <a:rPr lang="pt-BR" altLang="pt-BR" sz="1700" dirty="0" smtClean="0"/>
              <a:t>. (Incluído pela Lei nº 12.034, de 2009) </a:t>
            </a:r>
          </a:p>
          <a:p>
            <a:pPr algn="just">
              <a:buFont typeface="Arial" panose="020B0604020202020204" pitchFamily="34" charset="0"/>
              <a:buNone/>
            </a:pPr>
            <a:endParaRPr lang="pt-BR" altLang="pt-BR" sz="1700" dirty="0" smtClean="0"/>
          </a:p>
        </p:txBody>
      </p:sp>
      <p:sp>
        <p:nvSpPr>
          <p:cNvPr id="7172" name="Rectangle 4"/>
          <p:cNvSpPr>
            <a:spLocks noChangeArrowheads="1"/>
          </p:cNvSpPr>
          <p:nvPr/>
        </p:nvSpPr>
        <p:spPr bwMode="auto">
          <a:xfrm>
            <a:off x="685800" y="381000"/>
            <a:ext cx="7772400" cy="762000"/>
          </a:xfrm>
          <a:prstGeom prst="rect">
            <a:avLst/>
          </a:prstGeom>
          <a:noFill/>
          <a:ln w="9525">
            <a:noFill/>
            <a:miter lim="800000"/>
            <a:headEnd/>
            <a:tailEnd/>
          </a:ln>
          <a:effectLst/>
        </p:spPr>
        <p:txBody>
          <a:bodyPr anchor="ctr"/>
          <a:lstStyle/>
          <a:p>
            <a:pPr algn="ctr">
              <a:defRPr/>
            </a:pPr>
            <a:endParaRPr lang="pt-BR" sz="6000">
              <a:solidFill>
                <a:schemeClr val="tx2"/>
              </a:solidFill>
              <a:effectLst>
                <a:outerShdw blurRad="38100" dist="38100" dir="2700000" algn="tl">
                  <a:srgbClr val="FFFFFF"/>
                </a:outerShdw>
              </a:effectLst>
              <a:latin typeface="Arial Black"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28625" y="0"/>
            <a:ext cx="8229600" cy="725488"/>
          </a:xfrm>
        </p:spPr>
        <p:txBody>
          <a:bodyPr rtlCol="0">
            <a:normAutofit/>
          </a:bodyPr>
          <a:lstStyle/>
          <a:p>
            <a:pPr eaLnBrk="1" fontAlgn="auto" hangingPunct="1">
              <a:spcAft>
                <a:spcPts val="0"/>
              </a:spcAft>
              <a:defRPr/>
            </a:pPr>
            <a:r>
              <a:rPr lang="pt-PT" sz="3600" b="1" dirty="0" smtClean="0">
                <a:latin typeface="+mn-lt"/>
              </a:rPr>
              <a:t>Propaganda eleitoral – </a:t>
            </a:r>
            <a:r>
              <a:rPr lang="pt-PT" sz="3600" b="1" dirty="0" smtClean="0"/>
              <a:t>rádio e TV</a:t>
            </a:r>
            <a:endParaRPr lang="pt-BR" sz="2800" dirty="0" smtClean="0">
              <a:solidFill>
                <a:srgbClr val="F8F8F8"/>
              </a:solidFill>
              <a:effectLst>
                <a:outerShdw blurRad="38100" dist="38100" dir="2700000" algn="tl">
                  <a:srgbClr val="000000"/>
                </a:outerShdw>
              </a:effectLst>
              <a:latin typeface="Arial Black" pitchFamily="34" charset="0"/>
            </a:endParaRPr>
          </a:p>
        </p:txBody>
      </p:sp>
      <p:sp>
        <p:nvSpPr>
          <p:cNvPr id="23555" name="Rectangle 3"/>
          <p:cNvSpPr>
            <a:spLocks noGrp="1" noChangeArrowheads="1"/>
          </p:cNvSpPr>
          <p:nvPr>
            <p:ph type="body" idx="1"/>
          </p:nvPr>
        </p:nvSpPr>
        <p:spPr>
          <a:xfrm>
            <a:off x="214313" y="714375"/>
            <a:ext cx="8610600" cy="4500563"/>
          </a:xfrm>
        </p:spPr>
        <p:txBody>
          <a:bodyPr/>
          <a:lstStyle/>
          <a:p>
            <a:pPr algn="just">
              <a:buNone/>
            </a:pPr>
            <a:r>
              <a:rPr lang="pt-BR" sz="1400" dirty="0" smtClean="0"/>
              <a:t>21/06/2018 PLENÁRIO AÇÃO DIRETA DE INCONSTITUCIONALIDADE 4.451 DISTRITO FEDERAL RELATOR : MIN. ALEXANDRE DE MORAES </a:t>
            </a:r>
          </a:p>
          <a:p>
            <a:pPr algn="just">
              <a:buNone/>
            </a:pPr>
            <a:r>
              <a:rPr lang="pt-BR" sz="1400" dirty="0" smtClean="0"/>
              <a:t>	LIBERDADE DE EXPRESSÃO E PLURALISMO DE IDEIAS. VALORES ESTRUTURANTES DO SISTEMA DEMOCRÁTICO. INCONSTITUCIONALIDADE DE DISPOSITIVOS NORMATIVOS QUE ESTABELECEM PREVIA INGERÊNCIA ESTATAL NO DIREITO DE CRITICAR DURANTE O PROCESSO ELEITORAL. PROTEÇÃO CONSTITUCIONAL AS MANIFESTAÇÕES DE OPINIÕES DOS MEIOS DE COMUNICAÇÃO E A LIBERDADE DE CRIAÇÃO HUMORISTICA. </a:t>
            </a:r>
          </a:p>
          <a:p>
            <a:pPr algn="just">
              <a:buAutoNum type="arabicPeriod"/>
            </a:pPr>
            <a:r>
              <a:rPr lang="pt-BR" sz="1400" dirty="0" smtClean="0"/>
              <a:t>A Democracia não existirá e a livre participação política não florescerá onde a liberdade de expressão for ceifada, pois esta constitui condição essencial ao pluralismo de ideias, que por sua vez é um valor estruturante para o salutar funcionamento do sistema democrático. </a:t>
            </a:r>
          </a:p>
          <a:p>
            <a:pPr algn="just">
              <a:buAutoNum type="arabicPeriod"/>
            </a:pPr>
            <a:r>
              <a:rPr lang="pt-BR" sz="1400" dirty="0" smtClean="0"/>
              <a:t>A livre discussão, a ampla participação política e o princípio democrático estão interligados com a liberdade de expressão, tendo por objeto não somente a proteção de pensamentos e ideias, mas também opiniões, crenças, realização de juízo de valor e críticas a agentes públicos, no sentido de garantir a real participação dos cidadãos na vida coletiva. </a:t>
            </a:r>
          </a:p>
          <a:p>
            <a:pPr algn="just">
              <a:buAutoNum type="arabicPeriod"/>
            </a:pPr>
            <a:r>
              <a:rPr lang="pt-BR" sz="1400" dirty="0" smtClean="0"/>
              <a:t>São inconstitucionais os dispositivos legais que tenham a nítida finalidade de controlar ou mesmo aniquilar a força do pensamento crítico, indispensável ao regime democrático. Impossibilidade de restrição, subordinação ou forçosa adequação programática da liberdade de expressão a mandamentos normativos cerceadores durante o período eleitoral. </a:t>
            </a:r>
          </a:p>
          <a:p>
            <a:pPr algn="just">
              <a:buAutoNum type="arabicPeriod"/>
            </a:pPr>
            <a:r>
              <a:rPr lang="pt-BR" sz="1400" dirty="0" smtClean="0"/>
              <a:t>Tanto a liberdade de expressão quanto a participação política em uma Democracia representativa somente se fortalecem em um ambiente de total visibilidade e possibilidade de exposição crítica das mais variadas opiniões sobre os governantes. </a:t>
            </a:r>
          </a:p>
          <a:p>
            <a:pPr algn="just">
              <a:buAutoNum type="arabicPeriod"/>
            </a:pPr>
            <a:r>
              <a:rPr lang="pt-BR" sz="1400" dirty="0" smtClean="0"/>
              <a:t>O direito fundamental à liberdade de expressão não se direciona somente a proteger as opiniões supostamente verdadeiras, admiráveis ou convencionais, mas também aquelas que são duvidosas, exageradas, condenáveis, satíricas, humorísticas, bem como as não compartilhadas pelas maiorias. Ressalte-se que, mesmo as declarações errôneas, estão sob a guarda dessa garantia constitucional. </a:t>
            </a:r>
          </a:p>
          <a:p>
            <a:pPr algn="just">
              <a:buAutoNum type="arabicPeriod"/>
            </a:pPr>
            <a:r>
              <a:rPr lang="pt-BR" sz="1400" b="1" dirty="0" smtClean="0"/>
              <a:t>Ação procedente para declarar a inconstitucionalidade dos incisos II e III (na parte impugnada) do artigo 45 da Lei 9.504/1997, bem como, por arrastamento, dos parágrafos 4º e 5º do referido artigo.</a:t>
            </a:r>
            <a:endParaRPr lang="pt-BR" altLang="pt-BR" sz="1400" b="1" dirty="0" smtClean="0"/>
          </a:p>
        </p:txBody>
      </p:sp>
      <p:sp>
        <p:nvSpPr>
          <p:cNvPr id="7172" name="Rectangle 4"/>
          <p:cNvSpPr>
            <a:spLocks noChangeArrowheads="1"/>
          </p:cNvSpPr>
          <p:nvPr/>
        </p:nvSpPr>
        <p:spPr bwMode="auto">
          <a:xfrm>
            <a:off x="685800" y="381000"/>
            <a:ext cx="7772400" cy="762000"/>
          </a:xfrm>
          <a:prstGeom prst="rect">
            <a:avLst/>
          </a:prstGeom>
          <a:noFill/>
          <a:ln w="9525">
            <a:noFill/>
            <a:miter lim="800000"/>
            <a:headEnd/>
            <a:tailEnd/>
          </a:ln>
          <a:effectLst/>
        </p:spPr>
        <p:txBody>
          <a:bodyPr anchor="ctr"/>
          <a:lstStyle/>
          <a:p>
            <a:pPr algn="ctr">
              <a:defRPr/>
            </a:pPr>
            <a:endParaRPr lang="pt-BR" sz="6000">
              <a:solidFill>
                <a:schemeClr val="tx2"/>
              </a:solidFill>
              <a:effectLst>
                <a:outerShdw blurRad="38100" dist="38100" dir="2700000" algn="tl">
                  <a:srgbClr val="FFFFFF"/>
                </a:outerShdw>
              </a:effectLst>
              <a:latin typeface="Arial Black" pitchFamily="34" charset="0"/>
            </a:endParaRPr>
          </a:p>
        </p:txBody>
      </p:sp>
    </p:spTree>
    <p:extLst>
      <p:ext uri="{BB962C8B-B14F-4D97-AF65-F5344CB8AC3E}">
        <p14:creationId xmlns:p14="http://schemas.microsoft.com/office/powerpoint/2010/main" val="6420439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725487"/>
          </a:xfrm>
        </p:spPr>
        <p:txBody>
          <a:bodyPr rtlCol="0">
            <a:normAutofit/>
          </a:bodyPr>
          <a:lstStyle/>
          <a:p>
            <a:pPr eaLnBrk="1" fontAlgn="auto" hangingPunct="1">
              <a:spcAft>
                <a:spcPts val="0"/>
              </a:spcAft>
              <a:defRPr/>
            </a:pPr>
            <a:r>
              <a:rPr lang="pt-PT" sz="3600" b="1" dirty="0" smtClean="0">
                <a:latin typeface="+mn-lt"/>
              </a:rPr>
              <a:t>Propaganda eleitoral – </a:t>
            </a:r>
            <a:r>
              <a:rPr lang="pt-PT" sz="3600" b="1" dirty="0" smtClean="0"/>
              <a:t>rádio e TV</a:t>
            </a:r>
            <a:endParaRPr lang="pt-BR" sz="2800" dirty="0" smtClean="0">
              <a:solidFill>
                <a:srgbClr val="F8F8F8"/>
              </a:solidFill>
              <a:effectLst>
                <a:outerShdw blurRad="38100" dist="38100" dir="2700000" algn="tl">
                  <a:srgbClr val="000000"/>
                </a:outerShdw>
              </a:effectLst>
              <a:latin typeface="Arial Black" pitchFamily="34" charset="0"/>
            </a:endParaRPr>
          </a:p>
        </p:txBody>
      </p:sp>
      <p:sp>
        <p:nvSpPr>
          <p:cNvPr id="24579" name="Rectangle 3"/>
          <p:cNvSpPr>
            <a:spLocks noGrp="1" noChangeArrowheads="1"/>
          </p:cNvSpPr>
          <p:nvPr>
            <p:ph type="body" idx="1"/>
          </p:nvPr>
        </p:nvSpPr>
        <p:spPr>
          <a:xfrm>
            <a:off x="214313" y="1214438"/>
            <a:ext cx="8610600" cy="4000500"/>
          </a:xfrm>
        </p:spPr>
        <p:txBody>
          <a:bodyPr/>
          <a:lstStyle/>
          <a:p>
            <a:pPr algn="just">
              <a:buNone/>
            </a:pPr>
            <a:r>
              <a:rPr lang="pt-BR" sz="1800" dirty="0"/>
              <a:t>Art. 46.  Independentemente da veiculação de propaganda eleitoral gratuita no horário definido nesta Lei, é </a:t>
            </a:r>
            <a:r>
              <a:rPr lang="pt-BR" sz="1800" b="1" dirty="0"/>
              <a:t>facultada a transmissão por emissora de rádio ou televisão de debates sobre as eleições majoritária ou proporcional</a:t>
            </a:r>
            <a:r>
              <a:rPr lang="pt-BR" sz="1800" dirty="0"/>
              <a:t>, assegurada a participação de candidatos dos partidos com representação no Congresso Nacional, de, no mínimo, cinco parlamentares, e facultada a dos demais, observado o seguinte:                        </a:t>
            </a:r>
            <a:r>
              <a:rPr lang="pt-BR" sz="1800" dirty="0">
                <a:hlinkClick r:id="rId2"/>
              </a:rPr>
              <a:t>(Redação dada pela Lei nº 13.488, de 2017</a:t>
            </a:r>
            <a:r>
              <a:rPr lang="pt-BR" sz="1800" dirty="0" smtClean="0">
                <a:hlinkClick r:id="rId2"/>
              </a:rPr>
              <a:t>)</a:t>
            </a:r>
            <a:endParaRPr lang="pt-BR" sz="1800" dirty="0" smtClean="0"/>
          </a:p>
          <a:p>
            <a:pPr algn="just">
              <a:buNone/>
            </a:pPr>
            <a:r>
              <a:rPr lang="pt-BR" altLang="pt-BR" sz="1800" dirty="0" smtClean="0"/>
              <a:t>    I - nas eleições majoritárias, a apresentação dos debates poderá ser feita:</a:t>
            </a:r>
          </a:p>
          <a:p>
            <a:pPr algn="just">
              <a:buFont typeface="Arial" panose="020B0604020202020204" pitchFamily="34" charset="0"/>
              <a:buNone/>
            </a:pPr>
            <a:r>
              <a:rPr lang="pt-BR" altLang="pt-BR" sz="1800" dirty="0" smtClean="0"/>
              <a:t>        a) em conjunto, estando presentes todos os candidatos a um mesmo cargo eletivo;</a:t>
            </a:r>
          </a:p>
          <a:p>
            <a:pPr algn="just">
              <a:buFont typeface="Arial" panose="020B0604020202020204" pitchFamily="34" charset="0"/>
              <a:buNone/>
            </a:pPr>
            <a:r>
              <a:rPr lang="pt-BR" altLang="pt-BR" sz="1800" dirty="0" smtClean="0"/>
              <a:t>        b) em grupos, estando presentes, no mínimo, três candidatos; </a:t>
            </a:r>
          </a:p>
          <a:p>
            <a:pPr algn="just">
              <a:buFont typeface="Arial" panose="020B0604020202020204" pitchFamily="34" charset="0"/>
              <a:buNone/>
            </a:pPr>
            <a:r>
              <a:rPr lang="pt-BR" altLang="pt-BR" sz="1800" dirty="0" smtClean="0"/>
              <a:t>  II - nas eleições proporcionais, os debates deverão ser organizados de modo que assegurem a presença de número equivalente de candidatos de todos os partidos e coligações a um mesmo cargo eletivo, podendo desdobrar-se em mais de um dia;</a:t>
            </a:r>
          </a:p>
          <a:p>
            <a:pPr algn="just">
              <a:buFont typeface="Arial" panose="020B0604020202020204" pitchFamily="34" charset="0"/>
              <a:buNone/>
            </a:pPr>
            <a:r>
              <a:rPr lang="pt-BR" altLang="pt-BR" sz="1800" dirty="0" smtClean="0"/>
              <a:t>    III - os debates deverão ser parte de programação previamente estabelecida e divulgada pela emissora, fazendo-se mediante sorteio a escolha do dia e da ordem de fala de cada candidato, salvo se celebrado acordo em outro sentido entre os partidos e coligações interessados.</a:t>
            </a:r>
          </a:p>
          <a:p>
            <a:pPr algn="just">
              <a:buFont typeface="Arial" panose="020B0604020202020204" pitchFamily="34" charset="0"/>
              <a:buNone/>
            </a:pPr>
            <a:endParaRPr lang="pt-BR" altLang="pt-BR" sz="2000" dirty="0" smtClean="0"/>
          </a:p>
        </p:txBody>
      </p:sp>
      <p:sp>
        <p:nvSpPr>
          <p:cNvPr id="7172" name="Rectangle 4"/>
          <p:cNvSpPr>
            <a:spLocks noChangeArrowheads="1"/>
          </p:cNvSpPr>
          <p:nvPr/>
        </p:nvSpPr>
        <p:spPr bwMode="auto">
          <a:xfrm>
            <a:off x="685800" y="381000"/>
            <a:ext cx="7772400" cy="762000"/>
          </a:xfrm>
          <a:prstGeom prst="rect">
            <a:avLst/>
          </a:prstGeom>
          <a:noFill/>
          <a:ln w="9525">
            <a:noFill/>
            <a:miter lim="800000"/>
            <a:headEnd/>
            <a:tailEnd/>
          </a:ln>
          <a:effectLst/>
        </p:spPr>
        <p:txBody>
          <a:bodyPr anchor="ctr"/>
          <a:lstStyle/>
          <a:p>
            <a:pPr algn="ctr">
              <a:defRPr/>
            </a:pPr>
            <a:endParaRPr lang="pt-BR" sz="6000">
              <a:solidFill>
                <a:schemeClr val="tx2"/>
              </a:solidFill>
              <a:effectLst>
                <a:outerShdw blurRad="38100" dist="38100" dir="2700000" algn="tl">
                  <a:srgbClr val="FFFFFF"/>
                </a:outerShdw>
              </a:effectLst>
              <a:latin typeface="Arial Black"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725487"/>
          </a:xfrm>
        </p:spPr>
        <p:txBody>
          <a:bodyPr rtlCol="0">
            <a:normAutofit fontScale="90000"/>
          </a:bodyPr>
          <a:lstStyle/>
          <a:p>
            <a:pPr eaLnBrk="1" fontAlgn="auto" hangingPunct="1">
              <a:spcAft>
                <a:spcPts val="0"/>
              </a:spcAft>
              <a:defRPr/>
            </a:pPr>
            <a:r>
              <a:rPr lang="pt-PT" sz="3600" b="1" dirty="0" smtClean="0">
                <a:latin typeface="+mn-lt"/>
              </a:rPr>
              <a:t>Propaganda eleitoral – </a:t>
            </a:r>
            <a:r>
              <a:rPr lang="pt-PT" sz="3600" b="1" dirty="0" smtClean="0"/>
              <a:t>rádio e TV</a:t>
            </a:r>
            <a:r>
              <a:rPr lang="pt-PT" sz="2800" dirty="0" smtClean="0">
                <a:effectLst>
                  <a:outerShdw blurRad="38100" dist="38100" dir="2700000" algn="tl">
                    <a:srgbClr val="FFFFFF"/>
                  </a:outerShdw>
                </a:effectLst>
                <a:latin typeface="Arial Black" pitchFamily="34" charset="0"/>
              </a:rPr>
              <a:t/>
            </a:r>
            <a:br>
              <a:rPr lang="pt-PT" sz="2800" dirty="0" smtClean="0">
                <a:effectLst>
                  <a:outerShdw blurRad="38100" dist="38100" dir="2700000" algn="tl">
                    <a:srgbClr val="FFFFFF"/>
                  </a:outerShdw>
                </a:effectLst>
                <a:latin typeface="Arial Black" pitchFamily="34" charset="0"/>
              </a:rPr>
            </a:br>
            <a:endParaRPr lang="pt-BR" sz="2800" dirty="0" smtClean="0">
              <a:solidFill>
                <a:srgbClr val="F8F8F8"/>
              </a:solidFill>
              <a:effectLst>
                <a:outerShdw blurRad="38100" dist="38100" dir="2700000" algn="tl">
                  <a:srgbClr val="000000"/>
                </a:outerShdw>
              </a:effectLst>
              <a:latin typeface="Arial Black" pitchFamily="34" charset="0"/>
            </a:endParaRPr>
          </a:p>
        </p:txBody>
      </p:sp>
      <p:sp>
        <p:nvSpPr>
          <p:cNvPr id="25603" name="Rectangle 3"/>
          <p:cNvSpPr>
            <a:spLocks noGrp="1" noChangeArrowheads="1"/>
          </p:cNvSpPr>
          <p:nvPr>
            <p:ph type="body" idx="1"/>
          </p:nvPr>
        </p:nvSpPr>
        <p:spPr>
          <a:xfrm>
            <a:off x="214313" y="1214438"/>
            <a:ext cx="8610600" cy="4000500"/>
          </a:xfrm>
        </p:spPr>
        <p:txBody>
          <a:bodyPr/>
          <a:lstStyle/>
          <a:p>
            <a:pPr algn="just">
              <a:buFont typeface="Arial" panose="020B0604020202020204" pitchFamily="34" charset="0"/>
              <a:buNone/>
            </a:pPr>
            <a:r>
              <a:rPr lang="pt-BR" altLang="pt-BR" sz="1800" dirty="0" smtClean="0"/>
              <a:t>§ 1º Será admitida a realização de debate sem a presença de candidato de algum partido, desde que o veículo de comunicação responsável comprove havê-lo convidado com a antecedência mínima de setenta e duas horas da realização do debate. </a:t>
            </a:r>
          </a:p>
          <a:p>
            <a:pPr algn="just">
              <a:buFont typeface="Arial" panose="020B0604020202020204" pitchFamily="34" charset="0"/>
              <a:buNone/>
            </a:pPr>
            <a:r>
              <a:rPr lang="pt-BR" altLang="pt-BR" sz="1800" dirty="0" smtClean="0"/>
              <a:t>§ 2º É vedada a presença de um mesmo candidato a eleição proporcional em mais de um debate da mesma emissora.</a:t>
            </a:r>
          </a:p>
          <a:p>
            <a:pPr algn="just">
              <a:buFont typeface="Arial" panose="020B0604020202020204" pitchFamily="34" charset="0"/>
              <a:buNone/>
            </a:pPr>
            <a:r>
              <a:rPr lang="pt-BR" altLang="pt-BR" sz="1800" dirty="0" smtClean="0"/>
              <a:t>§ 3º O descumprimento do disposto neste artigo sujeita a empresa infratora às penalidades previstas no art. 56 (</a:t>
            </a:r>
            <a:r>
              <a:rPr lang="pt-BR" altLang="pt-BR" sz="1800" b="1" dirty="0" smtClean="0"/>
              <a:t>suspensão das programação</a:t>
            </a:r>
            <a:r>
              <a:rPr lang="pt-BR" altLang="pt-BR" sz="1800" dirty="0" smtClean="0"/>
              <a:t>).</a:t>
            </a:r>
          </a:p>
          <a:p>
            <a:pPr algn="just">
              <a:buFont typeface="Arial" panose="020B0604020202020204" pitchFamily="34" charset="0"/>
              <a:buNone/>
            </a:pPr>
            <a:r>
              <a:rPr lang="pt-BR" altLang="pt-BR" sz="1800" dirty="0" smtClean="0"/>
              <a:t>§ 4o  O debate será realizado segundo as regras estabelecidas em acordo celebrado entre os partidos políticos e a pessoa jurídica interessada na realização do evento, </a:t>
            </a:r>
            <a:r>
              <a:rPr lang="pt-BR" altLang="pt-BR" sz="1800" b="1" dirty="0" smtClean="0"/>
              <a:t>dando-se ciência à Justiça Eleitoral</a:t>
            </a:r>
            <a:r>
              <a:rPr lang="pt-BR" altLang="pt-BR" sz="1800" dirty="0" smtClean="0"/>
              <a:t>. (Incluído pela Lei nº 12.034, de 2009)</a:t>
            </a:r>
          </a:p>
          <a:p>
            <a:pPr algn="just">
              <a:buFont typeface="Arial" panose="020B0604020202020204" pitchFamily="34" charset="0"/>
              <a:buNone/>
            </a:pPr>
            <a:r>
              <a:rPr lang="pt-BR" altLang="pt-BR" sz="1800" dirty="0" smtClean="0"/>
              <a:t>§ 5o  </a:t>
            </a:r>
            <a:r>
              <a:rPr lang="pt-BR" altLang="pt-BR" sz="1800" i="1" dirty="0" smtClean="0"/>
              <a:t>Para os debates que se realizarem no primeiro turno das eleições, </a:t>
            </a:r>
            <a:r>
              <a:rPr lang="pt-BR" altLang="pt-BR" sz="1800" b="1" i="1" dirty="0" smtClean="0"/>
              <a:t>serão consideradas aprovadas as regras</a:t>
            </a:r>
            <a:r>
              <a:rPr lang="pt-BR" altLang="pt-BR" sz="1800" i="1" dirty="0" smtClean="0"/>
              <a:t> que obtiverem a concordância de pelo menos 2/3 (dois terços) dos candidatos aptos no caso de eleição majoritária, e de pelo menos 2/3 (dois terços) dos partidos ou coligações com candidatos aptos, no caso de eleição proporcional. (Incluído pela Lei nº 12.034, de 2009)</a:t>
            </a:r>
          </a:p>
          <a:p>
            <a:pPr algn="just">
              <a:buFont typeface="Arial" panose="020B0604020202020204" pitchFamily="34" charset="0"/>
              <a:buNone/>
            </a:pPr>
            <a:endParaRPr lang="pt-BR" altLang="pt-BR" sz="2000" dirty="0" smtClean="0"/>
          </a:p>
        </p:txBody>
      </p:sp>
      <p:sp>
        <p:nvSpPr>
          <p:cNvPr id="7172" name="Rectangle 4"/>
          <p:cNvSpPr>
            <a:spLocks noChangeArrowheads="1"/>
          </p:cNvSpPr>
          <p:nvPr/>
        </p:nvSpPr>
        <p:spPr bwMode="auto">
          <a:xfrm>
            <a:off x="685800" y="381000"/>
            <a:ext cx="7772400" cy="762000"/>
          </a:xfrm>
          <a:prstGeom prst="rect">
            <a:avLst/>
          </a:prstGeom>
          <a:noFill/>
          <a:ln w="9525">
            <a:noFill/>
            <a:miter lim="800000"/>
            <a:headEnd/>
            <a:tailEnd/>
          </a:ln>
          <a:effectLst/>
        </p:spPr>
        <p:txBody>
          <a:bodyPr anchor="ctr"/>
          <a:lstStyle/>
          <a:p>
            <a:pPr algn="ctr">
              <a:defRPr/>
            </a:pPr>
            <a:endParaRPr lang="pt-BR" sz="6000">
              <a:solidFill>
                <a:schemeClr val="tx2"/>
              </a:solidFill>
              <a:effectLst>
                <a:outerShdw blurRad="38100" dist="38100" dir="2700000" algn="tl">
                  <a:srgbClr val="FFFFFF"/>
                </a:outerShdw>
              </a:effectLst>
              <a:latin typeface="Arial Black"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725487"/>
          </a:xfrm>
        </p:spPr>
        <p:txBody>
          <a:bodyPr rtlCol="0">
            <a:normAutofit fontScale="90000"/>
          </a:bodyPr>
          <a:lstStyle/>
          <a:p>
            <a:pPr eaLnBrk="1" fontAlgn="auto" hangingPunct="1">
              <a:spcAft>
                <a:spcPts val="0"/>
              </a:spcAft>
              <a:defRPr/>
            </a:pPr>
            <a:r>
              <a:rPr lang="pt-PT" sz="3600" b="1" dirty="0" smtClean="0">
                <a:latin typeface="+mn-lt"/>
              </a:rPr>
              <a:t>Propaganda eleitoral – </a:t>
            </a:r>
            <a:r>
              <a:rPr lang="pt-PT" sz="3600" b="1" dirty="0" smtClean="0"/>
              <a:t>rádio e TV</a:t>
            </a:r>
            <a:r>
              <a:rPr lang="pt-PT" sz="2800" dirty="0" smtClean="0">
                <a:effectLst>
                  <a:outerShdw blurRad="38100" dist="38100" dir="2700000" algn="tl">
                    <a:srgbClr val="FFFFFF"/>
                  </a:outerShdw>
                </a:effectLst>
                <a:latin typeface="Arial Black" pitchFamily="34" charset="0"/>
              </a:rPr>
              <a:t/>
            </a:r>
            <a:br>
              <a:rPr lang="pt-PT" sz="2800" dirty="0" smtClean="0">
                <a:effectLst>
                  <a:outerShdw blurRad="38100" dist="38100" dir="2700000" algn="tl">
                    <a:srgbClr val="FFFFFF"/>
                  </a:outerShdw>
                </a:effectLst>
                <a:latin typeface="Arial Black" pitchFamily="34" charset="0"/>
              </a:rPr>
            </a:br>
            <a:endParaRPr lang="pt-BR" sz="2800" dirty="0" smtClean="0">
              <a:solidFill>
                <a:srgbClr val="F8F8F8"/>
              </a:solidFill>
              <a:effectLst>
                <a:outerShdw blurRad="38100" dist="38100" dir="2700000" algn="tl">
                  <a:srgbClr val="000000"/>
                </a:outerShdw>
              </a:effectLst>
              <a:latin typeface="Arial Black" pitchFamily="34" charset="0"/>
            </a:endParaRPr>
          </a:p>
        </p:txBody>
      </p:sp>
      <p:sp>
        <p:nvSpPr>
          <p:cNvPr id="25603" name="Rectangle 3"/>
          <p:cNvSpPr>
            <a:spLocks noGrp="1" noChangeArrowheads="1"/>
          </p:cNvSpPr>
          <p:nvPr>
            <p:ph type="body" idx="1"/>
          </p:nvPr>
        </p:nvSpPr>
        <p:spPr>
          <a:xfrm>
            <a:off x="214313" y="1214438"/>
            <a:ext cx="8610600" cy="4000500"/>
          </a:xfrm>
        </p:spPr>
        <p:txBody>
          <a:bodyPr/>
          <a:lstStyle/>
          <a:p>
            <a:pPr algn="just">
              <a:buNone/>
            </a:pPr>
            <a:r>
              <a:rPr lang="pt-BR" sz="1400" dirty="0" smtClean="0"/>
              <a:t>“... Os </a:t>
            </a:r>
            <a:r>
              <a:rPr lang="pt-BR" sz="1400" dirty="0"/>
              <a:t>ministros, por maioria de votos, mantiveram as regras de distribuição de tempo da propaganda eleitoral, contudo, deram interpretação conforme a </a:t>
            </a:r>
            <a:r>
              <a:rPr lang="pt-BR" sz="1400" u="sng" dirty="0">
                <a:hlinkClick r:id="rId2"/>
              </a:rPr>
              <a:t>Constituição</a:t>
            </a:r>
            <a:r>
              <a:rPr lang="pt-BR" sz="1400" dirty="0"/>
              <a:t> ao parágrafo 5º do artigo 46, garantindo que os candidatos que têm participação garantida em debates eleitorais não podem vetar a presença de candidatos convidados pela emissora organizadora, mesmo que esse convidado não atenda ao requisito legal que garante a participação no evento</a:t>
            </a:r>
            <a:r>
              <a:rPr lang="pt-BR" sz="1400" dirty="0" smtClean="0"/>
              <a:t>. </a:t>
            </a:r>
          </a:p>
          <a:p>
            <a:pPr algn="just">
              <a:buNone/>
            </a:pPr>
            <a:r>
              <a:rPr lang="pt-BR" sz="1400" dirty="0" smtClean="0"/>
              <a:t>“Quanto </a:t>
            </a:r>
            <a:r>
              <a:rPr lang="pt-BR" sz="1400" dirty="0"/>
              <a:t>aos questionamentos das </a:t>
            </a:r>
            <a:r>
              <a:rPr lang="pt-BR" sz="1400" b="1" dirty="0" err="1"/>
              <a:t>ADIns</a:t>
            </a:r>
            <a:r>
              <a:rPr lang="pt-BR" sz="1400" b="1" dirty="0"/>
              <a:t> 5423, 5487, 5557 e 5488</a:t>
            </a:r>
            <a:r>
              <a:rPr lang="pt-BR" sz="1400" dirty="0"/>
              <a:t>, nas quais os partidos atacavam as regras que restringem a participação das agremiações com menos de 10 parlamentares nos debates eleitorais, os ministros, por maioria, decidiram que as emissoras podem convidar candidatos de partidos de representatividade mínima no Congresso, sem que os candidatos aptos possam vetar essa participação. A proposta foi levantada no início do julgamento no voto do ministro Roberto Barroso pela parcial procedência da </a:t>
            </a:r>
            <a:r>
              <a:rPr lang="pt-BR" sz="1400" dirty="0" err="1"/>
              <a:t>ADIn</a:t>
            </a:r>
            <a:r>
              <a:rPr lang="pt-BR" sz="1400" dirty="0"/>
              <a:t> 5487, para conferir interpretação conforme a Constituição ao parágrafo 5º, artigo 46, da lei </a:t>
            </a:r>
            <a:r>
              <a:rPr lang="pt-BR" sz="1400" dirty="0" smtClean="0"/>
              <a:t>9.504/97.</a:t>
            </a:r>
          </a:p>
          <a:p>
            <a:pPr marL="0" indent="0">
              <a:buNone/>
            </a:pPr>
            <a:r>
              <a:rPr lang="pt-BR" sz="1400" dirty="0" smtClean="0"/>
              <a:t>Nesse </a:t>
            </a:r>
            <a:r>
              <a:rPr lang="pt-BR" sz="1400" dirty="0"/>
              <a:t>ponto, o ministro Dias </a:t>
            </a:r>
            <a:r>
              <a:rPr lang="pt-BR" sz="1400" dirty="0" err="1"/>
              <a:t>Toffoli</a:t>
            </a:r>
            <a:r>
              <a:rPr lang="pt-BR" sz="1400" dirty="0"/>
              <a:t> reajustou seu voto e concordou com a proposta do ministro Barroso. Para </a:t>
            </a:r>
            <a:r>
              <a:rPr lang="pt-BR" sz="1400" dirty="0" err="1"/>
              <a:t>Toffoli</a:t>
            </a:r>
            <a:r>
              <a:rPr lang="pt-BR" sz="1400" dirty="0"/>
              <a:t>, a possibilidade de a emissora convidar para debate eleitoral candidato não apto pela lei, sem a necessidade da concordância dos demais candidatos, “pode sim trazer maior densidade democrática ao processo eleitoral”. Votaram nesse sentido também os ministros Edson </a:t>
            </a:r>
            <a:r>
              <a:rPr lang="pt-BR" sz="1400" dirty="0" err="1"/>
              <a:t>Fachin</a:t>
            </a:r>
            <a:r>
              <a:rPr lang="pt-BR" sz="1400" dirty="0"/>
              <a:t>, Luiz </a:t>
            </a:r>
            <a:r>
              <a:rPr lang="pt-BR" sz="1400" dirty="0" err="1"/>
              <a:t>Fux</a:t>
            </a:r>
            <a:r>
              <a:rPr lang="pt-BR" sz="1400" dirty="0"/>
              <a:t>, Gilmar Mendes e </a:t>
            </a:r>
            <a:r>
              <a:rPr lang="pt-BR" sz="1400" dirty="0" err="1"/>
              <a:t>Cármen</a:t>
            </a:r>
            <a:r>
              <a:rPr lang="pt-BR" sz="1400" dirty="0"/>
              <a:t> </a:t>
            </a:r>
            <a:r>
              <a:rPr lang="pt-BR" sz="1400" dirty="0" smtClean="0"/>
              <a:t>Lúcia.</a:t>
            </a:r>
          </a:p>
          <a:p>
            <a:pPr marL="0" indent="0">
              <a:buNone/>
            </a:pPr>
            <a:r>
              <a:rPr lang="pt-BR" sz="1400" dirty="0" smtClean="0"/>
              <a:t>Pela </a:t>
            </a:r>
            <a:r>
              <a:rPr lang="pt-BR" sz="1400" dirty="0"/>
              <a:t>procedência total da ação, votaram os ministros Marco Aurélio e Celso de Mello. Neste ponto, para Celso de Mello, a regulação normativa não pode comprometer o debate público, sob pena de transgredir a democracia deliberativa, “</a:t>
            </a:r>
            <a:r>
              <a:rPr lang="pt-BR" sz="1400" i="1" dirty="0"/>
              <a:t>o que culminaria por aniquilar o direito básico que impõe ao Estado respeito ao princípio de igualdade de oportunidades</a:t>
            </a:r>
            <a:r>
              <a:rPr lang="pt-BR" sz="1400" dirty="0" smtClean="0"/>
              <a:t>”.</a:t>
            </a:r>
          </a:p>
          <a:p>
            <a:pPr marL="0" indent="0">
              <a:buNone/>
            </a:pPr>
            <a:r>
              <a:rPr lang="pt-BR" sz="1400" dirty="0" smtClean="0"/>
              <a:t>O </a:t>
            </a:r>
            <a:r>
              <a:rPr lang="pt-BR" sz="1400" dirty="0"/>
              <a:t>ministro </a:t>
            </a:r>
            <a:r>
              <a:rPr lang="pt-BR" sz="1400" dirty="0" err="1"/>
              <a:t>Teori</a:t>
            </a:r>
            <a:r>
              <a:rPr lang="pt-BR" sz="1400" dirty="0"/>
              <a:t> Zavascki divergiu e votou pela improcedência desta ação. Para o ministro, “incluir uma categoria de participante que não está na lei trata-se de inovação no sistema escolhido pelo legislador”. Zavascki foi acompanhado pela ministra Rosa Weber e, no mesmo sentido, já havia votado o ministro presidente, Ricardo </a:t>
            </a:r>
            <a:r>
              <a:rPr lang="pt-BR" sz="1400" dirty="0" err="1"/>
              <a:t>Lewandowski</a:t>
            </a:r>
            <a:r>
              <a:rPr lang="pt-BR" sz="1400" dirty="0"/>
              <a:t>, no início do julgamento da ação</a:t>
            </a:r>
            <a:r>
              <a:rPr lang="pt-BR" sz="1400" dirty="0" smtClean="0"/>
              <a:t>.”</a:t>
            </a:r>
            <a:endParaRPr lang="pt-BR" sz="1400" dirty="0"/>
          </a:p>
          <a:p>
            <a:pPr algn="just">
              <a:buNone/>
            </a:pPr>
            <a:r>
              <a:rPr lang="pt-BR" altLang="pt-BR" sz="1800" i="1" dirty="0" smtClean="0"/>
              <a:t>Fonte: </a:t>
            </a:r>
            <a:r>
              <a:rPr lang="pt-BR" sz="1800" dirty="0" smtClean="0">
                <a:hlinkClick r:id="rId2"/>
              </a:rPr>
              <a:t>https://www.migalhas.com.br/Quentes/17,MI244609,81042-Emissoras+podem+convidar+candidatos+de+menor+representatividade+para</a:t>
            </a:r>
            <a:endParaRPr lang="pt-BR" altLang="pt-BR" sz="1800" i="1" dirty="0" smtClean="0"/>
          </a:p>
          <a:p>
            <a:pPr algn="just">
              <a:buFont typeface="Arial" panose="020B0604020202020204" pitchFamily="34" charset="0"/>
              <a:buNone/>
            </a:pPr>
            <a:endParaRPr lang="pt-BR" altLang="pt-BR" sz="2000" dirty="0" smtClean="0"/>
          </a:p>
        </p:txBody>
      </p:sp>
      <p:sp>
        <p:nvSpPr>
          <p:cNvPr id="7172" name="Rectangle 4"/>
          <p:cNvSpPr>
            <a:spLocks noChangeArrowheads="1"/>
          </p:cNvSpPr>
          <p:nvPr/>
        </p:nvSpPr>
        <p:spPr bwMode="auto">
          <a:xfrm>
            <a:off x="685800" y="381000"/>
            <a:ext cx="7772400" cy="762000"/>
          </a:xfrm>
          <a:prstGeom prst="rect">
            <a:avLst/>
          </a:prstGeom>
          <a:noFill/>
          <a:ln w="9525">
            <a:noFill/>
            <a:miter lim="800000"/>
            <a:headEnd/>
            <a:tailEnd/>
          </a:ln>
          <a:effectLst/>
        </p:spPr>
        <p:txBody>
          <a:bodyPr anchor="ctr"/>
          <a:lstStyle/>
          <a:p>
            <a:pPr algn="ctr">
              <a:defRPr/>
            </a:pPr>
            <a:endParaRPr lang="pt-BR" sz="6000">
              <a:solidFill>
                <a:schemeClr val="tx2"/>
              </a:solidFill>
              <a:effectLst>
                <a:outerShdw blurRad="38100" dist="38100" dir="2700000" algn="tl">
                  <a:srgbClr val="FFFFFF"/>
                </a:outerShdw>
              </a:effectLst>
              <a:latin typeface="Arial Black" pitchFamily="34" charset="0"/>
            </a:endParaRPr>
          </a:p>
        </p:txBody>
      </p:sp>
    </p:spTree>
    <p:extLst>
      <p:ext uri="{BB962C8B-B14F-4D97-AF65-F5344CB8AC3E}">
        <p14:creationId xmlns:p14="http://schemas.microsoft.com/office/powerpoint/2010/main" val="129680797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725487"/>
          </a:xfrm>
        </p:spPr>
        <p:txBody>
          <a:bodyPr rtlCol="0">
            <a:normAutofit fontScale="90000"/>
          </a:bodyPr>
          <a:lstStyle/>
          <a:p>
            <a:pPr eaLnBrk="1" fontAlgn="auto" hangingPunct="1">
              <a:spcAft>
                <a:spcPts val="0"/>
              </a:spcAft>
              <a:defRPr/>
            </a:pPr>
            <a:r>
              <a:rPr lang="pt-PT" sz="3600" b="1" dirty="0" smtClean="0">
                <a:latin typeface="+mn-lt"/>
              </a:rPr>
              <a:t>Propaganda eleitoral – </a:t>
            </a:r>
            <a:r>
              <a:rPr lang="pt-PT" sz="3600" b="1" dirty="0" smtClean="0"/>
              <a:t>rádio e TV</a:t>
            </a:r>
            <a:r>
              <a:rPr lang="pt-PT" sz="2800" dirty="0" smtClean="0">
                <a:effectLst>
                  <a:outerShdw blurRad="38100" dist="38100" dir="2700000" algn="tl">
                    <a:srgbClr val="FFFFFF"/>
                  </a:outerShdw>
                </a:effectLst>
                <a:latin typeface="Arial Black" pitchFamily="34" charset="0"/>
              </a:rPr>
              <a:t/>
            </a:r>
            <a:br>
              <a:rPr lang="pt-PT" sz="2800" dirty="0" smtClean="0">
                <a:effectLst>
                  <a:outerShdw blurRad="38100" dist="38100" dir="2700000" algn="tl">
                    <a:srgbClr val="FFFFFF"/>
                  </a:outerShdw>
                </a:effectLst>
                <a:latin typeface="Arial Black" pitchFamily="34" charset="0"/>
              </a:rPr>
            </a:br>
            <a:endParaRPr lang="pt-BR" sz="2800" dirty="0" smtClean="0">
              <a:solidFill>
                <a:srgbClr val="F8F8F8"/>
              </a:solidFill>
              <a:effectLst>
                <a:outerShdw blurRad="38100" dist="38100" dir="2700000" algn="tl">
                  <a:srgbClr val="000000"/>
                </a:outerShdw>
              </a:effectLst>
              <a:latin typeface="Arial Black" pitchFamily="34" charset="0"/>
            </a:endParaRPr>
          </a:p>
        </p:txBody>
      </p:sp>
      <p:sp>
        <p:nvSpPr>
          <p:cNvPr id="26627" name="Rectangle 3"/>
          <p:cNvSpPr>
            <a:spLocks noGrp="1" noChangeArrowheads="1"/>
          </p:cNvSpPr>
          <p:nvPr>
            <p:ph type="body" idx="1"/>
          </p:nvPr>
        </p:nvSpPr>
        <p:spPr>
          <a:xfrm>
            <a:off x="214313" y="1214438"/>
            <a:ext cx="8610600" cy="4500562"/>
          </a:xfrm>
        </p:spPr>
        <p:txBody>
          <a:bodyPr/>
          <a:lstStyle/>
          <a:p>
            <a:pPr algn="just">
              <a:buFont typeface="Arial" panose="020B0604020202020204" pitchFamily="34" charset="0"/>
              <a:buNone/>
            </a:pPr>
            <a:r>
              <a:rPr lang="pt-BR" altLang="pt-BR" sz="1800" smtClean="0"/>
              <a:t>Art. 47. As emissoras de rádio e de televisão e os canais de televisão por assinatura mencionados no art. 57 reservarão, </a:t>
            </a:r>
            <a:r>
              <a:rPr lang="pt-BR" altLang="pt-BR" sz="1800" b="1" smtClean="0"/>
              <a:t>nos quarenta e cinco dias anteriores à antevéspera das eleições</a:t>
            </a:r>
            <a:r>
              <a:rPr lang="pt-BR" altLang="pt-BR" sz="1800" smtClean="0"/>
              <a:t>, horário destinado à divulgação, em rede, da propaganda eleitoral gratuita, na forma estabelecida neste artigo.</a:t>
            </a:r>
          </a:p>
          <a:p>
            <a:pPr algn="just">
              <a:buFont typeface="Arial" panose="020B0604020202020204" pitchFamily="34" charset="0"/>
              <a:buNone/>
            </a:pPr>
            <a:r>
              <a:rPr lang="pt-BR" altLang="pt-BR" sz="1800" smtClean="0"/>
              <a:t>(...)</a:t>
            </a:r>
          </a:p>
          <a:p>
            <a:pPr algn="just">
              <a:buFont typeface="Arial" panose="020B0604020202020204" pitchFamily="34" charset="0"/>
              <a:buNone/>
            </a:pPr>
            <a:r>
              <a:rPr lang="pt-BR" altLang="pt-BR" sz="1800" smtClean="0"/>
              <a:t>§ 2º Os horários reservados à propaganda de cada eleição, nos termos do parágrafo anterior, serão distribuídos entre todos os partidos e coligações que tenham candidato e representação na Câmara dos Deputados, observados os seguintes critérios :</a:t>
            </a:r>
          </a:p>
          <a:p>
            <a:pPr algn="just">
              <a:buFont typeface="Arial" panose="020B0604020202020204" pitchFamily="34" charset="0"/>
              <a:buNone/>
            </a:pPr>
            <a:r>
              <a:rPr lang="pt-BR" altLang="pt-BR" sz="1800" smtClean="0"/>
              <a:t>        I - um terço</a:t>
            </a:r>
            <a:r>
              <a:rPr lang="pt-BR" altLang="pt-BR" sz="1800" b="1" smtClean="0"/>
              <a:t>, igualitariamente</a:t>
            </a:r>
            <a:r>
              <a:rPr lang="pt-BR" altLang="pt-BR" sz="1800" smtClean="0"/>
              <a:t>;</a:t>
            </a:r>
          </a:p>
          <a:p>
            <a:pPr algn="just">
              <a:buFont typeface="Arial" panose="020B0604020202020204" pitchFamily="34" charset="0"/>
              <a:buNone/>
            </a:pPr>
            <a:r>
              <a:rPr lang="pt-BR" altLang="pt-BR" sz="1800" smtClean="0"/>
              <a:t>    II - dois terços, </a:t>
            </a:r>
            <a:r>
              <a:rPr lang="pt-BR" altLang="pt-BR" sz="1800" b="1" smtClean="0"/>
              <a:t>proporcionalmente</a:t>
            </a:r>
            <a:r>
              <a:rPr lang="pt-BR" altLang="pt-BR" sz="1800" smtClean="0"/>
              <a:t> ao número de representantes na Câmara dos Deputados, considerado, no caso de coligação, o resultado da soma do número de representantes de todos os partidos que a integram.</a:t>
            </a:r>
          </a:p>
          <a:p>
            <a:pPr algn="just">
              <a:buFont typeface="Arial" panose="020B0604020202020204" pitchFamily="34" charset="0"/>
              <a:buNone/>
            </a:pPr>
            <a:r>
              <a:rPr lang="pt-BR" altLang="pt-BR" sz="1800" smtClean="0"/>
              <a:t>  § 3o  Para efeito do disposto neste artigo, a representação de cada partido na Câmara dos Deputados é </a:t>
            </a:r>
            <a:r>
              <a:rPr lang="pt-BR" altLang="pt-BR" sz="1800" b="1" smtClean="0"/>
              <a:t>a resultante da eleição</a:t>
            </a:r>
            <a:r>
              <a:rPr lang="pt-BR" altLang="pt-BR" sz="1800" smtClean="0"/>
              <a:t>. (Redação dada pela Lei nº 11.300, de 2006)</a:t>
            </a:r>
          </a:p>
          <a:p>
            <a:pPr algn="just">
              <a:buFont typeface="Arial" panose="020B0604020202020204" pitchFamily="34" charset="0"/>
              <a:buNone/>
            </a:pPr>
            <a:endParaRPr lang="pt-BR" altLang="pt-BR" sz="2000" smtClean="0"/>
          </a:p>
        </p:txBody>
      </p:sp>
      <p:sp>
        <p:nvSpPr>
          <p:cNvPr id="7172" name="Rectangle 4"/>
          <p:cNvSpPr>
            <a:spLocks noChangeArrowheads="1"/>
          </p:cNvSpPr>
          <p:nvPr/>
        </p:nvSpPr>
        <p:spPr bwMode="auto">
          <a:xfrm>
            <a:off x="685800" y="381000"/>
            <a:ext cx="7772400" cy="762000"/>
          </a:xfrm>
          <a:prstGeom prst="rect">
            <a:avLst/>
          </a:prstGeom>
          <a:noFill/>
          <a:ln w="9525">
            <a:noFill/>
            <a:miter lim="800000"/>
            <a:headEnd/>
            <a:tailEnd/>
          </a:ln>
          <a:effectLst/>
        </p:spPr>
        <p:txBody>
          <a:bodyPr anchor="ctr"/>
          <a:lstStyle/>
          <a:p>
            <a:pPr algn="ctr">
              <a:defRPr/>
            </a:pPr>
            <a:endParaRPr lang="pt-BR" sz="6000">
              <a:solidFill>
                <a:schemeClr val="tx2"/>
              </a:solidFill>
              <a:effectLst>
                <a:outerShdw blurRad="38100" dist="38100" dir="2700000" algn="tl">
                  <a:srgbClr val="FFFFFF"/>
                </a:outerShdw>
              </a:effectLst>
              <a:latin typeface="Arial Black"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725487"/>
          </a:xfrm>
        </p:spPr>
        <p:txBody>
          <a:bodyPr rtlCol="0">
            <a:normAutofit fontScale="90000"/>
          </a:bodyPr>
          <a:lstStyle/>
          <a:p>
            <a:pPr eaLnBrk="1" fontAlgn="auto" hangingPunct="1">
              <a:spcAft>
                <a:spcPts val="0"/>
              </a:spcAft>
              <a:defRPr/>
            </a:pPr>
            <a:r>
              <a:rPr lang="pt-PT" sz="3600" b="1" dirty="0" smtClean="0">
                <a:latin typeface="+mn-lt"/>
              </a:rPr>
              <a:t>Propaganda eleitoral – </a:t>
            </a:r>
            <a:r>
              <a:rPr lang="pt-PT" sz="3600" b="1" dirty="0" smtClean="0"/>
              <a:t>rádio e TV</a:t>
            </a:r>
            <a:r>
              <a:rPr lang="pt-PT" sz="2800" dirty="0" smtClean="0">
                <a:effectLst>
                  <a:outerShdw blurRad="38100" dist="38100" dir="2700000" algn="tl">
                    <a:srgbClr val="FFFFFF"/>
                  </a:outerShdw>
                </a:effectLst>
                <a:latin typeface="Arial Black" pitchFamily="34" charset="0"/>
              </a:rPr>
              <a:t/>
            </a:r>
            <a:br>
              <a:rPr lang="pt-PT" sz="2800" dirty="0" smtClean="0">
                <a:effectLst>
                  <a:outerShdw blurRad="38100" dist="38100" dir="2700000" algn="tl">
                    <a:srgbClr val="FFFFFF"/>
                  </a:outerShdw>
                </a:effectLst>
                <a:latin typeface="Arial Black" pitchFamily="34" charset="0"/>
              </a:rPr>
            </a:br>
            <a:endParaRPr lang="pt-BR" sz="2800" dirty="0" smtClean="0">
              <a:solidFill>
                <a:srgbClr val="F8F8F8"/>
              </a:solidFill>
              <a:effectLst>
                <a:outerShdw blurRad="38100" dist="38100" dir="2700000" algn="tl">
                  <a:srgbClr val="000000"/>
                </a:outerShdw>
              </a:effectLst>
              <a:latin typeface="Arial Black" pitchFamily="34" charset="0"/>
            </a:endParaRPr>
          </a:p>
        </p:txBody>
      </p:sp>
      <p:sp>
        <p:nvSpPr>
          <p:cNvPr id="27651" name="Rectangle 3"/>
          <p:cNvSpPr>
            <a:spLocks noGrp="1" noChangeArrowheads="1"/>
          </p:cNvSpPr>
          <p:nvPr>
            <p:ph type="body" idx="1"/>
          </p:nvPr>
        </p:nvSpPr>
        <p:spPr>
          <a:xfrm>
            <a:off x="214313" y="1214438"/>
            <a:ext cx="8610600" cy="4500562"/>
          </a:xfrm>
        </p:spPr>
        <p:txBody>
          <a:bodyPr/>
          <a:lstStyle/>
          <a:p>
            <a:pPr algn="just">
              <a:buFont typeface="Arial" panose="020B0604020202020204" pitchFamily="34" charset="0"/>
              <a:buNone/>
            </a:pPr>
            <a:r>
              <a:rPr lang="pt-BR" altLang="pt-BR" sz="1800" smtClean="0"/>
              <a:t>Art. 49. Se houver segundo turno, as emissoras de rádio e televisão reservarão, a partir de </a:t>
            </a:r>
            <a:r>
              <a:rPr lang="pt-BR" altLang="pt-BR" sz="1800" b="1" smtClean="0"/>
              <a:t>quarenta e oito horas da proclamação dos resultados do primeiro turno e até a antevéspera da eleição</a:t>
            </a:r>
            <a:r>
              <a:rPr lang="pt-BR" altLang="pt-BR" sz="1800" smtClean="0"/>
              <a:t>, horário destinado à divulgação da propaganda eleitoral gratuita, dividido em </a:t>
            </a:r>
            <a:r>
              <a:rPr lang="pt-BR" altLang="pt-BR" sz="1800" b="1" smtClean="0"/>
              <a:t>dois períodos diários de vinte minutos para cada eleição</a:t>
            </a:r>
            <a:r>
              <a:rPr lang="pt-BR" altLang="pt-BR" sz="1800" smtClean="0"/>
              <a:t>, iniciando-se às sete e às doze horas, no rádio, e às treze e às vinte horas e trinta minutos, na televisão.</a:t>
            </a:r>
          </a:p>
          <a:p>
            <a:pPr algn="just">
              <a:buFont typeface="Arial" panose="020B0604020202020204" pitchFamily="34" charset="0"/>
              <a:buNone/>
            </a:pPr>
            <a:r>
              <a:rPr lang="pt-BR" altLang="pt-BR" sz="1800" smtClean="0"/>
              <a:t>§ 1º Em circunscrição onde houver segundo turno para Presidente e Governador, o horário reservado à propaganda deste iniciar-se-á imediatamente após o término do horário reservado ao primeiro.</a:t>
            </a:r>
          </a:p>
          <a:p>
            <a:pPr algn="just">
              <a:buFont typeface="Arial" panose="020B0604020202020204" pitchFamily="34" charset="0"/>
              <a:buNone/>
            </a:pPr>
            <a:r>
              <a:rPr lang="pt-BR" altLang="pt-BR" sz="1800" smtClean="0"/>
              <a:t>§ 2º O tempo de cada período diário será </a:t>
            </a:r>
            <a:r>
              <a:rPr lang="pt-BR" altLang="pt-BR" sz="1800" b="1" smtClean="0"/>
              <a:t>dividido igualitariamente entre os candidatos</a:t>
            </a:r>
            <a:r>
              <a:rPr lang="pt-BR" altLang="pt-BR" sz="1800" smtClean="0"/>
              <a:t>.</a:t>
            </a:r>
          </a:p>
          <a:p>
            <a:pPr algn="just">
              <a:buFont typeface="Arial" panose="020B0604020202020204" pitchFamily="34" charset="0"/>
              <a:buNone/>
            </a:pPr>
            <a:endParaRPr lang="pt-BR" altLang="pt-BR" sz="1800" smtClean="0"/>
          </a:p>
          <a:p>
            <a:pPr algn="just">
              <a:buFont typeface="Arial" panose="020B0604020202020204" pitchFamily="34" charset="0"/>
              <a:buNone/>
            </a:pPr>
            <a:r>
              <a:rPr lang="pt-BR" altLang="pt-BR" sz="1800" smtClean="0"/>
              <a:t>Art. 50. A Justiça Eleitoral efetuará sorteio para a escolha da ordem de veiculação da propaganda de cada partido ou coligação no primeiro dia do horário eleitoral gratuito; a cada dia que se seguir, a propaganda veiculada por último, na véspera, será a primeira, apresentando-se as demais na ordem do sorteio.</a:t>
            </a:r>
          </a:p>
          <a:p>
            <a:pPr algn="just">
              <a:buFont typeface="Arial" panose="020B0604020202020204" pitchFamily="34" charset="0"/>
              <a:buNone/>
            </a:pPr>
            <a:endParaRPr lang="pt-BR" altLang="pt-BR" sz="2000" smtClean="0"/>
          </a:p>
        </p:txBody>
      </p:sp>
      <p:sp>
        <p:nvSpPr>
          <p:cNvPr id="7172" name="Rectangle 4"/>
          <p:cNvSpPr>
            <a:spLocks noChangeArrowheads="1"/>
          </p:cNvSpPr>
          <p:nvPr/>
        </p:nvSpPr>
        <p:spPr bwMode="auto">
          <a:xfrm>
            <a:off x="685800" y="381000"/>
            <a:ext cx="7772400" cy="762000"/>
          </a:xfrm>
          <a:prstGeom prst="rect">
            <a:avLst/>
          </a:prstGeom>
          <a:noFill/>
          <a:ln w="9525">
            <a:noFill/>
            <a:miter lim="800000"/>
            <a:headEnd/>
            <a:tailEnd/>
          </a:ln>
          <a:effectLst/>
        </p:spPr>
        <p:txBody>
          <a:bodyPr anchor="ctr"/>
          <a:lstStyle/>
          <a:p>
            <a:pPr algn="ctr">
              <a:defRPr/>
            </a:pPr>
            <a:endParaRPr lang="pt-BR" sz="6000">
              <a:solidFill>
                <a:schemeClr val="tx2"/>
              </a:solidFill>
              <a:effectLst>
                <a:outerShdw blurRad="38100" dist="38100" dir="2700000" algn="tl">
                  <a:srgbClr val="FFFFFF"/>
                </a:outerShdw>
              </a:effectLst>
              <a:latin typeface="Arial Black"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725487"/>
          </a:xfrm>
        </p:spPr>
        <p:txBody>
          <a:bodyPr rtlCol="0">
            <a:normAutofit fontScale="90000"/>
          </a:bodyPr>
          <a:lstStyle/>
          <a:p>
            <a:pPr eaLnBrk="1" fontAlgn="auto" hangingPunct="1">
              <a:spcAft>
                <a:spcPts val="0"/>
              </a:spcAft>
              <a:defRPr/>
            </a:pPr>
            <a:r>
              <a:rPr lang="pt-PT" sz="3600" b="1" dirty="0" smtClean="0">
                <a:latin typeface="+mn-lt"/>
              </a:rPr>
              <a:t>Propaganda eleitoral – </a:t>
            </a:r>
            <a:r>
              <a:rPr lang="pt-PT" sz="3600" b="1" dirty="0" smtClean="0"/>
              <a:t>rádio e TV</a:t>
            </a:r>
            <a:r>
              <a:rPr lang="pt-PT" sz="2800" dirty="0" smtClean="0">
                <a:effectLst>
                  <a:outerShdw blurRad="38100" dist="38100" dir="2700000" algn="tl">
                    <a:srgbClr val="FFFFFF"/>
                  </a:outerShdw>
                </a:effectLst>
                <a:latin typeface="Arial Black" pitchFamily="34" charset="0"/>
              </a:rPr>
              <a:t/>
            </a:r>
            <a:br>
              <a:rPr lang="pt-PT" sz="2800" dirty="0" smtClean="0">
                <a:effectLst>
                  <a:outerShdw blurRad="38100" dist="38100" dir="2700000" algn="tl">
                    <a:srgbClr val="FFFFFF"/>
                  </a:outerShdw>
                </a:effectLst>
                <a:latin typeface="Arial Black" pitchFamily="34" charset="0"/>
              </a:rPr>
            </a:br>
            <a:endParaRPr lang="pt-BR" sz="2800" dirty="0" smtClean="0">
              <a:solidFill>
                <a:srgbClr val="F8F8F8"/>
              </a:solidFill>
              <a:effectLst>
                <a:outerShdw blurRad="38100" dist="38100" dir="2700000" algn="tl">
                  <a:srgbClr val="000000"/>
                </a:outerShdw>
              </a:effectLst>
              <a:latin typeface="Arial Black" pitchFamily="34" charset="0"/>
            </a:endParaRPr>
          </a:p>
        </p:txBody>
      </p:sp>
      <p:sp>
        <p:nvSpPr>
          <p:cNvPr id="28675" name="Rectangle 3"/>
          <p:cNvSpPr>
            <a:spLocks noGrp="1" noChangeArrowheads="1"/>
          </p:cNvSpPr>
          <p:nvPr>
            <p:ph type="body" idx="1"/>
          </p:nvPr>
        </p:nvSpPr>
        <p:spPr>
          <a:xfrm>
            <a:off x="214313" y="1214438"/>
            <a:ext cx="8610600" cy="4500562"/>
          </a:xfrm>
        </p:spPr>
        <p:txBody>
          <a:bodyPr/>
          <a:lstStyle/>
          <a:p>
            <a:pPr algn="just">
              <a:buFont typeface="Arial" panose="020B0604020202020204" pitchFamily="34" charset="0"/>
              <a:buNone/>
            </a:pPr>
            <a:r>
              <a:rPr lang="pt-BR" altLang="pt-BR" sz="2000" dirty="0" smtClean="0"/>
              <a:t>Art. 53. Não serão admitidos </a:t>
            </a:r>
            <a:r>
              <a:rPr lang="pt-BR" altLang="pt-BR" sz="2000" b="1" dirty="0" smtClean="0"/>
              <a:t>cortes instantâneos ou qualquer tipo de censura prévia</a:t>
            </a:r>
            <a:r>
              <a:rPr lang="pt-BR" altLang="pt-BR" sz="2000" dirty="0" smtClean="0"/>
              <a:t> nos programas eleitorais gratuitos.</a:t>
            </a:r>
          </a:p>
          <a:p>
            <a:pPr algn="just">
              <a:buFont typeface="Arial" panose="020B0604020202020204" pitchFamily="34" charset="0"/>
              <a:buNone/>
            </a:pPr>
            <a:endParaRPr lang="pt-BR" altLang="pt-BR" sz="2000" dirty="0" smtClean="0"/>
          </a:p>
          <a:p>
            <a:pPr algn="just">
              <a:buFont typeface="Arial" panose="020B0604020202020204" pitchFamily="34" charset="0"/>
              <a:buNone/>
            </a:pPr>
            <a:r>
              <a:rPr lang="pt-BR" altLang="pt-BR" sz="2000" dirty="0" smtClean="0"/>
              <a:t>§ 1º É vedada a veiculação de propaganda que possa degradar ou ridicularizar candidatos, sujeitando-se o partido ou coligação infratores à perda do direito à veiculação de propaganda no horário eleitoral gratuito do dia seguinte.</a:t>
            </a:r>
          </a:p>
          <a:p>
            <a:pPr algn="just">
              <a:buFont typeface="Arial" panose="020B0604020202020204" pitchFamily="34" charset="0"/>
              <a:buNone/>
            </a:pPr>
            <a:endParaRPr lang="pt-BR" altLang="pt-BR" sz="2000" dirty="0" smtClean="0"/>
          </a:p>
          <a:p>
            <a:pPr algn="just">
              <a:buFont typeface="Arial" panose="020B0604020202020204" pitchFamily="34" charset="0"/>
              <a:buNone/>
            </a:pPr>
            <a:r>
              <a:rPr lang="pt-BR" altLang="pt-BR" sz="2000" dirty="0" smtClean="0"/>
              <a:t>§ 2º Sem prejuízo do disposto no parágrafo anterior, a requerimento de partido, coligação ou candidato, a Justiça Eleitoral </a:t>
            </a:r>
            <a:r>
              <a:rPr lang="pt-BR" altLang="pt-BR" sz="2000" b="1" dirty="0" smtClean="0"/>
              <a:t>impedirá a reapresentação </a:t>
            </a:r>
            <a:r>
              <a:rPr lang="pt-BR" altLang="pt-BR" sz="2000" dirty="0" smtClean="0"/>
              <a:t>de </a:t>
            </a:r>
            <a:r>
              <a:rPr lang="pt-BR" altLang="pt-BR" sz="2000" b="1" dirty="0" smtClean="0"/>
              <a:t>propaganda ofensiva à honra de candidato, à moral e aos bons costumes.</a:t>
            </a:r>
          </a:p>
          <a:p>
            <a:pPr algn="just">
              <a:buFont typeface="Arial" panose="020B0604020202020204" pitchFamily="34" charset="0"/>
              <a:buNone/>
            </a:pPr>
            <a:endParaRPr lang="pt-BR" altLang="pt-BR" sz="2000" dirty="0" smtClean="0"/>
          </a:p>
        </p:txBody>
      </p:sp>
      <p:sp>
        <p:nvSpPr>
          <p:cNvPr id="7172" name="Rectangle 4"/>
          <p:cNvSpPr>
            <a:spLocks noChangeArrowheads="1"/>
          </p:cNvSpPr>
          <p:nvPr/>
        </p:nvSpPr>
        <p:spPr bwMode="auto">
          <a:xfrm>
            <a:off x="685800" y="381000"/>
            <a:ext cx="7772400" cy="762000"/>
          </a:xfrm>
          <a:prstGeom prst="rect">
            <a:avLst/>
          </a:prstGeom>
          <a:noFill/>
          <a:ln w="9525">
            <a:noFill/>
            <a:miter lim="800000"/>
            <a:headEnd/>
            <a:tailEnd/>
          </a:ln>
          <a:effectLst/>
        </p:spPr>
        <p:txBody>
          <a:bodyPr anchor="ctr"/>
          <a:lstStyle/>
          <a:p>
            <a:pPr algn="ctr">
              <a:defRPr/>
            </a:pPr>
            <a:endParaRPr lang="pt-BR" sz="6000">
              <a:solidFill>
                <a:schemeClr val="tx2"/>
              </a:solidFill>
              <a:effectLst>
                <a:outerShdw blurRad="38100" dist="38100" dir="2700000" algn="tl">
                  <a:srgbClr val="FFFFFF"/>
                </a:outerShdw>
              </a:effectLst>
              <a:latin typeface="Arial Black"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rtlCol="0">
            <a:normAutofit/>
          </a:bodyPr>
          <a:lstStyle/>
          <a:p>
            <a:pPr eaLnBrk="1" fontAlgn="auto" hangingPunct="1">
              <a:spcAft>
                <a:spcPts val="0"/>
              </a:spcAft>
              <a:defRPr/>
            </a:pPr>
            <a:r>
              <a:rPr lang="pt-PT" sz="3600" b="1" dirty="0" smtClean="0">
                <a:latin typeface="+mn-lt"/>
              </a:rPr>
              <a:t>Propaganda eleitoral</a:t>
            </a:r>
            <a:r>
              <a:rPr lang="pt-PT" sz="2800" dirty="0" smtClean="0">
                <a:effectLst>
                  <a:outerShdw blurRad="38100" dist="38100" dir="2700000" algn="tl">
                    <a:srgbClr val="FFFFFF"/>
                  </a:outerShdw>
                </a:effectLst>
                <a:latin typeface="Arial Black" pitchFamily="34" charset="0"/>
              </a:rPr>
              <a:t/>
            </a:r>
            <a:br>
              <a:rPr lang="pt-PT" sz="2800" dirty="0" smtClean="0">
                <a:effectLst>
                  <a:outerShdw blurRad="38100" dist="38100" dir="2700000" algn="tl">
                    <a:srgbClr val="FFFFFF"/>
                  </a:outerShdw>
                </a:effectLst>
                <a:latin typeface="Arial Black" pitchFamily="34" charset="0"/>
              </a:rPr>
            </a:br>
            <a:endParaRPr lang="pt-BR" sz="2800" dirty="0" smtClean="0">
              <a:solidFill>
                <a:srgbClr val="F8F8F8"/>
              </a:solidFill>
              <a:effectLst>
                <a:outerShdw blurRad="38100" dist="38100" dir="2700000" algn="tl">
                  <a:srgbClr val="000000"/>
                </a:outerShdw>
              </a:effectLst>
              <a:latin typeface="Arial Black" pitchFamily="34" charset="0"/>
            </a:endParaRPr>
          </a:p>
        </p:txBody>
      </p:sp>
      <p:sp>
        <p:nvSpPr>
          <p:cNvPr id="4099" name="Rectangle 3"/>
          <p:cNvSpPr>
            <a:spLocks noGrp="1" noChangeArrowheads="1"/>
          </p:cNvSpPr>
          <p:nvPr>
            <p:ph type="body" idx="1"/>
          </p:nvPr>
        </p:nvSpPr>
        <p:spPr>
          <a:xfrm>
            <a:off x="304800" y="1676400"/>
            <a:ext cx="8610600" cy="2760712"/>
          </a:xfrm>
        </p:spPr>
        <p:txBody>
          <a:bodyPr/>
          <a:lstStyle/>
          <a:p>
            <a:pPr lvl="1"/>
            <a:r>
              <a:rPr lang="pt-BR" altLang="pt-BR" dirty="0" smtClean="0"/>
              <a:t>De </a:t>
            </a:r>
            <a:r>
              <a:rPr lang="pt-BR" altLang="pt-BR" dirty="0" smtClean="0"/>
              <a:t>rua</a:t>
            </a:r>
          </a:p>
          <a:p>
            <a:pPr lvl="1"/>
            <a:r>
              <a:rPr lang="pt-BR" altLang="pt-BR" dirty="0" smtClean="0"/>
              <a:t>Imprensa escrita (paga)</a:t>
            </a:r>
          </a:p>
          <a:p>
            <a:pPr lvl="1"/>
            <a:r>
              <a:rPr lang="pt-BR" altLang="pt-BR" dirty="0" smtClean="0"/>
              <a:t>Rádio e TV(gratuita – compensação fiscal)</a:t>
            </a:r>
          </a:p>
          <a:p>
            <a:pPr lvl="1"/>
            <a:r>
              <a:rPr lang="pt-BR" altLang="pt-BR" dirty="0" smtClean="0"/>
              <a:t>Internet (</a:t>
            </a:r>
            <a:r>
              <a:rPr lang="pt-BR" altLang="pt-BR" dirty="0" smtClean="0"/>
              <a:t>espontânea/impulsionada)</a:t>
            </a:r>
          </a:p>
          <a:p>
            <a:pPr lvl="1"/>
            <a:r>
              <a:rPr lang="pt-BR" altLang="pt-BR" dirty="0" smtClean="0"/>
              <a:t>(propaganda eleitoral antecipada: o que não é isso?)</a:t>
            </a:r>
            <a:endParaRPr lang="pt-BR" altLang="pt-BR" dirty="0" smtClean="0"/>
          </a:p>
          <a:p>
            <a:pPr lvl="1" eaLnBrk="1" hangingPunct="1">
              <a:lnSpc>
                <a:spcPct val="90000"/>
              </a:lnSpc>
              <a:buFont typeface="Arial" panose="020B0604020202020204" pitchFamily="34" charset="0"/>
              <a:buNone/>
            </a:pPr>
            <a:endParaRPr lang="pt-BR" altLang="pt-BR" sz="1800" dirty="0" smtClean="0"/>
          </a:p>
        </p:txBody>
      </p:sp>
      <p:sp>
        <p:nvSpPr>
          <p:cNvPr id="7172" name="Rectangle 4"/>
          <p:cNvSpPr>
            <a:spLocks noChangeArrowheads="1"/>
          </p:cNvSpPr>
          <p:nvPr/>
        </p:nvSpPr>
        <p:spPr bwMode="auto">
          <a:xfrm>
            <a:off x="685800" y="381000"/>
            <a:ext cx="7772400" cy="1143000"/>
          </a:xfrm>
          <a:prstGeom prst="rect">
            <a:avLst/>
          </a:prstGeom>
          <a:noFill/>
          <a:ln w="9525">
            <a:noFill/>
            <a:miter lim="800000"/>
            <a:headEnd/>
            <a:tailEnd/>
          </a:ln>
          <a:effectLst/>
        </p:spPr>
        <p:txBody>
          <a:bodyPr anchor="ctr"/>
          <a:lstStyle/>
          <a:p>
            <a:pPr algn="ctr">
              <a:defRPr/>
            </a:pPr>
            <a:endParaRPr lang="pt-BR" sz="6000">
              <a:solidFill>
                <a:schemeClr val="tx2"/>
              </a:solidFill>
              <a:effectLst>
                <a:outerShdw blurRad="38100" dist="38100" dir="2700000" algn="tl">
                  <a:srgbClr val="FFFFFF"/>
                </a:outerShdw>
              </a:effectLst>
              <a:latin typeface="Arial Black"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725487"/>
          </a:xfrm>
        </p:spPr>
        <p:txBody>
          <a:bodyPr rtlCol="0">
            <a:normAutofit fontScale="90000"/>
          </a:bodyPr>
          <a:lstStyle/>
          <a:p>
            <a:pPr eaLnBrk="1" fontAlgn="auto" hangingPunct="1">
              <a:spcAft>
                <a:spcPts val="0"/>
              </a:spcAft>
              <a:defRPr/>
            </a:pPr>
            <a:r>
              <a:rPr lang="pt-PT" sz="3600" b="1" dirty="0" smtClean="0">
                <a:latin typeface="+mn-lt"/>
              </a:rPr>
              <a:t>Propaganda eleitoral – </a:t>
            </a:r>
            <a:r>
              <a:rPr lang="pt-PT" sz="3600" b="1" dirty="0" smtClean="0"/>
              <a:t>rádio e TV</a:t>
            </a:r>
            <a:r>
              <a:rPr lang="pt-PT" sz="2800" dirty="0" smtClean="0">
                <a:effectLst>
                  <a:outerShdw blurRad="38100" dist="38100" dir="2700000" algn="tl">
                    <a:srgbClr val="FFFFFF"/>
                  </a:outerShdw>
                </a:effectLst>
                <a:latin typeface="Arial Black" pitchFamily="34" charset="0"/>
              </a:rPr>
              <a:t/>
            </a:r>
            <a:br>
              <a:rPr lang="pt-PT" sz="2800" dirty="0" smtClean="0">
                <a:effectLst>
                  <a:outerShdw blurRad="38100" dist="38100" dir="2700000" algn="tl">
                    <a:srgbClr val="FFFFFF"/>
                  </a:outerShdw>
                </a:effectLst>
                <a:latin typeface="Arial Black" pitchFamily="34" charset="0"/>
              </a:rPr>
            </a:br>
            <a:endParaRPr lang="pt-BR" sz="2800" dirty="0" smtClean="0">
              <a:solidFill>
                <a:srgbClr val="F8F8F8"/>
              </a:solidFill>
              <a:effectLst>
                <a:outerShdw blurRad="38100" dist="38100" dir="2700000" algn="tl">
                  <a:srgbClr val="000000"/>
                </a:outerShdw>
              </a:effectLst>
              <a:latin typeface="Arial Black" pitchFamily="34" charset="0"/>
            </a:endParaRPr>
          </a:p>
        </p:txBody>
      </p:sp>
      <p:sp>
        <p:nvSpPr>
          <p:cNvPr id="29699" name="Rectangle 3"/>
          <p:cNvSpPr>
            <a:spLocks noGrp="1" noChangeArrowheads="1"/>
          </p:cNvSpPr>
          <p:nvPr>
            <p:ph type="body" idx="1"/>
          </p:nvPr>
        </p:nvSpPr>
        <p:spPr>
          <a:xfrm>
            <a:off x="214313" y="1000125"/>
            <a:ext cx="8610600" cy="4500563"/>
          </a:xfrm>
        </p:spPr>
        <p:txBody>
          <a:bodyPr/>
          <a:lstStyle/>
          <a:p>
            <a:pPr algn="just">
              <a:buNone/>
            </a:pPr>
            <a:r>
              <a:rPr lang="pt-BR" sz="1800" dirty="0"/>
              <a:t>Art. 53-A.  É vedado aos partidos políticos e às coligações incluir no horário destinado aos candidatos às eleições proporcionais propaganda das candidaturas a eleições majoritárias ou vice-versa, ressalvada a utilização, durante a exibição do programa, de legendas com referência aos candidatos majoritários ou, ao fundo, de cartazes ou fotografias desses candidatos, ficando autorizada a menção ao nome e ao número de qualquer candidato do partido ou da coligação.                       </a:t>
            </a:r>
            <a:r>
              <a:rPr lang="pt-BR" sz="1800" dirty="0">
                <a:hlinkClick r:id="rId2"/>
              </a:rPr>
              <a:t>(Redação dada pela Lei nº 12.891, de 2013</a:t>
            </a:r>
            <a:r>
              <a:rPr lang="pt-BR" sz="1800" dirty="0" smtClean="0">
                <a:hlinkClick r:id="rId2"/>
              </a:rPr>
              <a:t>)</a:t>
            </a:r>
            <a:endParaRPr lang="pt-BR" sz="1800" dirty="0" smtClean="0"/>
          </a:p>
          <a:p>
            <a:pPr algn="just">
              <a:buNone/>
            </a:pPr>
            <a:r>
              <a:rPr lang="pt-BR" altLang="pt-BR" sz="1800" dirty="0" smtClean="0"/>
              <a:t>§ </a:t>
            </a:r>
            <a:r>
              <a:rPr lang="pt-BR" altLang="pt-BR" sz="1800" dirty="0" smtClean="0"/>
              <a:t>1o  É </a:t>
            </a:r>
            <a:r>
              <a:rPr lang="pt-BR" altLang="pt-BR" sz="1800" b="1" dirty="0" smtClean="0"/>
              <a:t>facultada</a:t>
            </a:r>
            <a:r>
              <a:rPr lang="pt-BR" altLang="pt-BR" sz="1800" dirty="0" smtClean="0"/>
              <a:t> a inserção de depoimento de candidatos a eleições proporcionais no horário da propaganda das candidaturas majoritárias e vice-versa, registrados sob o mesmo partido ou coligação, desde que o depoimento consista exclusivamente em pedido de voto ao candidato que cedeu o tempo. (Incluído pela Lei nº 12.034, de 2009)</a:t>
            </a:r>
          </a:p>
          <a:p>
            <a:pPr algn="just">
              <a:buFont typeface="Arial" panose="020B0604020202020204" pitchFamily="34" charset="0"/>
              <a:buNone/>
            </a:pPr>
            <a:r>
              <a:rPr lang="pt-BR" altLang="pt-BR" sz="1800" dirty="0" smtClean="0"/>
              <a:t>§ 2o  Fica </a:t>
            </a:r>
            <a:r>
              <a:rPr lang="pt-BR" altLang="pt-BR" sz="1800" b="1" dirty="0" smtClean="0"/>
              <a:t>vedada</a:t>
            </a:r>
            <a:r>
              <a:rPr lang="pt-BR" altLang="pt-BR" sz="1800" dirty="0" smtClean="0"/>
              <a:t> a utilização da propaganda de candidaturas proporcionais como propaganda de candidaturas majoritárias e vice-versa. (Incluído pela Lei nº 12.034, de 2009)</a:t>
            </a:r>
          </a:p>
          <a:p>
            <a:pPr algn="just">
              <a:buFont typeface="Arial" panose="020B0604020202020204" pitchFamily="34" charset="0"/>
              <a:buNone/>
            </a:pPr>
            <a:r>
              <a:rPr lang="pt-BR" altLang="pt-BR" sz="1800" dirty="0" smtClean="0"/>
              <a:t>§ 3o  O partido político ou a coligação que não observar a regra contida neste artigo perderá, em seu horário de propaganda gratuita, tempo equivalente no horário reservado à propaganda da eleição disputada pelo candidato beneficiado. (Incluído pela Lei nº 12.034, de 2009)</a:t>
            </a:r>
          </a:p>
          <a:p>
            <a:pPr algn="just">
              <a:buFont typeface="Arial" panose="020B0604020202020204" pitchFamily="34" charset="0"/>
              <a:buNone/>
            </a:pPr>
            <a:endParaRPr lang="pt-BR" altLang="pt-BR" sz="1800" dirty="0" smtClean="0"/>
          </a:p>
        </p:txBody>
      </p:sp>
      <p:sp>
        <p:nvSpPr>
          <p:cNvPr id="7172" name="Rectangle 4"/>
          <p:cNvSpPr>
            <a:spLocks noChangeArrowheads="1"/>
          </p:cNvSpPr>
          <p:nvPr/>
        </p:nvSpPr>
        <p:spPr bwMode="auto">
          <a:xfrm>
            <a:off x="685800" y="381000"/>
            <a:ext cx="7772400" cy="762000"/>
          </a:xfrm>
          <a:prstGeom prst="rect">
            <a:avLst/>
          </a:prstGeom>
          <a:noFill/>
          <a:ln w="9525">
            <a:noFill/>
            <a:miter lim="800000"/>
            <a:headEnd/>
            <a:tailEnd/>
          </a:ln>
          <a:effectLst/>
        </p:spPr>
        <p:txBody>
          <a:bodyPr anchor="ctr"/>
          <a:lstStyle/>
          <a:p>
            <a:pPr algn="ctr">
              <a:defRPr/>
            </a:pPr>
            <a:endParaRPr lang="pt-BR" sz="6000">
              <a:solidFill>
                <a:schemeClr val="tx2"/>
              </a:solidFill>
              <a:effectLst>
                <a:outerShdw blurRad="38100" dist="38100" dir="2700000" algn="tl">
                  <a:srgbClr val="FFFFFF"/>
                </a:outerShdw>
              </a:effectLst>
              <a:latin typeface="Arial Black"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725487"/>
          </a:xfrm>
        </p:spPr>
        <p:txBody>
          <a:bodyPr rtlCol="0">
            <a:normAutofit fontScale="90000"/>
          </a:bodyPr>
          <a:lstStyle/>
          <a:p>
            <a:pPr eaLnBrk="1" fontAlgn="auto" hangingPunct="1">
              <a:spcAft>
                <a:spcPts val="0"/>
              </a:spcAft>
              <a:defRPr/>
            </a:pPr>
            <a:r>
              <a:rPr lang="pt-PT" sz="3600" b="1" dirty="0" smtClean="0">
                <a:latin typeface="+mn-lt"/>
              </a:rPr>
              <a:t>Propaganda eleitoral – </a:t>
            </a:r>
            <a:r>
              <a:rPr lang="pt-PT" sz="3600" b="1" dirty="0" smtClean="0"/>
              <a:t>rádio e TV</a:t>
            </a:r>
            <a:r>
              <a:rPr lang="pt-PT" sz="2800" dirty="0" smtClean="0">
                <a:effectLst>
                  <a:outerShdw blurRad="38100" dist="38100" dir="2700000" algn="tl">
                    <a:srgbClr val="FFFFFF"/>
                  </a:outerShdw>
                </a:effectLst>
                <a:latin typeface="Arial Black" pitchFamily="34" charset="0"/>
              </a:rPr>
              <a:t/>
            </a:r>
            <a:br>
              <a:rPr lang="pt-PT" sz="2800" dirty="0" smtClean="0">
                <a:effectLst>
                  <a:outerShdw blurRad="38100" dist="38100" dir="2700000" algn="tl">
                    <a:srgbClr val="FFFFFF"/>
                  </a:outerShdw>
                </a:effectLst>
                <a:latin typeface="Arial Black" pitchFamily="34" charset="0"/>
              </a:rPr>
            </a:br>
            <a:endParaRPr lang="pt-BR" sz="2800" dirty="0" smtClean="0">
              <a:solidFill>
                <a:srgbClr val="F8F8F8"/>
              </a:solidFill>
              <a:effectLst>
                <a:outerShdw blurRad="38100" dist="38100" dir="2700000" algn="tl">
                  <a:srgbClr val="000000"/>
                </a:outerShdw>
              </a:effectLst>
              <a:latin typeface="Arial Black" pitchFamily="34" charset="0"/>
            </a:endParaRPr>
          </a:p>
        </p:txBody>
      </p:sp>
      <p:sp>
        <p:nvSpPr>
          <p:cNvPr id="30723" name="Rectangle 3"/>
          <p:cNvSpPr>
            <a:spLocks noGrp="1" noChangeArrowheads="1"/>
          </p:cNvSpPr>
          <p:nvPr>
            <p:ph type="body" idx="1"/>
          </p:nvPr>
        </p:nvSpPr>
        <p:spPr>
          <a:xfrm>
            <a:off x="214313" y="1000125"/>
            <a:ext cx="8610600" cy="4500563"/>
          </a:xfrm>
        </p:spPr>
        <p:txBody>
          <a:bodyPr/>
          <a:lstStyle/>
          <a:p>
            <a:pPr algn="just">
              <a:buFont typeface="Arial" panose="020B0604020202020204" pitchFamily="34" charset="0"/>
              <a:buNone/>
            </a:pPr>
            <a:r>
              <a:rPr lang="pt-BR" altLang="pt-BR" sz="2000" dirty="0" smtClean="0"/>
              <a:t>Art</a:t>
            </a:r>
            <a:r>
              <a:rPr lang="pt-BR" altLang="pt-BR" sz="2000" dirty="0" smtClean="0"/>
              <a:t>. 56. A requerimento de partido, coligação ou candidato, a Justiça Eleitoral poderá determinar a </a:t>
            </a:r>
            <a:r>
              <a:rPr lang="pt-BR" altLang="pt-BR" sz="2000" b="1" dirty="0" smtClean="0"/>
              <a:t>suspensão, por vinte e quatro horas, da programação normal de emissora</a:t>
            </a:r>
            <a:r>
              <a:rPr lang="pt-BR" altLang="pt-BR" sz="2000" dirty="0" smtClean="0"/>
              <a:t> que deixar de cumprir as disposições desta Lei sobre propaganda.</a:t>
            </a:r>
          </a:p>
          <a:p>
            <a:pPr algn="just">
              <a:buFont typeface="Arial" panose="020B0604020202020204" pitchFamily="34" charset="0"/>
              <a:buNone/>
            </a:pPr>
            <a:r>
              <a:rPr lang="pt-BR" altLang="pt-BR" sz="2000" dirty="0" smtClean="0"/>
              <a:t>§ 1º No período de suspensão a que se refere este artigo, a emissora transmitirá a cada quinze minutos a informação de que se encontra fora do ar por ter desobedecido à lei eleitoral.</a:t>
            </a:r>
          </a:p>
          <a:p>
            <a:pPr algn="just">
              <a:buFont typeface="Arial" panose="020B0604020202020204" pitchFamily="34" charset="0"/>
              <a:buNone/>
            </a:pPr>
            <a:r>
              <a:rPr lang="pt-BR" altLang="pt-BR" sz="2000" dirty="0" smtClean="0"/>
              <a:t>§ 2º Em cada reiteração de conduta, o período de suspensão será duplicado.</a:t>
            </a:r>
          </a:p>
          <a:p>
            <a:pPr algn="just">
              <a:buFont typeface="Arial" panose="020B0604020202020204" pitchFamily="34" charset="0"/>
              <a:buNone/>
            </a:pPr>
            <a:endParaRPr lang="pt-BR" altLang="pt-BR" sz="2000" dirty="0" smtClean="0"/>
          </a:p>
        </p:txBody>
      </p:sp>
      <p:sp>
        <p:nvSpPr>
          <p:cNvPr id="7172" name="Rectangle 4"/>
          <p:cNvSpPr>
            <a:spLocks noChangeArrowheads="1"/>
          </p:cNvSpPr>
          <p:nvPr/>
        </p:nvSpPr>
        <p:spPr bwMode="auto">
          <a:xfrm>
            <a:off x="685800" y="381000"/>
            <a:ext cx="7772400" cy="762000"/>
          </a:xfrm>
          <a:prstGeom prst="rect">
            <a:avLst/>
          </a:prstGeom>
          <a:noFill/>
          <a:ln w="9525">
            <a:noFill/>
            <a:miter lim="800000"/>
            <a:headEnd/>
            <a:tailEnd/>
          </a:ln>
          <a:effectLst/>
        </p:spPr>
        <p:txBody>
          <a:bodyPr anchor="ctr"/>
          <a:lstStyle/>
          <a:p>
            <a:pPr algn="ctr">
              <a:defRPr/>
            </a:pPr>
            <a:endParaRPr lang="pt-BR" sz="6000">
              <a:solidFill>
                <a:schemeClr val="tx2"/>
              </a:solidFill>
              <a:effectLst>
                <a:outerShdw blurRad="38100" dist="38100" dir="2700000" algn="tl">
                  <a:srgbClr val="FFFFFF"/>
                </a:outerShdw>
              </a:effectLst>
              <a:latin typeface="Arial Black"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725487"/>
          </a:xfrm>
        </p:spPr>
        <p:txBody>
          <a:bodyPr rtlCol="0">
            <a:normAutofit fontScale="90000"/>
          </a:bodyPr>
          <a:lstStyle/>
          <a:p>
            <a:pPr eaLnBrk="1" fontAlgn="auto" hangingPunct="1">
              <a:spcAft>
                <a:spcPts val="0"/>
              </a:spcAft>
              <a:defRPr/>
            </a:pPr>
            <a:r>
              <a:rPr lang="pt-PT" sz="3600" b="1" dirty="0" smtClean="0">
                <a:latin typeface="+mn-lt"/>
              </a:rPr>
              <a:t>Propaganda eleitoral – internet</a:t>
            </a:r>
            <a:r>
              <a:rPr lang="pt-PT" sz="2800" dirty="0" smtClean="0">
                <a:effectLst>
                  <a:outerShdw blurRad="38100" dist="38100" dir="2700000" algn="tl">
                    <a:srgbClr val="FFFFFF"/>
                  </a:outerShdw>
                </a:effectLst>
                <a:latin typeface="Arial Black" pitchFamily="34" charset="0"/>
              </a:rPr>
              <a:t/>
            </a:r>
            <a:br>
              <a:rPr lang="pt-PT" sz="2800" dirty="0" smtClean="0">
                <a:effectLst>
                  <a:outerShdw blurRad="38100" dist="38100" dir="2700000" algn="tl">
                    <a:srgbClr val="FFFFFF"/>
                  </a:outerShdw>
                </a:effectLst>
                <a:latin typeface="Arial Black" pitchFamily="34" charset="0"/>
              </a:rPr>
            </a:br>
            <a:endParaRPr lang="pt-BR" sz="2800" dirty="0" smtClean="0">
              <a:solidFill>
                <a:srgbClr val="F8F8F8"/>
              </a:solidFill>
              <a:effectLst>
                <a:outerShdw blurRad="38100" dist="38100" dir="2700000" algn="tl">
                  <a:srgbClr val="000000"/>
                </a:outerShdw>
              </a:effectLst>
              <a:latin typeface="Arial Black" pitchFamily="34" charset="0"/>
            </a:endParaRPr>
          </a:p>
        </p:txBody>
      </p:sp>
      <p:sp>
        <p:nvSpPr>
          <p:cNvPr id="31747" name="Rectangle 3"/>
          <p:cNvSpPr>
            <a:spLocks noGrp="1" noChangeArrowheads="1"/>
          </p:cNvSpPr>
          <p:nvPr>
            <p:ph type="body" idx="1"/>
          </p:nvPr>
        </p:nvSpPr>
        <p:spPr>
          <a:xfrm>
            <a:off x="214313" y="1000125"/>
            <a:ext cx="8610600" cy="4500563"/>
          </a:xfrm>
        </p:spPr>
        <p:txBody>
          <a:bodyPr/>
          <a:lstStyle/>
          <a:p>
            <a:pPr algn="just">
              <a:buNone/>
            </a:pPr>
            <a:r>
              <a:rPr lang="pt-BR" sz="1800" dirty="0"/>
              <a:t>Art. 57-A.  É permitida a propaganda eleitoral na internet, nos termos desta Lei, após o dia 15 de agosto do ano da eleição       </a:t>
            </a:r>
            <a:r>
              <a:rPr lang="pt-BR" sz="1800" dirty="0" smtClean="0"/>
              <a:t>(</a:t>
            </a:r>
            <a:r>
              <a:rPr lang="pt-BR" sz="1800" dirty="0" smtClean="0">
                <a:hlinkClick r:id="rId2"/>
              </a:rPr>
              <a:t>Redação </a:t>
            </a:r>
            <a:r>
              <a:rPr lang="pt-BR" sz="1800" dirty="0">
                <a:hlinkClick r:id="rId2"/>
              </a:rPr>
              <a:t>dada pela Lei nº 13.165, de 2015)</a:t>
            </a:r>
            <a:endParaRPr lang="pt-BR" altLang="pt-BR" sz="1800" dirty="0" smtClean="0"/>
          </a:p>
          <a:p>
            <a:pPr algn="just">
              <a:buFont typeface="Arial" panose="020B0604020202020204" pitchFamily="34" charset="0"/>
              <a:buNone/>
            </a:pPr>
            <a:r>
              <a:rPr lang="pt-BR" altLang="pt-BR" sz="1800" dirty="0" smtClean="0"/>
              <a:t>Art. 57-B.  A propaganda eleitoral na internet poderá ser realizada nas seguintes formas: (Incluído pela Lei nº 12.034, de 2009)    </a:t>
            </a:r>
          </a:p>
          <a:p>
            <a:pPr algn="just">
              <a:buFont typeface="Arial" panose="020B0604020202020204" pitchFamily="34" charset="0"/>
              <a:buNone/>
            </a:pPr>
            <a:r>
              <a:rPr lang="pt-BR" altLang="pt-BR" sz="1800" dirty="0" smtClean="0"/>
              <a:t>  I - </a:t>
            </a:r>
            <a:r>
              <a:rPr lang="pt-BR" altLang="pt-BR" sz="1800" b="1" dirty="0" smtClean="0"/>
              <a:t>em sítio do candidato</a:t>
            </a:r>
            <a:r>
              <a:rPr lang="pt-BR" altLang="pt-BR" sz="1800" dirty="0" smtClean="0"/>
              <a:t>, com endereço eletrônico comunicado à Justiça Eleitoral e hospedado, direta ou indiretamente, em provedor de serviço de internet estabelecido no País; (Incluído pela Lei nº 12.034, de 2009)</a:t>
            </a:r>
          </a:p>
          <a:p>
            <a:pPr algn="just">
              <a:buFont typeface="Arial" panose="020B0604020202020204" pitchFamily="34" charset="0"/>
              <a:buNone/>
            </a:pPr>
            <a:r>
              <a:rPr lang="pt-BR" altLang="pt-BR" sz="1800" dirty="0" smtClean="0"/>
              <a:t>   II - </a:t>
            </a:r>
            <a:r>
              <a:rPr lang="pt-BR" altLang="pt-BR" sz="1800" b="1" dirty="0" smtClean="0"/>
              <a:t>em sítio do partido ou da coligação</a:t>
            </a:r>
            <a:r>
              <a:rPr lang="pt-BR" altLang="pt-BR" sz="1800" dirty="0" smtClean="0"/>
              <a:t>, com endereço eletrônico comunicado à Justiça Eleitoral e hospedado, direta ou indiretamente, em provedor de serviço de internet estabelecido no País; (Incluído pela Lei nº 12.034, de 2009)</a:t>
            </a:r>
          </a:p>
          <a:p>
            <a:pPr algn="just">
              <a:buFont typeface="Arial" panose="020B0604020202020204" pitchFamily="34" charset="0"/>
              <a:buNone/>
            </a:pPr>
            <a:r>
              <a:rPr lang="pt-BR" altLang="pt-BR" sz="1800" dirty="0" smtClean="0"/>
              <a:t>   III - por meio de </a:t>
            </a:r>
            <a:r>
              <a:rPr lang="pt-BR" altLang="pt-BR" sz="1800" b="1" dirty="0" smtClean="0"/>
              <a:t>mensagem eletrônica </a:t>
            </a:r>
            <a:r>
              <a:rPr lang="pt-BR" altLang="pt-BR" sz="1800" dirty="0" smtClean="0"/>
              <a:t>para endereços cadastrados gratuitamente pelo candidato, partido ou coligação; (Incluído pela Lei nº 12.034, de 2009</a:t>
            </a:r>
            <a:r>
              <a:rPr lang="pt-BR" altLang="pt-BR" sz="1800" dirty="0" smtClean="0"/>
              <a:t>)</a:t>
            </a:r>
          </a:p>
          <a:p>
            <a:pPr algn="just">
              <a:buFont typeface="Arial" panose="020B0604020202020204" pitchFamily="34" charset="0"/>
              <a:buNone/>
            </a:pPr>
            <a:r>
              <a:rPr lang="pt-BR" altLang="pt-BR" sz="1800" dirty="0" smtClean="0"/>
              <a:t>  </a:t>
            </a:r>
            <a:r>
              <a:rPr lang="pt-BR" sz="1800" dirty="0"/>
              <a:t>IV - por meio de </a:t>
            </a:r>
            <a:r>
              <a:rPr lang="pt-BR" sz="1800" b="1" dirty="0"/>
              <a:t>blogs, redes sociais, sítios de mensagens instantâneas e aplicações de internet assemelhadas </a:t>
            </a:r>
            <a:r>
              <a:rPr lang="pt-BR" sz="1800" dirty="0"/>
              <a:t>cujo conteúdo seja gerado ou editado por:     </a:t>
            </a:r>
            <a:r>
              <a:rPr lang="pt-BR" sz="1800" dirty="0" smtClean="0">
                <a:hlinkClick r:id="rId3"/>
              </a:rPr>
              <a:t>(</a:t>
            </a:r>
            <a:r>
              <a:rPr lang="pt-BR" sz="1800" dirty="0">
                <a:hlinkClick r:id="rId3"/>
              </a:rPr>
              <a:t>Redação dada pela Lei nº 13.488, de </a:t>
            </a:r>
            <a:r>
              <a:rPr lang="pt-BR" sz="1800" dirty="0" smtClean="0">
                <a:hlinkClick r:id="rId3"/>
              </a:rPr>
              <a:t>2017)</a:t>
            </a:r>
            <a:endParaRPr lang="pt-BR" sz="1800" dirty="0" smtClean="0"/>
          </a:p>
          <a:p>
            <a:pPr algn="just">
              <a:buFont typeface="Arial" panose="020B0604020202020204" pitchFamily="34" charset="0"/>
              <a:buAutoNum type="alphaLcParenR"/>
            </a:pPr>
            <a:r>
              <a:rPr lang="pt-BR" sz="1800" dirty="0" smtClean="0"/>
              <a:t>candidatos</a:t>
            </a:r>
            <a:r>
              <a:rPr lang="pt-BR" sz="1800" dirty="0"/>
              <a:t>, partidos ou coligações; ou </a:t>
            </a:r>
            <a:endParaRPr lang="pt-BR" sz="1800" dirty="0" smtClean="0"/>
          </a:p>
          <a:p>
            <a:pPr algn="just">
              <a:buFont typeface="Arial" panose="020B0604020202020204" pitchFamily="34" charset="0"/>
              <a:buAutoNum type="alphaLcParenR"/>
            </a:pPr>
            <a:r>
              <a:rPr lang="pt-BR" sz="1800" dirty="0" smtClean="0"/>
              <a:t>qualquer </a:t>
            </a:r>
            <a:r>
              <a:rPr lang="pt-BR" sz="1800" dirty="0"/>
              <a:t>pessoa natural, desde que não contrate </a:t>
            </a:r>
            <a:r>
              <a:rPr lang="pt-BR" sz="1800" dirty="0" err="1"/>
              <a:t>impulsionamento</a:t>
            </a:r>
            <a:r>
              <a:rPr lang="pt-BR" sz="1800" dirty="0"/>
              <a:t> de conteúdos.      </a:t>
            </a:r>
            <a:r>
              <a:rPr lang="pt-BR" sz="1800" dirty="0">
                <a:hlinkClick r:id="rId3"/>
              </a:rPr>
              <a:t>(Incluído pela Lei nº 13.488, de 2017)</a:t>
            </a:r>
            <a:endParaRPr lang="pt-BR" sz="1800" dirty="0"/>
          </a:p>
          <a:p>
            <a:pPr algn="just">
              <a:buFont typeface="Arial" panose="020B0604020202020204" pitchFamily="34" charset="0"/>
              <a:buNone/>
            </a:pPr>
            <a:endParaRPr lang="pt-BR" altLang="pt-BR" sz="2000" dirty="0" smtClean="0"/>
          </a:p>
        </p:txBody>
      </p:sp>
      <p:sp>
        <p:nvSpPr>
          <p:cNvPr id="7172" name="Rectangle 4"/>
          <p:cNvSpPr>
            <a:spLocks noChangeArrowheads="1"/>
          </p:cNvSpPr>
          <p:nvPr/>
        </p:nvSpPr>
        <p:spPr bwMode="auto">
          <a:xfrm>
            <a:off x="685800" y="381000"/>
            <a:ext cx="7772400" cy="762000"/>
          </a:xfrm>
          <a:prstGeom prst="rect">
            <a:avLst/>
          </a:prstGeom>
          <a:noFill/>
          <a:ln w="9525">
            <a:noFill/>
            <a:miter lim="800000"/>
            <a:headEnd/>
            <a:tailEnd/>
          </a:ln>
          <a:effectLst/>
        </p:spPr>
        <p:txBody>
          <a:bodyPr anchor="ctr"/>
          <a:lstStyle/>
          <a:p>
            <a:pPr algn="ctr">
              <a:defRPr/>
            </a:pPr>
            <a:endParaRPr lang="pt-BR" sz="6000">
              <a:solidFill>
                <a:schemeClr val="tx2"/>
              </a:solidFill>
              <a:effectLst>
                <a:outerShdw blurRad="38100" dist="38100" dir="2700000" algn="tl">
                  <a:srgbClr val="FFFFFF"/>
                </a:outerShdw>
              </a:effectLst>
              <a:latin typeface="Arial Black"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725487"/>
          </a:xfrm>
        </p:spPr>
        <p:txBody>
          <a:bodyPr rtlCol="0">
            <a:normAutofit fontScale="90000"/>
          </a:bodyPr>
          <a:lstStyle/>
          <a:p>
            <a:pPr eaLnBrk="1" fontAlgn="auto" hangingPunct="1">
              <a:spcAft>
                <a:spcPts val="0"/>
              </a:spcAft>
              <a:defRPr/>
            </a:pPr>
            <a:r>
              <a:rPr lang="pt-PT" sz="3600" b="1" dirty="0" smtClean="0">
                <a:latin typeface="+mn-lt"/>
              </a:rPr>
              <a:t>Propaganda eleitoral – internet</a:t>
            </a:r>
            <a:r>
              <a:rPr lang="pt-PT" sz="2800" dirty="0" smtClean="0">
                <a:effectLst>
                  <a:outerShdw blurRad="38100" dist="38100" dir="2700000" algn="tl">
                    <a:srgbClr val="FFFFFF"/>
                  </a:outerShdw>
                </a:effectLst>
                <a:latin typeface="Arial Black" pitchFamily="34" charset="0"/>
              </a:rPr>
              <a:t/>
            </a:r>
            <a:br>
              <a:rPr lang="pt-PT" sz="2800" dirty="0" smtClean="0">
                <a:effectLst>
                  <a:outerShdw blurRad="38100" dist="38100" dir="2700000" algn="tl">
                    <a:srgbClr val="FFFFFF"/>
                  </a:outerShdw>
                </a:effectLst>
                <a:latin typeface="Arial Black" pitchFamily="34" charset="0"/>
              </a:rPr>
            </a:br>
            <a:endParaRPr lang="pt-BR" sz="2800" dirty="0" smtClean="0">
              <a:solidFill>
                <a:srgbClr val="F8F8F8"/>
              </a:solidFill>
              <a:effectLst>
                <a:outerShdw blurRad="38100" dist="38100" dir="2700000" algn="tl">
                  <a:srgbClr val="000000"/>
                </a:outerShdw>
              </a:effectLst>
              <a:latin typeface="Arial Black" pitchFamily="34" charset="0"/>
            </a:endParaRPr>
          </a:p>
        </p:txBody>
      </p:sp>
      <p:sp>
        <p:nvSpPr>
          <p:cNvPr id="31747" name="Rectangle 3"/>
          <p:cNvSpPr>
            <a:spLocks noGrp="1" noChangeArrowheads="1"/>
          </p:cNvSpPr>
          <p:nvPr>
            <p:ph type="body" idx="1"/>
          </p:nvPr>
        </p:nvSpPr>
        <p:spPr>
          <a:xfrm>
            <a:off x="266700" y="762000"/>
            <a:ext cx="8610600" cy="4500563"/>
          </a:xfrm>
        </p:spPr>
        <p:txBody>
          <a:bodyPr/>
          <a:lstStyle/>
          <a:p>
            <a:pPr algn="just">
              <a:buFont typeface="Arial" panose="020B0604020202020204" pitchFamily="34" charset="0"/>
              <a:buNone/>
            </a:pPr>
            <a:r>
              <a:rPr lang="pt-BR" altLang="pt-BR" sz="1800" dirty="0" smtClean="0"/>
              <a:t>Art</a:t>
            </a:r>
            <a:r>
              <a:rPr lang="pt-BR" altLang="pt-BR" sz="1800" dirty="0" smtClean="0"/>
              <a:t>. 57-B. </a:t>
            </a:r>
            <a:endParaRPr lang="pt-BR" altLang="pt-BR" sz="1800" dirty="0" smtClean="0"/>
          </a:p>
          <a:p>
            <a:pPr algn="just">
              <a:buFont typeface="Arial" panose="020B0604020202020204" pitchFamily="34" charset="0"/>
              <a:buNone/>
            </a:pPr>
            <a:r>
              <a:rPr lang="pt-BR" sz="1600" dirty="0" smtClean="0"/>
              <a:t>§ </a:t>
            </a:r>
            <a:r>
              <a:rPr lang="pt-BR" sz="1600" dirty="0"/>
              <a:t>1</a:t>
            </a:r>
            <a:r>
              <a:rPr lang="pt-BR" sz="1600" u="sng" baseline="30000" dirty="0"/>
              <a:t>o</a:t>
            </a:r>
            <a:r>
              <a:rPr lang="pt-BR" sz="1600" dirty="0"/>
              <a:t>  Os endereços eletrônicos das aplicações de que trata este artigo, salvo aqueles de iniciativa de pessoa natural, deverão ser comunicados à Justiça Eleitoral, podendo ser mantidos durante todo o pleito eleitoral os mesmos endereços eletrônicos em uso antes do início da propaganda eleitoral.     </a:t>
            </a:r>
            <a:r>
              <a:rPr lang="pt-BR" sz="1600" dirty="0" smtClean="0">
                <a:hlinkClick r:id="rId2"/>
              </a:rPr>
              <a:t>(</a:t>
            </a:r>
            <a:r>
              <a:rPr lang="pt-BR" sz="1600" dirty="0">
                <a:hlinkClick r:id="rId2"/>
              </a:rPr>
              <a:t>Incluído pela Lei nº 13.488, de 2017</a:t>
            </a:r>
            <a:r>
              <a:rPr lang="pt-BR" sz="1600" dirty="0" smtClean="0">
                <a:hlinkClick r:id="rId2"/>
              </a:rPr>
              <a:t>)</a:t>
            </a:r>
            <a:endParaRPr lang="pt-BR" sz="1600" dirty="0" smtClean="0"/>
          </a:p>
          <a:p>
            <a:pPr algn="just">
              <a:buFont typeface="Arial" panose="020B0604020202020204" pitchFamily="34" charset="0"/>
              <a:buNone/>
            </a:pPr>
            <a:r>
              <a:rPr lang="pt-BR" sz="1600" dirty="0" smtClean="0"/>
              <a:t>§ </a:t>
            </a:r>
            <a:r>
              <a:rPr lang="pt-BR" sz="1600" dirty="0"/>
              <a:t>2</a:t>
            </a:r>
            <a:r>
              <a:rPr lang="pt-BR" sz="1600" u="sng" baseline="30000" dirty="0"/>
              <a:t>o</a:t>
            </a:r>
            <a:r>
              <a:rPr lang="pt-BR" sz="1600" dirty="0"/>
              <a:t>  Não é admitida a veiculação de conteúdos de cunho eleitoral mediante </a:t>
            </a:r>
            <a:r>
              <a:rPr lang="pt-BR" sz="1600" b="1" dirty="0"/>
              <a:t>cadastro de usuário de aplicação de internet com a intenção de falsear identidade</a:t>
            </a:r>
            <a:r>
              <a:rPr lang="pt-BR" sz="1600" dirty="0"/>
              <a:t>.   </a:t>
            </a:r>
            <a:r>
              <a:rPr lang="pt-BR" sz="1600" dirty="0" smtClean="0">
                <a:hlinkClick r:id="rId2"/>
              </a:rPr>
              <a:t>(</a:t>
            </a:r>
            <a:r>
              <a:rPr lang="pt-BR" sz="1600" dirty="0">
                <a:hlinkClick r:id="rId2"/>
              </a:rPr>
              <a:t>Incluído pela Lei nº 13.488, de 2017</a:t>
            </a:r>
            <a:r>
              <a:rPr lang="pt-BR" sz="1600" dirty="0" smtClean="0">
                <a:hlinkClick r:id="rId2"/>
              </a:rPr>
              <a:t>)</a:t>
            </a:r>
            <a:endParaRPr lang="pt-BR" sz="1600" dirty="0" smtClean="0"/>
          </a:p>
          <a:p>
            <a:pPr algn="just">
              <a:buFont typeface="Arial" panose="020B0604020202020204" pitchFamily="34" charset="0"/>
              <a:buNone/>
            </a:pPr>
            <a:r>
              <a:rPr lang="pt-BR" sz="1600" dirty="0" smtClean="0"/>
              <a:t>§ </a:t>
            </a:r>
            <a:r>
              <a:rPr lang="pt-BR" sz="1600" dirty="0"/>
              <a:t>3</a:t>
            </a:r>
            <a:r>
              <a:rPr lang="pt-BR" sz="1600" u="sng" baseline="30000" dirty="0"/>
              <a:t>o</a:t>
            </a:r>
            <a:r>
              <a:rPr lang="pt-BR" sz="1600" dirty="0"/>
              <a:t>  É vedada a utilização de </a:t>
            </a:r>
            <a:r>
              <a:rPr lang="pt-BR" sz="1600" dirty="0" err="1"/>
              <a:t>impulsionamento</a:t>
            </a:r>
            <a:r>
              <a:rPr lang="pt-BR" sz="1600" dirty="0"/>
              <a:t> de conteúdos e ferramentas digitais não disponibilizadas pelo provedor da aplicação de internet, ainda que gratuitas, para </a:t>
            </a:r>
            <a:r>
              <a:rPr lang="pt-BR" sz="1600" b="1" dirty="0"/>
              <a:t>alterar o teor ou a repercussão de propaganda eleitoral</a:t>
            </a:r>
            <a:r>
              <a:rPr lang="pt-BR" sz="1600" dirty="0"/>
              <a:t>, tanto próprios quanto de terceiros.      </a:t>
            </a:r>
            <a:r>
              <a:rPr lang="pt-BR" sz="1600" dirty="0">
                <a:hlinkClick r:id="rId2"/>
              </a:rPr>
              <a:t>(Incluído pela Lei nº 13.488, de 2017</a:t>
            </a:r>
            <a:r>
              <a:rPr lang="pt-BR" sz="1600" dirty="0" smtClean="0">
                <a:hlinkClick r:id="rId2"/>
              </a:rPr>
              <a:t>)</a:t>
            </a:r>
            <a:endParaRPr lang="pt-BR" sz="1600" dirty="0" smtClean="0"/>
          </a:p>
          <a:p>
            <a:pPr algn="just">
              <a:buFont typeface="Arial" panose="020B0604020202020204" pitchFamily="34" charset="0"/>
              <a:buNone/>
            </a:pPr>
            <a:r>
              <a:rPr lang="pt-BR" sz="1600" dirty="0" smtClean="0"/>
              <a:t>§ </a:t>
            </a:r>
            <a:r>
              <a:rPr lang="pt-BR" sz="1600" dirty="0"/>
              <a:t>4</a:t>
            </a:r>
            <a:r>
              <a:rPr lang="pt-BR" sz="1600" u="sng" baseline="30000" dirty="0"/>
              <a:t>o</a:t>
            </a:r>
            <a:r>
              <a:rPr lang="pt-BR" sz="1600" dirty="0"/>
              <a:t>  O provedor de aplicação de internet que possibilite o </a:t>
            </a:r>
            <a:r>
              <a:rPr lang="pt-BR" sz="1600" dirty="0" err="1"/>
              <a:t>impulsionamento</a:t>
            </a:r>
            <a:r>
              <a:rPr lang="pt-BR" sz="1600" dirty="0"/>
              <a:t> pago de conteúdos deverá contar com canal de comunicação com seus usuários e somente poderá ser responsabilizado por danos decorrentes do conteúdo impulsionado se, após ordem judicial específica, não tomar as providências para, no âmbito e nos limites técnicos do seu serviço e dentro do prazo assinalado, tornar indisponível o conteúdo apontado como infringente pela Justiça Eleitoral.     </a:t>
            </a:r>
            <a:r>
              <a:rPr lang="pt-BR" sz="1600" dirty="0" smtClean="0">
                <a:hlinkClick r:id="rId2"/>
              </a:rPr>
              <a:t>(</a:t>
            </a:r>
            <a:r>
              <a:rPr lang="pt-BR" sz="1600" dirty="0">
                <a:hlinkClick r:id="rId2"/>
              </a:rPr>
              <a:t>Incluído pela Lei nº 13.488, de 2017</a:t>
            </a:r>
            <a:r>
              <a:rPr lang="pt-BR" sz="1600" dirty="0" smtClean="0">
                <a:hlinkClick r:id="rId2"/>
              </a:rPr>
              <a:t>)</a:t>
            </a:r>
            <a:endParaRPr lang="pt-BR" sz="1600" dirty="0" smtClean="0"/>
          </a:p>
          <a:p>
            <a:pPr algn="just">
              <a:buFont typeface="Arial" panose="020B0604020202020204" pitchFamily="34" charset="0"/>
              <a:buNone/>
            </a:pPr>
            <a:r>
              <a:rPr lang="pt-BR" sz="1600" dirty="0" smtClean="0"/>
              <a:t>§ </a:t>
            </a:r>
            <a:r>
              <a:rPr lang="pt-BR" sz="1600" dirty="0"/>
              <a:t>5</a:t>
            </a:r>
            <a:r>
              <a:rPr lang="pt-BR" sz="1600" u="sng" baseline="30000" dirty="0"/>
              <a:t>o</a:t>
            </a:r>
            <a:r>
              <a:rPr lang="pt-BR" sz="1600" dirty="0"/>
              <a:t>  A violação do disposto neste artigo sujeita o usuário responsável pelo conteúdo e, quando comprovado seu prévio conhecimento, o beneficiário, à multa no valor de R$ 5.000,00 (cinco mil reais) a R$ 30.000,00 (trinta mil reais) ou em valor equivalente ao dobro da quantia despendida, se esse cálculo superar o limite máximo da multa.         </a:t>
            </a:r>
            <a:r>
              <a:rPr lang="pt-BR" sz="1600" dirty="0">
                <a:hlinkClick r:id="rId2"/>
              </a:rPr>
              <a:t>(Incluído pela Lei nº 13.488, de 2017)</a:t>
            </a:r>
            <a:endParaRPr lang="pt-BR" sz="1600" dirty="0"/>
          </a:p>
          <a:p>
            <a:pPr algn="just">
              <a:buFont typeface="Arial" panose="020B0604020202020204" pitchFamily="34" charset="0"/>
              <a:buNone/>
            </a:pPr>
            <a:endParaRPr lang="pt-BR" altLang="pt-BR" sz="2000" dirty="0" smtClean="0"/>
          </a:p>
        </p:txBody>
      </p:sp>
      <p:sp>
        <p:nvSpPr>
          <p:cNvPr id="7172" name="Rectangle 4"/>
          <p:cNvSpPr>
            <a:spLocks noChangeArrowheads="1"/>
          </p:cNvSpPr>
          <p:nvPr/>
        </p:nvSpPr>
        <p:spPr bwMode="auto">
          <a:xfrm>
            <a:off x="685800" y="381000"/>
            <a:ext cx="7772400" cy="762000"/>
          </a:xfrm>
          <a:prstGeom prst="rect">
            <a:avLst/>
          </a:prstGeom>
          <a:noFill/>
          <a:ln w="9525">
            <a:noFill/>
            <a:miter lim="800000"/>
            <a:headEnd/>
            <a:tailEnd/>
          </a:ln>
          <a:effectLst/>
        </p:spPr>
        <p:txBody>
          <a:bodyPr anchor="ctr"/>
          <a:lstStyle/>
          <a:p>
            <a:pPr algn="ctr">
              <a:defRPr/>
            </a:pPr>
            <a:endParaRPr lang="pt-BR" sz="6000">
              <a:solidFill>
                <a:schemeClr val="tx2"/>
              </a:solidFill>
              <a:effectLst>
                <a:outerShdw blurRad="38100" dist="38100" dir="2700000" algn="tl">
                  <a:srgbClr val="FFFFFF"/>
                </a:outerShdw>
              </a:effectLst>
              <a:latin typeface="Arial Black" pitchFamily="34" charset="0"/>
            </a:endParaRPr>
          </a:p>
        </p:txBody>
      </p:sp>
    </p:spTree>
    <p:extLst>
      <p:ext uri="{BB962C8B-B14F-4D97-AF65-F5344CB8AC3E}">
        <p14:creationId xmlns:p14="http://schemas.microsoft.com/office/powerpoint/2010/main" val="355363674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725487"/>
          </a:xfrm>
        </p:spPr>
        <p:txBody>
          <a:bodyPr rtlCol="0">
            <a:normAutofit fontScale="90000"/>
          </a:bodyPr>
          <a:lstStyle/>
          <a:p>
            <a:pPr eaLnBrk="1" fontAlgn="auto" hangingPunct="1">
              <a:spcAft>
                <a:spcPts val="0"/>
              </a:spcAft>
              <a:defRPr/>
            </a:pPr>
            <a:r>
              <a:rPr lang="pt-PT" sz="3600" b="1" dirty="0" smtClean="0">
                <a:latin typeface="+mn-lt"/>
              </a:rPr>
              <a:t>Propaganda eleitoral – internet</a:t>
            </a:r>
            <a:r>
              <a:rPr lang="pt-PT" sz="2800" dirty="0" smtClean="0">
                <a:effectLst>
                  <a:outerShdw blurRad="38100" dist="38100" dir="2700000" algn="tl">
                    <a:srgbClr val="FFFFFF"/>
                  </a:outerShdw>
                </a:effectLst>
                <a:latin typeface="Arial Black" pitchFamily="34" charset="0"/>
              </a:rPr>
              <a:t/>
            </a:r>
            <a:br>
              <a:rPr lang="pt-PT" sz="2800" dirty="0" smtClean="0">
                <a:effectLst>
                  <a:outerShdw blurRad="38100" dist="38100" dir="2700000" algn="tl">
                    <a:srgbClr val="FFFFFF"/>
                  </a:outerShdw>
                </a:effectLst>
                <a:latin typeface="Arial Black" pitchFamily="34" charset="0"/>
              </a:rPr>
            </a:br>
            <a:endParaRPr lang="pt-BR" sz="2800" dirty="0" smtClean="0">
              <a:solidFill>
                <a:srgbClr val="F8F8F8"/>
              </a:solidFill>
              <a:effectLst>
                <a:outerShdw blurRad="38100" dist="38100" dir="2700000" algn="tl">
                  <a:srgbClr val="000000"/>
                </a:outerShdw>
              </a:effectLst>
              <a:latin typeface="Arial Black" pitchFamily="34" charset="0"/>
            </a:endParaRPr>
          </a:p>
        </p:txBody>
      </p:sp>
      <p:sp>
        <p:nvSpPr>
          <p:cNvPr id="32771" name="Rectangle 3"/>
          <p:cNvSpPr>
            <a:spLocks noGrp="1" noChangeArrowheads="1"/>
          </p:cNvSpPr>
          <p:nvPr>
            <p:ph type="body" idx="1"/>
          </p:nvPr>
        </p:nvSpPr>
        <p:spPr>
          <a:xfrm>
            <a:off x="214313" y="1000125"/>
            <a:ext cx="8610600" cy="5597227"/>
          </a:xfrm>
        </p:spPr>
        <p:txBody>
          <a:bodyPr/>
          <a:lstStyle/>
          <a:p>
            <a:pPr algn="just">
              <a:buNone/>
            </a:pPr>
            <a:r>
              <a:rPr lang="pt-BR" sz="1800" dirty="0"/>
              <a:t>Art. 57-C.  É vedada a veiculação de qualquer tipo de propaganda eleitoral paga na internet, </a:t>
            </a:r>
            <a:r>
              <a:rPr lang="pt-BR" sz="1800" b="1" dirty="0"/>
              <a:t>excetuado o </a:t>
            </a:r>
            <a:r>
              <a:rPr lang="pt-BR" sz="1800" b="1" dirty="0" err="1"/>
              <a:t>impulsionamento</a:t>
            </a:r>
            <a:r>
              <a:rPr lang="pt-BR" sz="1800" b="1" dirty="0"/>
              <a:t> de conteúdos</a:t>
            </a:r>
            <a:r>
              <a:rPr lang="pt-BR" sz="1800" dirty="0"/>
              <a:t>, desde que identificado de forma inequívoca como tal e contratado exclusivamente por partidos, coligações e candidatos e seus representantes.  </a:t>
            </a:r>
            <a:r>
              <a:rPr lang="pt-BR" sz="1800" dirty="0" smtClean="0">
                <a:hlinkClick r:id="rId2"/>
              </a:rPr>
              <a:t>(</a:t>
            </a:r>
            <a:r>
              <a:rPr lang="pt-BR" sz="1800" dirty="0">
                <a:hlinkClick r:id="rId2"/>
              </a:rPr>
              <a:t>Redação dada pela Lei nº 13.488, de 2017</a:t>
            </a:r>
            <a:r>
              <a:rPr lang="pt-BR" sz="1800" dirty="0" smtClean="0">
                <a:hlinkClick r:id="rId2"/>
              </a:rPr>
              <a:t>)</a:t>
            </a:r>
            <a:endParaRPr lang="pt-BR" altLang="pt-BR" sz="1800" dirty="0" smtClean="0"/>
          </a:p>
          <a:p>
            <a:pPr algn="just">
              <a:buFont typeface="Arial" panose="020B0604020202020204" pitchFamily="34" charset="0"/>
              <a:buNone/>
            </a:pPr>
            <a:r>
              <a:rPr lang="pt-BR" altLang="pt-BR" sz="1800" dirty="0" smtClean="0"/>
              <a:t> </a:t>
            </a:r>
            <a:r>
              <a:rPr lang="pt-BR" altLang="pt-BR" sz="1600" dirty="0" smtClean="0"/>
              <a:t>§ </a:t>
            </a:r>
            <a:r>
              <a:rPr lang="pt-BR" altLang="pt-BR" sz="1600" dirty="0" smtClean="0"/>
              <a:t>1o  É </a:t>
            </a:r>
            <a:r>
              <a:rPr lang="pt-BR" altLang="pt-BR" sz="1600" b="1" dirty="0" smtClean="0"/>
              <a:t>vedada, ainda que gratuitamente, a veiculação de propaganda eleitoral na internet</a:t>
            </a:r>
            <a:r>
              <a:rPr lang="pt-BR" altLang="pt-BR" sz="1600" dirty="0" smtClean="0"/>
              <a:t>, em sítios: (Incluído pela Lei nº 12.034, de 2009)</a:t>
            </a:r>
          </a:p>
          <a:p>
            <a:pPr algn="just">
              <a:buFont typeface="Arial" panose="020B0604020202020204" pitchFamily="34" charset="0"/>
              <a:buNone/>
            </a:pPr>
            <a:r>
              <a:rPr lang="pt-BR" altLang="pt-BR" sz="1600" dirty="0" smtClean="0"/>
              <a:t>     I - de pessoas jurídicas, com ou sem fins lucrativos; (Incluído pela Lei nº 12.034, de 2009) </a:t>
            </a:r>
            <a:endParaRPr lang="pt-BR" altLang="pt-BR" sz="1600" dirty="0" smtClean="0"/>
          </a:p>
          <a:p>
            <a:pPr marL="0" indent="0" algn="just">
              <a:buNone/>
            </a:pPr>
            <a:r>
              <a:rPr lang="pt-BR" altLang="pt-BR" sz="1600" dirty="0" smtClean="0"/>
              <a:t>    </a:t>
            </a:r>
            <a:r>
              <a:rPr lang="pt-BR" altLang="pt-BR" sz="1600" dirty="0" smtClean="0"/>
              <a:t> </a:t>
            </a:r>
            <a:r>
              <a:rPr lang="pt-BR" altLang="pt-BR" sz="1600" dirty="0" smtClean="0"/>
              <a:t>II - </a:t>
            </a:r>
            <a:r>
              <a:rPr lang="pt-BR" altLang="pt-BR" sz="1600" b="1" dirty="0" smtClean="0"/>
              <a:t>oficiais ou hospedados por órgãos ou entidades da administração pública </a:t>
            </a:r>
            <a:r>
              <a:rPr lang="pt-BR" altLang="pt-BR" sz="1600" dirty="0" smtClean="0"/>
              <a:t>direta ou indireta da União, dos Estados, do Distrito Federal e dos Municípios. (Incluído pela Lei nº 12.034, de 2009</a:t>
            </a:r>
            <a:r>
              <a:rPr lang="pt-BR" altLang="pt-BR" sz="1600" dirty="0" smtClean="0"/>
              <a:t>)</a:t>
            </a:r>
            <a:r>
              <a:rPr lang="pt-BR" altLang="pt-BR" sz="1600" dirty="0" smtClean="0"/>
              <a:t> </a:t>
            </a:r>
            <a:endParaRPr lang="pt-BR" altLang="pt-BR" sz="1600" dirty="0" smtClean="0"/>
          </a:p>
          <a:p>
            <a:pPr marL="0" indent="0" algn="just">
              <a:buNone/>
            </a:pPr>
            <a:endParaRPr lang="pt-BR" altLang="pt-BR" sz="1600" dirty="0" smtClean="0"/>
          </a:p>
          <a:p>
            <a:pPr marL="0" indent="0" algn="just">
              <a:buNone/>
            </a:pPr>
            <a:r>
              <a:rPr lang="pt-BR" sz="1600" dirty="0" smtClean="0"/>
              <a:t>§ </a:t>
            </a:r>
            <a:r>
              <a:rPr lang="pt-BR" sz="1600" dirty="0"/>
              <a:t>2</a:t>
            </a:r>
            <a:r>
              <a:rPr lang="pt-BR" sz="1600" u="sng" baseline="30000" dirty="0"/>
              <a:t>o</a:t>
            </a:r>
            <a:r>
              <a:rPr lang="pt-BR" sz="1600" dirty="0"/>
              <a:t>  A violação do disposto neste artigo sujeita o responsável pela divulgação da propaganda ou pelo </a:t>
            </a:r>
            <a:r>
              <a:rPr lang="pt-BR" sz="1600" dirty="0" err="1"/>
              <a:t>impulsionamento</a:t>
            </a:r>
            <a:r>
              <a:rPr lang="pt-BR" sz="1600" dirty="0"/>
              <a:t> de conteúdos e, quando comprovado seu prévio conhecimento, o beneficiário, à multa no valor de R$ 5.000,00 (cinco mil reais) a R$ 30.000,00 (trinta mil reais) ou em valor equivalente ao dobro da quantia despendida, se esse cálculo superar o limite máximo da multa.   </a:t>
            </a:r>
            <a:r>
              <a:rPr lang="pt-BR" sz="1600" dirty="0" smtClean="0">
                <a:hlinkClick r:id="rId2"/>
              </a:rPr>
              <a:t>(</a:t>
            </a:r>
            <a:r>
              <a:rPr lang="pt-BR" sz="1600" dirty="0">
                <a:hlinkClick r:id="rId2"/>
              </a:rPr>
              <a:t>Redação dada pela Lei nº 13.488, de 2017</a:t>
            </a:r>
            <a:r>
              <a:rPr lang="pt-BR" sz="1600" dirty="0" smtClean="0">
                <a:hlinkClick r:id="rId2"/>
              </a:rPr>
              <a:t>)</a:t>
            </a:r>
            <a:endParaRPr lang="pt-BR" sz="1600" dirty="0" smtClean="0"/>
          </a:p>
          <a:p>
            <a:pPr marL="0" indent="0" algn="just">
              <a:buNone/>
            </a:pPr>
            <a:endParaRPr lang="pt-BR" sz="1600" dirty="0" smtClean="0"/>
          </a:p>
          <a:p>
            <a:pPr marL="0" indent="0" algn="just">
              <a:buNone/>
            </a:pPr>
            <a:r>
              <a:rPr lang="pt-BR" sz="1600" dirty="0" smtClean="0"/>
              <a:t>§ </a:t>
            </a:r>
            <a:r>
              <a:rPr lang="pt-BR" sz="1600" dirty="0"/>
              <a:t>3</a:t>
            </a:r>
            <a:r>
              <a:rPr lang="pt-BR" sz="1600" u="sng" baseline="30000" dirty="0"/>
              <a:t>o</a:t>
            </a:r>
            <a:r>
              <a:rPr lang="pt-BR" sz="1600" dirty="0"/>
              <a:t> O  </a:t>
            </a:r>
            <a:r>
              <a:rPr lang="pt-BR" sz="1600" dirty="0" err="1"/>
              <a:t>impulsionamento</a:t>
            </a:r>
            <a:r>
              <a:rPr lang="pt-BR" sz="1600" dirty="0"/>
              <a:t> de que trata o </a:t>
            </a:r>
            <a:r>
              <a:rPr lang="pt-BR" sz="1600" b="1" dirty="0"/>
              <a:t>caput</a:t>
            </a:r>
            <a:r>
              <a:rPr lang="pt-BR" sz="1600" dirty="0"/>
              <a:t> deste artigo deverá ser contratado diretamente com provedor da aplicação de internet com sede e foro no País, ou de sua filial, sucursal, escritório, estabelecimento ou representante legalmente estabelecido no País e apenas com o fim de promover ou beneficiar candidatos ou suas agremiações.     </a:t>
            </a:r>
            <a:r>
              <a:rPr lang="pt-BR" sz="1600" dirty="0" smtClean="0">
                <a:hlinkClick r:id="rId2"/>
              </a:rPr>
              <a:t>(</a:t>
            </a:r>
            <a:r>
              <a:rPr lang="pt-BR" sz="1600" dirty="0">
                <a:hlinkClick r:id="rId2"/>
              </a:rPr>
              <a:t>Incluído pela Lei nº 13.488, de 2017)</a:t>
            </a:r>
            <a:endParaRPr lang="pt-BR" sz="1600" dirty="0"/>
          </a:p>
          <a:p>
            <a:pPr algn="just">
              <a:buFont typeface="Arial" panose="020B0604020202020204" pitchFamily="34" charset="0"/>
              <a:buNone/>
            </a:pPr>
            <a:endParaRPr lang="pt-BR" altLang="pt-BR" sz="1600" dirty="0" smtClean="0"/>
          </a:p>
        </p:txBody>
      </p:sp>
      <p:sp>
        <p:nvSpPr>
          <p:cNvPr id="7172" name="Rectangle 4"/>
          <p:cNvSpPr>
            <a:spLocks noChangeArrowheads="1"/>
          </p:cNvSpPr>
          <p:nvPr/>
        </p:nvSpPr>
        <p:spPr bwMode="auto">
          <a:xfrm>
            <a:off x="685800" y="381000"/>
            <a:ext cx="7772400" cy="762000"/>
          </a:xfrm>
          <a:prstGeom prst="rect">
            <a:avLst/>
          </a:prstGeom>
          <a:noFill/>
          <a:ln w="9525">
            <a:noFill/>
            <a:miter lim="800000"/>
            <a:headEnd/>
            <a:tailEnd/>
          </a:ln>
          <a:effectLst/>
        </p:spPr>
        <p:txBody>
          <a:bodyPr anchor="ctr"/>
          <a:lstStyle/>
          <a:p>
            <a:pPr algn="ctr">
              <a:defRPr/>
            </a:pPr>
            <a:endParaRPr lang="pt-BR" sz="6000">
              <a:solidFill>
                <a:schemeClr val="tx2"/>
              </a:solidFill>
              <a:effectLst>
                <a:outerShdw blurRad="38100" dist="38100" dir="2700000" algn="tl">
                  <a:srgbClr val="FFFFFF"/>
                </a:outerShdw>
              </a:effectLst>
              <a:latin typeface="Arial Black"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725487"/>
          </a:xfrm>
        </p:spPr>
        <p:txBody>
          <a:bodyPr rtlCol="0">
            <a:normAutofit fontScale="90000"/>
          </a:bodyPr>
          <a:lstStyle/>
          <a:p>
            <a:pPr eaLnBrk="1" fontAlgn="auto" hangingPunct="1">
              <a:spcAft>
                <a:spcPts val="0"/>
              </a:spcAft>
              <a:defRPr/>
            </a:pPr>
            <a:r>
              <a:rPr lang="pt-PT" sz="3600" b="1" dirty="0" smtClean="0">
                <a:latin typeface="+mn-lt"/>
              </a:rPr>
              <a:t>Propaganda eleitoral – internet</a:t>
            </a:r>
            <a:r>
              <a:rPr lang="pt-PT" sz="2800" dirty="0" smtClean="0">
                <a:effectLst>
                  <a:outerShdw blurRad="38100" dist="38100" dir="2700000" algn="tl">
                    <a:srgbClr val="FFFFFF"/>
                  </a:outerShdw>
                </a:effectLst>
                <a:latin typeface="Arial Black" pitchFamily="34" charset="0"/>
              </a:rPr>
              <a:t/>
            </a:r>
            <a:br>
              <a:rPr lang="pt-PT" sz="2800" dirty="0" smtClean="0">
                <a:effectLst>
                  <a:outerShdw blurRad="38100" dist="38100" dir="2700000" algn="tl">
                    <a:srgbClr val="FFFFFF"/>
                  </a:outerShdw>
                </a:effectLst>
                <a:latin typeface="Arial Black" pitchFamily="34" charset="0"/>
              </a:rPr>
            </a:br>
            <a:endParaRPr lang="pt-BR" sz="2800" dirty="0" smtClean="0">
              <a:solidFill>
                <a:srgbClr val="F8F8F8"/>
              </a:solidFill>
              <a:effectLst>
                <a:outerShdw blurRad="38100" dist="38100" dir="2700000" algn="tl">
                  <a:srgbClr val="000000"/>
                </a:outerShdw>
              </a:effectLst>
              <a:latin typeface="Arial Black" pitchFamily="34" charset="0"/>
            </a:endParaRPr>
          </a:p>
        </p:txBody>
      </p:sp>
      <p:sp>
        <p:nvSpPr>
          <p:cNvPr id="33795" name="Rectangle 3"/>
          <p:cNvSpPr>
            <a:spLocks noGrp="1" noChangeArrowheads="1"/>
          </p:cNvSpPr>
          <p:nvPr>
            <p:ph type="body" idx="1"/>
          </p:nvPr>
        </p:nvSpPr>
        <p:spPr>
          <a:xfrm>
            <a:off x="214313" y="857250"/>
            <a:ext cx="8610600" cy="4500563"/>
          </a:xfrm>
        </p:spPr>
        <p:txBody>
          <a:bodyPr/>
          <a:lstStyle/>
          <a:p>
            <a:pPr algn="just">
              <a:buFont typeface="Arial" panose="020B0604020202020204" pitchFamily="34" charset="0"/>
              <a:buNone/>
            </a:pPr>
            <a:r>
              <a:rPr lang="pt-BR" altLang="pt-BR" sz="1800" smtClean="0"/>
              <a:t>Art. 57-D.  É livre a manifestação do pensamento, vedado o anonimato durante a campanha eleitoral, por meio da rede mundial de computadores - internet, assegurado </a:t>
            </a:r>
            <a:r>
              <a:rPr lang="pt-BR" altLang="pt-BR" sz="1800" b="1" smtClean="0"/>
              <a:t>o direito de resposta</a:t>
            </a:r>
            <a:r>
              <a:rPr lang="pt-BR" altLang="pt-BR" sz="1800" smtClean="0"/>
              <a:t>, nos termos das alíneas a, b e c do inciso IV do § 3o do art. 58 e do 58-A, e por outros meios de comunicação interpessoal mediante mensagem eletrônica. (Incluído pela Lei nº 12.034, de 2009)</a:t>
            </a:r>
          </a:p>
          <a:p>
            <a:pPr algn="just">
              <a:buFont typeface="Arial" panose="020B0604020202020204" pitchFamily="34" charset="0"/>
              <a:buNone/>
            </a:pPr>
            <a:r>
              <a:rPr lang="pt-BR" altLang="pt-BR" sz="1800" smtClean="0"/>
              <a:t>§ 1o  (VETADO) (Incluído pela Lei nº 12.034, de 2009)</a:t>
            </a:r>
          </a:p>
          <a:p>
            <a:pPr algn="just">
              <a:buFont typeface="Arial" panose="020B0604020202020204" pitchFamily="34" charset="0"/>
              <a:buNone/>
            </a:pPr>
            <a:r>
              <a:rPr lang="pt-BR" altLang="pt-BR" sz="1800" smtClean="0"/>
              <a:t>§ 2o  A violação do disposto neste artigo sujeitará o responsável pela divulgação da propaganda e, quando comprovado seu prévio conhecimento, o beneficiário à multa no valor de R$ 5.000,00 (cinco mil reais) a R$ 30.000,00 (trinta mil reais). (Incluído pela Lei nº 12.034, de 2009)</a:t>
            </a:r>
          </a:p>
          <a:p>
            <a:pPr algn="just">
              <a:buFont typeface="Arial" panose="020B0604020202020204" pitchFamily="34" charset="0"/>
              <a:buNone/>
            </a:pPr>
            <a:endParaRPr lang="pt-BR" altLang="pt-BR" sz="1800" smtClean="0"/>
          </a:p>
          <a:p>
            <a:pPr algn="just">
              <a:buFont typeface="Arial" panose="020B0604020202020204" pitchFamily="34" charset="0"/>
              <a:buNone/>
            </a:pPr>
            <a:r>
              <a:rPr lang="pt-BR" altLang="pt-BR" sz="1800" smtClean="0"/>
              <a:t>Art. 57-E.  São vedadas às pessoas relacionadas no </a:t>
            </a:r>
            <a:r>
              <a:rPr lang="pt-BR" altLang="pt-BR" sz="1800" b="1" smtClean="0"/>
              <a:t>art. 24 </a:t>
            </a:r>
            <a:r>
              <a:rPr lang="pt-BR" altLang="pt-BR" sz="1800" smtClean="0"/>
              <a:t>a utilização, doação ou cessão de cadastro eletrônico de seus clientes, em favor de candidatos, partidos ou coligações. (Incluído pela Lei nº 12.034, de 2009) (</a:t>
            </a:r>
            <a:r>
              <a:rPr lang="pt-BR" altLang="pt-BR" sz="1800" b="1" smtClean="0"/>
              <a:t>fontes proibidas de financiamento</a:t>
            </a:r>
            <a:r>
              <a:rPr lang="pt-BR" altLang="pt-BR" sz="1800" smtClean="0"/>
              <a:t>)</a:t>
            </a:r>
          </a:p>
          <a:p>
            <a:pPr algn="just">
              <a:buFont typeface="Arial" panose="020B0604020202020204" pitchFamily="34" charset="0"/>
              <a:buNone/>
            </a:pPr>
            <a:r>
              <a:rPr lang="pt-BR" altLang="pt-BR" sz="1800" smtClean="0"/>
              <a:t>        § 1o  É proibida a venda de cadastro de endereços eletrônicos. (Incluído pela Lei nº 12.034, de 2009)</a:t>
            </a:r>
          </a:p>
          <a:p>
            <a:pPr algn="just">
              <a:buFont typeface="Arial" panose="020B0604020202020204" pitchFamily="34" charset="0"/>
              <a:buNone/>
            </a:pPr>
            <a:r>
              <a:rPr lang="pt-BR" altLang="pt-BR" sz="1800" smtClean="0"/>
              <a:t>        § 2o  A violação do disposto neste artigo sujeita o responsável pela divulgação da propaganda e, quando comprovado seu prévio conhecimento, o beneficiário à multa no valor de R$ 5.000,00 (cinco mil reais) a R$ 30.000,00 (trinta mil reais). (Incluído pela Lei nº 12.034, de 2009)</a:t>
            </a:r>
          </a:p>
          <a:p>
            <a:pPr algn="just">
              <a:buFont typeface="Arial" panose="020B0604020202020204" pitchFamily="34" charset="0"/>
              <a:buNone/>
            </a:pPr>
            <a:endParaRPr lang="pt-BR" altLang="pt-BR" sz="2000" smtClean="0"/>
          </a:p>
        </p:txBody>
      </p:sp>
      <p:sp>
        <p:nvSpPr>
          <p:cNvPr id="7172" name="Rectangle 4"/>
          <p:cNvSpPr>
            <a:spLocks noChangeArrowheads="1"/>
          </p:cNvSpPr>
          <p:nvPr/>
        </p:nvSpPr>
        <p:spPr bwMode="auto">
          <a:xfrm>
            <a:off x="685800" y="381000"/>
            <a:ext cx="7772400" cy="762000"/>
          </a:xfrm>
          <a:prstGeom prst="rect">
            <a:avLst/>
          </a:prstGeom>
          <a:noFill/>
          <a:ln w="9525">
            <a:noFill/>
            <a:miter lim="800000"/>
            <a:headEnd/>
            <a:tailEnd/>
          </a:ln>
          <a:effectLst/>
        </p:spPr>
        <p:txBody>
          <a:bodyPr anchor="ctr"/>
          <a:lstStyle/>
          <a:p>
            <a:pPr algn="ctr">
              <a:defRPr/>
            </a:pPr>
            <a:endParaRPr lang="pt-BR" sz="6000">
              <a:solidFill>
                <a:schemeClr val="tx2"/>
              </a:solidFill>
              <a:effectLst>
                <a:outerShdw blurRad="38100" dist="38100" dir="2700000" algn="tl">
                  <a:srgbClr val="FFFFFF"/>
                </a:outerShdw>
              </a:effectLst>
              <a:latin typeface="Arial Black"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725487"/>
          </a:xfrm>
        </p:spPr>
        <p:txBody>
          <a:bodyPr rtlCol="0">
            <a:normAutofit fontScale="90000"/>
          </a:bodyPr>
          <a:lstStyle/>
          <a:p>
            <a:pPr eaLnBrk="1" fontAlgn="auto" hangingPunct="1">
              <a:spcAft>
                <a:spcPts val="0"/>
              </a:spcAft>
              <a:defRPr/>
            </a:pPr>
            <a:r>
              <a:rPr lang="pt-PT" sz="3600" b="1" dirty="0" smtClean="0">
                <a:latin typeface="+mn-lt"/>
              </a:rPr>
              <a:t>Propaganda eleitoral – internet</a:t>
            </a:r>
            <a:r>
              <a:rPr lang="pt-PT" sz="2800" dirty="0" smtClean="0">
                <a:effectLst>
                  <a:outerShdw blurRad="38100" dist="38100" dir="2700000" algn="tl">
                    <a:srgbClr val="FFFFFF"/>
                  </a:outerShdw>
                </a:effectLst>
                <a:latin typeface="Arial Black" pitchFamily="34" charset="0"/>
              </a:rPr>
              <a:t/>
            </a:r>
            <a:br>
              <a:rPr lang="pt-PT" sz="2800" dirty="0" smtClean="0">
                <a:effectLst>
                  <a:outerShdw blurRad="38100" dist="38100" dir="2700000" algn="tl">
                    <a:srgbClr val="FFFFFF"/>
                  </a:outerShdw>
                </a:effectLst>
                <a:latin typeface="Arial Black" pitchFamily="34" charset="0"/>
              </a:rPr>
            </a:br>
            <a:endParaRPr lang="pt-BR" sz="2800" dirty="0" smtClean="0">
              <a:solidFill>
                <a:srgbClr val="F8F8F8"/>
              </a:solidFill>
              <a:effectLst>
                <a:outerShdw blurRad="38100" dist="38100" dir="2700000" algn="tl">
                  <a:srgbClr val="000000"/>
                </a:outerShdw>
              </a:effectLst>
              <a:latin typeface="Arial Black" pitchFamily="34" charset="0"/>
            </a:endParaRPr>
          </a:p>
        </p:txBody>
      </p:sp>
      <p:sp>
        <p:nvSpPr>
          <p:cNvPr id="34819" name="Rectangle 3"/>
          <p:cNvSpPr>
            <a:spLocks noGrp="1" noChangeArrowheads="1"/>
          </p:cNvSpPr>
          <p:nvPr>
            <p:ph type="body" idx="1"/>
          </p:nvPr>
        </p:nvSpPr>
        <p:spPr>
          <a:xfrm>
            <a:off x="214313" y="857250"/>
            <a:ext cx="8610600" cy="4500563"/>
          </a:xfrm>
        </p:spPr>
        <p:txBody>
          <a:bodyPr/>
          <a:lstStyle/>
          <a:p>
            <a:pPr algn="just">
              <a:buFont typeface="Arial" panose="020B0604020202020204" pitchFamily="34" charset="0"/>
              <a:buNone/>
            </a:pPr>
            <a:r>
              <a:rPr lang="pt-BR" altLang="pt-BR" sz="1800" smtClean="0"/>
              <a:t>Art. 57-F.  Aplicam-se ao </a:t>
            </a:r>
            <a:r>
              <a:rPr lang="pt-BR" altLang="pt-BR" sz="1800" b="1" smtClean="0"/>
              <a:t>provedor de conteúdo e de serviços multimídia </a:t>
            </a:r>
            <a:r>
              <a:rPr lang="pt-BR" altLang="pt-BR" sz="1800" smtClean="0"/>
              <a:t>que hospeda a divulgação da propaganda eleitoral de candidato, de partido ou de coligação as penalidades previstas nesta Lei, se, no prazo determinado pela Justiça Eleitoral, contado a partir da notificação de decisão sobre a existência de propaganda irregular, não tomar providências para a cessação dessa divulgação. (Incluído pela Lei nº 12.034, de 2009)</a:t>
            </a:r>
          </a:p>
          <a:p>
            <a:pPr algn="just">
              <a:buFont typeface="Arial" panose="020B0604020202020204" pitchFamily="34" charset="0"/>
              <a:buNone/>
            </a:pPr>
            <a:r>
              <a:rPr lang="pt-BR" altLang="pt-BR" sz="1800" smtClean="0"/>
              <a:t>Parágrafo único.  O provedor de conteúdo ou de serviços multimídia só será considerado responsável pela divulgação da propaganda se a publicação do material for comprovadamente de seu </a:t>
            </a:r>
            <a:r>
              <a:rPr lang="pt-BR" altLang="pt-BR" sz="1800" b="1" smtClean="0"/>
              <a:t>prévio conhecimento</a:t>
            </a:r>
            <a:r>
              <a:rPr lang="pt-BR" altLang="pt-BR" sz="1800" smtClean="0"/>
              <a:t>. (Incluído pela Lei nº 12.034, de 2009)</a:t>
            </a:r>
          </a:p>
          <a:p>
            <a:pPr algn="just">
              <a:buFont typeface="Arial" panose="020B0604020202020204" pitchFamily="34" charset="0"/>
              <a:buNone/>
            </a:pPr>
            <a:r>
              <a:rPr lang="pt-BR" altLang="pt-BR" sz="1800" smtClean="0"/>
              <a:t>        </a:t>
            </a:r>
          </a:p>
          <a:p>
            <a:pPr algn="just">
              <a:buFont typeface="Arial" panose="020B0604020202020204" pitchFamily="34" charset="0"/>
              <a:buNone/>
            </a:pPr>
            <a:r>
              <a:rPr lang="pt-BR" altLang="pt-BR" sz="1800" smtClean="0"/>
              <a:t>Art. 57-G.  As mensagens eletrônicas enviadas por candidato, partido ou coligação, por qualquer meio, deverão dispor de mecanismo que </a:t>
            </a:r>
            <a:r>
              <a:rPr lang="pt-BR" altLang="pt-BR" sz="1800" b="1" smtClean="0"/>
              <a:t>permita seu descadastramento pelo destinatário</a:t>
            </a:r>
            <a:r>
              <a:rPr lang="pt-BR" altLang="pt-BR" sz="1800" smtClean="0"/>
              <a:t>, obrigado o remetente a providenciá-lo no prazo de quarenta e oito horas. (Incluído pela Lei nº 12.034, de 2009)</a:t>
            </a:r>
          </a:p>
          <a:p>
            <a:pPr algn="just">
              <a:buFont typeface="Arial" panose="020B0604020202020204" pitchFamily="34" charset="0"/>
              <a:buNone/>
            </a:pPr>
            <a:r>
              <a:rPr lang="pt-BR" altLang="pt-BR" sz="1800" smtClean="0"/>
              <a:t>Parágrafo único.  Mensagens eletrônicas enviadas após o término do prazo previsto no caput sujeitam os responsáveis ao pagamento de multa no valor de R$ 100,00 (cem reais), por mensagem. (Incluído pela Lei nº 12.034, de 2009)</a:t>
            </a:r>
          </a:p>
          <a:p>
            <a:pPr algn="just">
              <a:buFont typeface="Arial" panose="020B0604020202020204" pitchFamily="34" charset="0"/>
              <a:buNone/>
            </a:pPr>
            <a:endParaRPr lang="pt-BR" altLang="pt-BR" sz="2000" smtClean="0"/>
          </a:p>
        </p:txBody>
      </p:sp>
      <p:sp>
        <p:nvSpPr>
          <p:cNvPr id="7172" name="Rectangle 4"/>
          <p:cNvSpPr>
            <a:spLocks noChangeArrowheads="1"/>
          </p:cNvSpPr>
          <p:nvPr/>
        </p:nvSpPr>
        <p:spPr bwMode="auto">
          <a:xfrm>
            <a:off x="685800" y="381000"/>
            <a:ext cx="7772400" cy="762000"/>
          </a:xfrm>
          <a:prstGeom prst="rect">
            <a:avLst/>
          </a:prstGeom>
          <a:noFill/>
          <a:ln w="9525">
            <a:noFill/>
            <a:miter lim="800000"/>
            <a:headEnd/>
            <a:tailEnd/>
          </a:ln>
          <a:effectLst/>
        </p:spPr>
        <p:txBody>
          <a:bodyPr anchor="ctr"/>
          <a:lstStyle/>
          <a:p>
            <a:pPr algn="ctr">
              <a:defRPr/>
            </a:pPr>
            <a:endParaRPr lang="pt-BR" sz="6000">
              <a:solidFill>
                <a:schemeClr val="tx2"/>
              </a:solidFill>
              <a:effectLst>
                <a:outerShdw blurRad="38100" dist="38100" dir="2700000" algn="tl">
                  <a:srgbClr val="FFFFFF"/>
                </a:outerShdw>
              </a:effectLst>
              <a:latin typeface="Arial Black"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725487"/>
          </a:xfrm>
        </p:spPr>
        <p:txBody>
          <a:bodyPr rtlCol="0">
            <a:normAutofit fontScale="90000"/>
          </a:bodyPr>
          <a:lstStyle/>
          <a:p>
            <a:pPr eaLnBrk="1" fontAlgn="auto" hangingPunct="1">
              <a:spcAft>
                <a:spcPts val="0"/>
              </a:spcAft>
              <a:defRPr/>
            </a:pPr>
            <a:r>
              <a:rPr lang="pt-PT" sz="3600" b="1" dirty="0" smtClean="0">
                <a:latin typeface="+mn-lt"/>
              </a:rPr>
              <a:t>Propaganda eleitoral – internet</a:t>
            </a:r>
            <a:r>
              <a:rPr lang="pt-PT" sz="2800" dirty="0" smtClean="0">
                <a:effectLst>
                  <a:outerShdw blurRad="38100" dist="38100" dir="2700000" algn="tl">
                    <a:srgbClr val="FFFFFF"/>
                  </a:outerShdw>
                </a:effectLst>
                <a:latin typeface="Arial Black" pitchFamily="34" charset="0"/>
              </a:rPr>
              <a:t/>
            </a:r>
            <a:br>
              <a:rPr lang="pt-PT" sz="2800" dirty="0" smtClean="0">
                <a:effectLst>
                  <a:outerShdw blurRad="38100" dist="38100" dir="2700000" algn="tl">
                    <a:srgbClr val="FFFFFF"/>
                  </a:outerShdw>
                </a:effectLst>
                <a:latin typeface="Arial Black" pitchFamily="34" charset="0"/>
              </a:rPr>
            </a:br>
            <a:endParaRPr lang="pt-BR" sz="2800" dirty="0" smtClean="0">
              <a:solidFill>
                <a:srgbClr val="F8F8F8"/>
              </a:solidFill>
              <a:effectLst>
                <a:outerShdw blurRad="38100" dist="38100" dir="2700000" algn="tl">
                  <a:srgbClr val="000000"/>
                </a:outerShdw>
              </a:effectLst>
              <a:latin typeface="Arial Black" pitchFamily="34" charset="0"/>
            </a:endParaRPr>
          </a:p>
        </p:txBody>
      </p:sp>
      <p:sp>
        <p:nvSpPr>
          <p:cNvPr id="35843" name="Rectangle 3"/>
          <p:cNvSpPr>
            <a:spLocks noGrp="1" noChangeArrowheads="1"/>
          </p:cNvSpPr>
          <p:nvPr>
            <p:ph type="body" idx="1"/>
          </p:nvPr>
        </p:nvSpPr>
        <p:spPr>
          <a:xfrm>
            <a:off x="214313" y="857250"/>
            <a:ext cx="8610600" cy="4500563"/>
          </a:xfrm>
        </p:spPr>
        <p:txBody>
          <a:bodyPr/>
          <a:lstStyle/>
          <a:p>
            <a:pPr marL="0" indent="0">
              <a:buNone/>
            </a:pPr>
            <a:r>
              <a:rPr lang="pt-BR" altLang="pt-BR" sz="1800" dirty="0" smtClean="0"/>
              <a:t>Art. 57-H.  Sem prejuízo das demais sanções legais cabíveis, será punido, com multa de R$ 5.000,00 (cinco mil reais) a R$ 30.000,00 (trinta mil reais), quem </a:t>
            </a:r>
            <a:r>
              <a:rPr lang="pt-BR" altLang="pt-BR" sz="1800" b="1" dirty="0" smtClean="0"/>
              <a:t>realizar propaganda eleitoral na internet, atribuindo indevidamente sua autoria a terceiro</a:t>
            </a:r>
            <a:r>
              <a:rPr lang="pt-BR" altLang="pt-BR" sz="1800" dirty="0" smtClean="0"/>
              <a:t>, inclusive a candidato, partido ou coligação. (Incluído pela Lei nº 12.034, de 2009</a:t>
            </a:r>
            <a:r>
              <a:rPr lang="pt-BR" altLang="pt-BR" sz="1800" dirty="0" smtClean="0"/>
              <a:t>)</a:t>
            </a:r>
            <a:r>
              <a:rPr lang="pt-BR" sz="1800" dirty="0"/>
              <a:t> </a:t>
            </a:r>
            <a:endParaRPr lang="pt-BR" sz="1800" dirty="0" smtClean="0"/>
          </a:p>
          <a:p>
            <a:pPr marL="0" indent="0">
              <a:buNone/>
            </a:pPr>
            <a:r>
              <a:rPr lang="pt-BR" sz="1800" dirty="0" smtClean="0"/>
              <a:t>§ </a:t>
            </a:r>
            <a:r>
              <a:rPr lang="pt-BR" sz="1800" dirty="0"/>
              <a:t>1</a:t>
            </a:r>
            <a:r>
              <a:rPr lang="pt-BR" sz="1800" u="sng" baseline="30000" dirty="0"/>
              <a:t>o</a:t>
            </a:r>
            <a:r>
              <a:rPr lang="pt-BR" sz="1800" dirty="0"/>
              <a:t>  </a:t>
            </a:r>
            <a:r>
              <a:rPr lang="pt-BR" sz="1800" b="1" dirty="0"/>
              <a:t>Constitui crime </a:t>
            </a:r>
            <a:r>
              <a:rPr lang="pt-BR" sz="1800" dirty="0"/>
              <a:t>a contratação direta ou indireta de grupo de pessoas com a finalidade específica de emitir mensagens ou comentários na internet para ofender a honra ou denegrir a imagem de candidato, partido ou coligação, punível com detenção de 2 (dois) a 4 (quatro) anos e multa de R$ 15.000,00 (quinze mil reais) a R$ 50.000,00 (cinquenta mil reais).  </a:t>
            </a:r>
            <a:r>
              <a:rPr lang="pt-BR" sz="1800" dirty="0" smtClean="0">
                <a:hlinkClick r:id="rId2"/>
              </a:rPr>
              <a:t>(</a:t>
            </a:r>
            <a:r>
              <a:rPr lang="pt-BR" sz="1800" dirty="0">
                <a:hlinkClick r:id="rId2"/>
              </a:rPr>
              <a:t>Incluído pela Lei nº 12.891, de 2013</a:t>
            </a:r>
            <a:r>
              <a:rPr lang="pt-BR" sz="1800" dirty="0" smtClean="0">
                <a:hlinkClick r:id="rId2"/>
              </a:rPr>
              <a:t>)</a:t>
            </a:r>
            <a:endParaRPr lang="pt-BR" sz="1800" dirty="0" smtClean="0"/>
          </a:p>
          <a:p>
            <a:pPr marL="0" indent="0">
              <a:buNone/>
            </a:pPr>
            <a:r>
              <a:rPr lang="pt-BR" sz="1800" dirty="0" smtClean="0"/>
              <a:t>§ </a:t>
            </a:r>
            <a:r>
              <a:rPr lang="pt-BR" sz="1800" dirty="0"/>
              <a:t>2</a:t>
            </a:r>
            <a:r>
              <a:rPr lang="pt-BR" sz="1800" u="sng" baseline="30000" dirty="0"/>
              <a:t>o</a:t>
            </a:r>
            <a:r>
              <a:rPr lang="pt-BR" sz="1800" dirty="0"/>
              <a:t>  Igualmente </a:t>
            </a:r>
            <a:r>
              <a:rPr lang="pt-BR" sz="1800" b="1" dirty="0"/>
              <a:t>incorrem em crime</a:t>
            </a:r>
            <a:r>
              <a:rPr lang="pt-BR" sz="1800" dirty="0"/>
              <a:t>, punível com detenção de 6 (seis) meses a 1 (um) ano, com alternativa de prestação de serviços à comunidade pelo mesmo período, e multa de R$ 5.000,00 (cinco mil reais) a R$ 30.000,00 (trinta mil reais), as pessoas contratadas na forma do § 1</a:t>
            </a:r>
            <a:r>
              <a:rPr lang="pt-BR" sz="1800" u="sng" baseline="30000" dirty="0"/>
              <a:t>o</a:t>
            </a:r>
            <a:r>
              <a:rPr lang="pt-BR" sz="1800" dirty="0"/>
              <a:t>.  </a:t>
            </a:r>
            <a:r>
              <a:rPr lang="pt-BR" sz="1800" dirty="0" smtClean="0">
                <a:hlinkClick r:id="rId2"/>
              </a:rPr>
              <a:t>(</a:t>
            </a:r>
            <a:r>
              <a:rPr lang="pt-BR" sz="1800" dirty="0">
                <a:hlinkClick r:id="rId2"/>
              </a:rPr>
              <a:t>Incluído pela Lei nº 12.891, de 2013)</a:t>
            </a:r>
            <a:endParaRPr lang="pt-BR" sz="1800" dirty="0"/>
          </a:p>
          <a:p>
            <a:pPr algn="just">
              <a:buFont typeface="Arial" panose="020B0604020202020204" pitchFamily="34" charset="0"/>
              <a:buNone/>
            </a:pPr>
            <a:r>
              <a:rPr lang="pt-BR" altLang="pt-BR" sz="1800" dirty="0" smtClean="0"/>
              <a:t>Art</a:t>
            </a:r>
            <a:r>
              <a:rPr lang="pt-BR" altLang="pt-BR" sz="1800" dirty="0" smtClean="0"/>
              <a:t>. 57-I.  A requerimento de candidato, partido ou coligação, observado </a:t>
            </a:r>
            <a:r>
              <a:rPr lang="pt-BR" altLang="pt-BR" sz="1800" b="1" dirty="0" smtClean="0"/>
              <a:t>o rito previsto no art. 96, a Justiça Eleitoral poderá determinar a suspensão, por vinte e quatro horas, do acesso a todo conteúdo informativo dos sítios da internet que deixarem de cumprir as disposições desta Lei.</a:t>
            </a:r>
            <a:r>
              <a:rPr lang="pt-BR" altLang="pt-BR" sz="1800" dirty="0" smtClean="0"/>
              <a:t> (Incluído pela Lei nº 12.034, de 2009)</a:t>
            </a:r>
          </a:p>
          <a:p>
            <a:pPr algn="just">
              <a:buFont typeface="Arial" panose="020B0604020202020204" pitchFamily="34" charset="0"/>
              <a:buNone/>
            </a:pPr>
            <a:r>
              <a:rPr lang="pt-BR" altLang="pt-BR" sz="1800" dirty="0" smtClean="0"/>
              <a:t>§ 1o  A cada reiteração de conduta, será duplicado o período de suspensão. (Incluído pela Lei nº 12.034, de 2009)</a:t>
            </a:r>
          </a:p>
          <a:p>
            <a:pPr algn="just">
              <a:buFont typeface="Arial" panose="020B0604020202020204" pitchFamily="34" charset="0"/>
              <a:buNone/>
            </a:pPr>
            <a:r>
              <a:rPr lang="pt-BR" altLang="pt-BR" sz="1800" dirty="0" smtClean="0"/>
              <a:t>§ 2o  No período de suspensão a que se refere este artigo, a empresa informará, a todos os usuários que tentarem acessar seus serviços, que se encontra temporariamente inoperante por desobediência à legislação eleitoral. (Incluído pela Lei nº 12.034, de 2009)</a:t>
            </a:r>
          </a:p>
          <a:p>
            <a:pPr algn="just">
              <a:buFont typeface="Arial" panose="020B0604020202020204" pitchFamily="34" charset="0"/>
              <a:buNone/>
            </a:pPr>
            <a:endParaRPr lang="pt-BR" altLang="pt-BR" sz="2000" dirty="0" smtClean="0"/>
          </a:p>
        </p:txBody>
      </p:sp>
      <p:sp>
        <p:nvSpPr>
          <p:cNvPr id="7172" name="Rectangle 4"/>
          <p:cNvSpPr>
            <a:spLocks noChangeArrowheads="1"/>
          </p:cNvSpPr>
          <p:nvPr/>
        </p:nvSpPr>
        <p:spPr bwMode="auto">
          <a:xfrm>
            <a:off x="685800" y="381000"/>
            <a:ext cx="7772400" cy="762000"/>
          </a:xfrm>
          <a:prstGeom prst="rect">
            <a:avLst/>
          </a:prstGeom>
          <a:noFill/>
          <a:ln w="9525">
            <a:noFill/>
            <a:miter lim="800000"/>
            <a:headEnd/>
            <a:tailEnd/>
          </a:ln>
          <a:effectLst/>
        </p:spPr>
        <p:txBody>
          <a:bodyPr anchor="ctr"/>
          <a:lstStyle/>
          <a:p>
            <a:pPr algn="ctr">
              <a:defRPr/>
            </a:pPr>
            <a:endParaRPr lang="pt-BR" sz="6000">
              <a:solidFill>
                <a:schemeClr val="tx2"/>
              </a:solidFill>
              <a:effectLst>
                <a:outerShdw blurRad="38100" dist="38100" dir="2700000" algn="tl">
                  <a:srgbClr val="FFFFFF"/>
                </a:outerShdw>
              </a:effectLst>
              <a:latin typeface="Arial Black" pitchFamily="34"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725487"/>
          </a:xfrm>
        </p:spPr>
        <p:txBody>
          <a:bodyPr rtlCol="0">
            <a:normAutofit fontScale="90000"/>
          </a:bodyPr>
          <a:lstStyle/>
          <a:p>
            <a:pPr eaLnBrk="1" fontAlgn="auto" hangingPunct="1">
              <a:spcAft>
                <a:spcPts val="0"/>
              </a:spcAft>
              <a:defRPr/>
            </a:pPr>
            <a:r>
              <a:rPr lang="pt-PT" sz="3600" b="1" dirty="0" smtClean="0">
                <a:latin typeface="+mn-lt"/>
              </a:rPr>
              <a:t>Propaganda eleitoral – internet</a:t>
            </a:r>
            <a:r>
              <a:rPr lang="pt-PT" sz="2800" dirty="0" smtClean="0">
                <a:effectLst>
                  <a:outerShdw blurRad="38100" dist="38100" dir="2700000" algn="tl">
                    <a:srgbClr val="FFFFFF"/>
                  </a:outerShdw>
                </a:effectLst>
                <a:latin typeface="Arial Black" pitchFamily="34" charset="0"/>
              </a:rPr>
              <a:t/>
            </a:r>
            <a:br>
              <a:rPr lang="pt-PT" sz="2800" dirty="0" smtClean="0">
                <a:effectLst>
                  <a:outerShdw blurRad="38100" dist="38100" dir="2700000" algn="tl">
                    <a:srgbClr val="FFFFFF"/>
                  </a:outerShdw>
                </a:effectLst>
                <a:latin typeface="Arial Black" pitchFamily="34" charset="0"/>
              </a:rPr>
            </a:br>
            <a:endParaRPr lang="pt-BR" sz="2800" dirty="0" smtClean="0">
              <a:solidFill>
                <a:srgbClr val="F8F8F8"/>
              </a:solidFill>
              <a:effectLst>
                <a:outerShdw blurRad="38100" dist="38100" dir="2700000" algn="tl">
                  <a:srgbClr val="000000"/>
                </a:outerShdw>
              </a:effectLst>
              <a:latin typeface="Arial Black" pitchFamily="34" charset="0"/>
            </a:endParaRPr>
          </a:p>
        </p:txBody>
      </p:sp>
      <p:sp>
        <p:nvSpPr>
          <p:cNvPr id="35843" name="Rectangle 3"/>
          <p:cNvSpPr>
            <a:spLocks noGrp="1" noChangeArrowheads="1"/>
          </p:cNvSpPr>
          <p:nvPr>
            <p:ph type="body" idx="1"/>
          </p:nvPr>
        </p:nvSpPr>
        <p:spPr>
          <a:xfrm>
            <a:off x="214313" y="857250"/>
            <a:ext cx="8610600" cy="4500563"/>
          </a:xfrm>
        </p:spPr>
        <p:txBody>
          <a:bodyPr/>
          <a:lstStyle/>
          <a:p>
            <a:pPr algn="just">
              <a:buNone/>
            </a:pPr>
            <a:r>
              <a:rPr lang="pt-BR" sz="1800" dirty="0"/>
              <a:t>Art. 57-I.  A requerimento de candidato, partido ou coligação, observado o rito previsto no art. 96 desta Lei, a Justiça Eleitoral poderá determinar, no âmbito e nos limites técnicos de cada aplicação de internet, a </a:t>
            </a:r>
            <a:r>
              <a:rPr lang="pt-BR" sz="1800" b="1" dirty="0"/>
              <a:t>suspensão do acesso a todo conteúdo veiculado que deixar de cumprir as disposições desta Lei</a:t>
            </a:r>
            <a:r>
              <a:rPr lang="pt-BR" sz="1800" dirty="0"/>
              <a:t>, devendo o número de horas de suspensão ser definida proporcionalmente à gravidade da infração cometida em cada caso, observado o limite máximo de vinte e quatro horas.  </a:t>
            </a:r>
            <a:r>
              <a:rPr lang="pt-BR" sz="1800" dirty="0" smtClean="0">
                <a:hlinkClick r:id="rId2"/>
              </a:rPr>
              <a:t>(</a:t>
            </a:r>
            <a:r>
              <a:rPr lang="pt-BR" sz="1800" dirty="0">
                <a:hlinkClick r:id="rId2"/>
              </a:rPr>
              <a:t>Redação dada pela Lei nº 13.488, de 2017</a:t>
            </a:r>
            <a:r>
              <a:rPr lang="pt-BR" sz="1800" dirty="0" smtClean="0">
                <a:hlinkClick r:id="rId2"/>
              </a:rPr>
              <a:t>)</a:t>
            </a:r>
            <a:endParaRPr lang="pt-BR" sz="1800" dirty="0" smtClean="0"/>
          </a:p>
          <a:p>
            <a:pPr algn="just">
              <a:buNone/>
            </a:pPr>
            <a:endParaRPr lang="pt-BR" altLang="pt-BR" sz="1800" dirty="0"/>
          </a:p>
          <a:p>
            <a:pPr algn="just">
              <a:buNone/>
            </a:pPr>
            <a:r>
              <a:rPr lang="pt-BR" altLang="pt-BR" sz="1800" dirty="0" smtClean="0"/>
              <a:t>§ </a:t>
            </a:r>
            <a:r>
              <a:rPr lang="pt-BR" altLang="pt-BR" sz="1800" dirty="0" smtClean="0"/>
              <a:t>1o  A cada reiteração de conduta, será duplicado o período de suspensão. (Incluído pela Lei nº 12.034, de 2009)</a:t>
            </a:r>
          </a:p>
          <a:p>
            <a:pPr algn="just">
              <a:buFont typeface="Arial" panose="020B0604020202020204" pitchFamily="34" charset="0"/>
              <a:buNone/>
            </a:pPr>
            <a:r>
              <a:rPr lang="pt-BR" altLang="pt-BR" sz="1800" dirty="0" smtClean="0"/>
              <a:t>§ 2o  No período de suspensão a que se refere este artigo, a empresa informará, a todos os usuários que tentarem acessar seus serviços, que se encontra temporariamente inoperante por desobediência à legislação eleitoral. (Incluído pela Lei nº 12.034, de 2009)</a:t>
            </a:r>
          </a:p>
          <a:p>
            <a:pPr algn="just">
              <a:buFont typeface="Arial" panose="020B0604020202020204" pitchFamily="34" charset="0"/>
              <a:buNone/>
            </a:pPr>
            <a:endParaRPr lang="pt-BR" altLang="pt-BR" sz="2000" dirty="0" smtClean="0"/>
          </a:p>
        </p:txBody>
      </p:sp>
      <p:sp>
        <p:nvSpPr>
          <p:cNvPr id="7172" name="Rectangle 4"/>
          <p:cNvSpPr>
            <a:spLocks noChangeArrowheads="1"/>
          </p:cNvSpPr>
          <p:nvPr/>
        </p:nvSpPr>
        <p:spPr bwMode="auto">
          <a:xfrm>
            <a:off x="685800" y="381000"/>
            <a:ext cx="7772400" cy="762000"/>
          </a:xfrm>
          <a:prstGeom prst="rect">
            <a:avLst/>
          </a:prstGeom>
          <a:noFill/>
          <a:ln w="9525">
            <a:noFill/>
            <a:miter lim="800000"/>
            <a:headEnd/>
            <a:tailEnd/>
          </a:ln>
          <a:effectLst/>
        </p:spPr>
        <p:txBody>
          <a:bodyPr anchor="ctr"/>
          <a:lstStyle/>
          <a:p>
            <a:pPr algn="ctr">
              <a:defRPr/>
            </a:pPr>
            <a:endParaRPr lang="pt-BR" sz="6000">
              <a:solidFill>
                <a:schemeClr val="tx2"/>
              </a:solidFill>
              <a:effectLst>
                <a:outerShdw blurRad="38100" dist="38100" dir="2700000" algn="tl">
                  <a:srgbClr val="FFFFFF"/>
                </a:outerShdw>
              </a:effectLst>
              <a:latin typeface="Arial Black" pitchFamily="34" charset="0"/>
            </a:endParaRPr>
          </a:p>
        </p:txBody>
      </p:sp>
    </p:spTree>
    <p:extLst>
      <p:ext uri="{BB962C8B-B14F-4D97-AF65-F5344CB8AC3E}">
        <p14:creationId xmlns:p14="http://schemas.microsoft.com/office/powerpoint/2010/main" val="250150116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725487"/>
          </a:xfrm>
        </p:spPr>
        <p:txBody>
          <a:bodyPr rtlCol="0">
            <a:normAutofit fontScale="90000"/>
          </a:bodyPr>
          <a:lstStyle/>
          <a:p>
            <a:pPr eaLnBrk="1" fontAlgn="auto" hangingPunct="1">
              <a:spcAft>
                <a:spcPts val="0"/>
              </a:spcAft>
              <a:defRPr/>
            </a:pPr>
            <a:r>
              <a:rPr lang="pt-PT" sz="3600" b="1" dirty="0" smtClean="0">
                <a:latin typeface="+mn-lt"/>
              </a:rPr>
              <a:t>Propaganda eleitoral – internet</a:t>
            </a:r>
            <a:r>
              <a:rPr lang="pt-PT" sz="2800" dirty="0" smtClean="0">
                <a:effectLst>
                  <a:outerShdw blurRad="38100" dist="38100" dir="2700000" algn="tl">
                    <a:srgbClr val="FFFFFF"/>
                  </a:outerShdw>
                </a:effectLst>
                <a:latin typeface="Arial Black" pitchFamily="34" charset="0"/>
              </a:rPr>
              <a:t/>
            </a:r>
            <a:br>
              <a:rPr lang="pt-PT" sz="2800" dirty="0" smtClean="0">
                <a:effectLst>
                  <a:outerShdw blurRad="38100" dist="38100" dir="2700000" algn="tl">
                    <a:srgbClr val="FFFFFF"/>
                  </a:outerShdw>
                </a:effectLst>
                <a:latin typeface="Arial Black" pitchFamily="34" charset="0"/>
              </a:rPr>
            </a:br>
            <a:endParaRPr lang="pt-BR" sz="2800" dirty="0" smtClean="0">
              <a:solidFill>
                <a:srgbClr val="F8F8F8"/>
              </a:solidFill>
              <a:effectLst>
                <a:outerShdw blurRad="38100" dist="38100" dir="2700000" algn="tl">
                  <a:srgbClr val="000000"/>
                </a:outerShdw>
              </a:effectLst>
              <a:latin typeface="Arial Black" pitchFamily="34" charset="0"/>
            </a:endParaRPr>
          </a:p>
        </p:txBody>
      </p:sp>
      <p:sp>
        <p:nvSpPr>
          <p:cNvPr id="35843" name="Rectangle 3"/>
          <p:cNvSpPr>
            <a:spLocks noGrp="1" noChangeArrowheads="1"/>
          </p:cNvSpPr>
          <p:nvPr>
            <p:ph type="body" idx="1"/>
          </p:nvPr>
        </p:nvSpPr>
        <p:spPr>
          <a:xfrm>
            <a:off x="214313" y="857250"/>
            <a:ext cx="8610600" cy="4500563"/>
          </a:xfrm>
        </p:spPr>
        <p:txBody>
          <a:bodyPr/>
          <a:lstStyle/>
          <a:p>
            <a:pPr algn="just">
              <a:buNone/>
            </a:pPr>
            <a:r>
              <a:rPr lang="pt-BR" sz="1800" dirty="0"/>
              <a:t>Art. 57-J.  O Tribunal Superior Eleitoral regulamentará o disposto nos </a:t>
            </a:r>
            <a:r>
              <a:rPr lang="pt-BR" sz="1800" dirty="0" err="1"/>
              <a:t>arts</a:t>
            </a:r>
            <a:r>
              <a:rPr lang="pt-BR" sz="1800" dirty="0"/>
              <a:t>. 57-A a 57-I desta Lei de acordo com o </a:t>
            </a:r>
            <a:r>
              <a:rPr lang="pt-BR" sz="1800" b="1" dirty="0"/>
              <a:t>cenário e as ferramentas tecnológicas existentes em cada momento eleitoral</a:t>
            </a:r>
            <a:r>
              <a:rPr lang="pt-BR" sz="1800" dirty="0"/>
              <a:t> e promoverá, para os veículos, partidos e demais entidades interessadas, a formulação e a ampla divulgação de regras de boas práticas relativas a </a:t>
            </a:r>
            <a:r>
              <a:rPr lang="pt-BR" sz="1800" dirty="0" smtClean="0"/>
              <a:t>campanhas </a:t>
            </a:r>
            <a:r>
              <a:rPr lang="pt-BR" sz="1800" dirty="0"/>
              <a:t>eleitorais na internet.   </a:t>
            </a:r>
            <a:r>
              <a:rPr lang="pt-BR" sz="1800" dirty="0" smtClean="0">
                <a:hlinkClick r:id="rId2"/>
              </a:rPr>
              <a:t>(</a:t>
            </a:r>
            <a:r>
              <a:rPr lang="pt-BR" sz="1800" dirty="0">
                <a:hlinkClick r:id="rId2"/>
              </a:rPr>
              <a:t>Incluído pela Lei nº 13.488, de 2017</a:t>
            </a:r>
            <a:r>
              <a:rPr lang="pt-BR" sz="1800" dirty="0" smtClean="0">
                <a:hlinkClick r:id="rId2"/>
              </a:rPr>
              <a:t>)</a:t>
            </a:r>
            <a:endParaRPr lang="pt-BR" sz="1800" dirty="0" smtClean="0"/>
          </a:p>
          <a:p>
            <a:pPr marL="0" indent="0">
              <a:buNone/>
            </a:pPr>
            <a:endParaRPr lang="pt-BR" sz="1800" dirty="0" smtClean="0"/>
          </a:p>
          <a:p>
            <a:pPr marL="0" indent="0" algn="just">
              <a:buNone/>
            </a:pPr>
            <a:r>
              <a:rPr lang="pt-BR" sz="2000" dirty="0" smtClean="0"/>
              <a:t>*RESOLUÇÃO </a:t>
            </a:r>
            <a:r>
              <a:rPr lang="pt-BR" sz="2000" dirty="0"/>
              <a:t>Nº 23.610, DE 18 DE DEZEMBRO DE </a:t>
            </a:r>
            <a:r>
              <a:rPr lang="pt-BR" sz="2000" dirty="0" smtClean="0"/>
              <a:t>2019. Dispõe </a:t>
            </a:r>
            <a:r>
              <a:rPr lang="pt-BR" sz="2000" dirty="0"/>
              <a:t>sobre propaganda eleitoral, utilização e geração do horário gratuito e condutas ilícitas em campanha eleitoral.</a:t>
            </a:r>
          </a:p>
          <a:p>
            <a:pPr algn="just">
              <a:buNone/>
            </a:pPr>
            <a:r>
              <a:rPr lang="pt-BR" sz="2000" dirty="0"/>
              <a:t>Art. 34. É vedada a realização de propaganda via telemarketing em qualquer horário, bem como por meio de </a:t>
            </a:r>
            <a:r>
              <a:rPr lang="pt-BR" sz="2000" b="1" dirty="0"/>
              <a:t>disparo em massa de mensagens instantâneas sem anuência do destinatário</a:t>
            </a:r>
            <a:r>
              <a:rPr lang="pt-BR" sz="2000" dirty="0"/>
              <a:t> </a:t>
            </a:r>
            <a:r>
              <a:rPr lang="pt-BR" sz="2000" dirty="0">
                <a:hlinkClick r:id="rId3"/>
              </a:rPr>
              <a:t>(Constituição Federal, art. 5º, X e XI</a:t>
            </a:r>
            <a:r>
              <a:rPr lang="pt-BR" sz="2000" dirty="0"/>
              <a:t>; </a:t>
            </a:r>
            <a:r>
              <a:rPr lang="pt-BR" sz="2000" dirty="0">
                <a:hlinkClick r:id="rId4"/>
              </a:rPr>
              <a:t>Código Eleitoral, art. 243, VI</a:t>
            </a:r>
            <a:r>
              <a:rPr lang="pt-BR" sz="2000" dirty="0"/>
              <a:t>; e </a:t>
            </a:r>
            <a:r>
              <a:rPr lang="pt-BR" sz="2000" dirty="0">
                <a:hlinkClick r:id="rId5"/>
              </a:rPr>
              <a:t>Lei nº 9.504/1997, art. 57-J)</a:t>
            </a:r>
            <a:r>
              <a:rPr lang="pt-BR" sz="2000" dirty="0"/>
              <a:t>.</a:t>
            </a:r>
            <a:endParaRPr lang="pt-BR" altLang="pt-BR" sz="2000" dirty="0" smtClean="0"/>
          </a:p>
        </p:txBody>
      </p:sp>
      <p:sp>
        <p:nvSpPr>
          <p:cNvPr id="7172" name="Rectangle 4"/>
          <p:cNvSpPr>
            <a:spLocks noChangeArrowheads="1"/>
          </p:cNvSpPr>
          <p:nvPr/>
        </p:nvSpPr>
        <p:spPr bwMode="auto">
          <a:xfrm>
            <a:off x="685800" y="381000"/>
            <a:ext cx="7772400" cy="762000"/>
          </a:xfrm>
          <a:prstGeom prst="rect">
            <a:avLst/>
          </a:prstGeom>
          <a:noFill/>
          <a:ln w="9525">
            <a:noFill/>
            <a:miter lim="800000"/>
            <a:headEnd/>
            <a:tailEnd/>
          </a:ln>
          <a:effectLst/>
        </p:spPr>
        <p:txBody>
          <a:bodyPr anchor="ctr"/>
          <a:lstStyle/>
          <a:p>
            <a:pPr algn="ctr">
              <a:defRPr/>
            </a:pPr>
            <a:endParaRPr lang="pt-BR" sz="6000">
              <a:solidFill>
                <a:schemeClr val="tx2"/>
              </a:solidFill>
              <a:effectLst>
                <a:outerShdw blurRad="38100" dist="38100" dir="2700000" algn="tl">
                  <a:srgbClr val="FFFFFF"/>
                </a:outerShdw>
              </a:effectLst>
              <a:latin typeface="Arial Black" pitchFamily="34" charset="0"/>
            </a:endParaRPr>
          </a:p>
        </p:txBody>
      </p:sp>
    </p:spTree>
    <p:extLst>
      <p:ext uri="{BB962C8B-B14F-4D97-AF65-F5344CB8AC3E}">
        <p14:creationId xmlns:p14="http://schemas.microsoft.com/office/powerpoint/2010/main" val="20450699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rtlCol="0">
            <a:normAutofit/>
          </a:bodyPr>
          <a:lstStyle/>
          <a:p>
            <a:pPr eaLnBrk="1" fontAlgn="auto" hangingPunct="1">
              <a:spcAft>
                <a:spcPts val="0"/>
              </a:spcAft>
              <a:defRPr/>
            </a:pPr>
            <a:r>
              <a:rPr lang="pt-PT" sz="3600" b="1" dirty="0" smtClean="0">
                <a:latin typeface="+mn-lt"/>
              </a:rPr>
              <a:t>Propaganda eleitoral</a:t>
            </a:r>
            <a:r>
              <a:rPr lang="pt-PT" sz="2800" b="1" dirty="0" smtClean="0"/>
              <a:t> </a:t>
            </a:r>
            <a:r>
              <a:rPr lang="pt-PT" sz="2800" dirty="0" smtClean="0">
                <a:effectLst>
                  <a:outerShdw blurRad="38100" dist="38100" dir="2700000" algn="tl">
                    <a:srgbClr val="FFFFFF"/>
                  </a:outerShdw>
                </a:effectLst>
                <a:latin typeface="Arial Black" pitchFamily="34" charset="0"/>
              </a:rPr>
              <a:t/>
            </a:r>
            <a:br>
              <a:rPr lang="pt-PT" sz="2800" dirty="0" smtClean="0">
                <a:effectLst>
                  <a:outerShdw blurRad="38100" dist="38100" dir="2700000" algn="tl">
                    <a:srgbClr val="FFFFFF"/>
                  </a:outerShdw>
                </a:effectLst>
                <a:latin typeface="Arial Black" pitchFamily="34" charset="0"/>
              </a:rPr>
            </a:br>
            <a:endParaRPr lang="pt-BR" sz="2800" dirty="0" smtClean="0">
              <a:solidFill>
                <a:srgbClr val="F8F8F8"/>
              </a:solidFill>
              <a:effectLst>
                <a:outerShdw blurRad="38100" dist="38100" dir="2700000" algn="tl">
                  <a:srgbClr val="000000"/>
                </a:outerShdw>
              </a:effectLst>
              <a:latin typeface="Arial Black" pitchFamily="34" charset="0"/>
            </a:endParaRPr>
          </a:p>
        </p:txBody>
      </p:sp>
      <p:sp>
        <p:nvSpPr>
          <p:cNvPr id="5123" name="Rectangle 3"/>
          <p:cNvSpPr>
            <a:spLocks noGrp="1" noChangeArrowheads="1"/>
          </p:cNvSpPr>
          <p:nvPr>
            <p:ph type="body" idx="1"/>
          </p:nvPr>
        </p:nvSpPr>
        <p:spPr>
          <a:xfrm>
            <a:off x="214313" y="1285875"/>
            <a:ext cx="8610600" cy="4357688"/>
          </a:xfrm>
        </p:spPr>
        <p:txBody>
          <a:bodyPr/>
          <a:lstStyle/>
          <a:p>
            <a:pPr>
              <a:buFont typeface="Arial" panose="020B0604020202020204" pitchFamily="34" charset="0"/>
              <a:buNone/>
            </a:pPr>
            <a:r>
              <a:rPr lang="pt-BR" altLang="pt-BR" sz="2000" dirty="0" smtClean="0"/>
              <a:t>Art. 36. </a:t>
            </a:r>
            <a:r>
              <a:rPr lang="pt-BR" altLang="pt-BR" sz="2000" b="1" dirty="0" smtClean="0"/>
              <a:t>A propaganda eleitoral somente é permitida após o dia </a:t>
            </a:r>
            <a:r>
              <a:rPr lang="pt-BR" altLang="pt-BR" sz="2000" b="1" dirty="0" smtClean="0"/>
              <a:t>15 </a:t>
            </a:r>
            <a:r>
              <a:rPr lang="pt-BR" altLang="pt-BR" sz="2000" b="1" dirty="0" smtClean="0"/>
              <a:t>de </a:t>
            </a:r>
            <a:r>
              <a:rPr lang="pt-BR" altLang="pt-BR" sz="2000" b="1" dirty="0" smtClean="0"/>
              <a:t>agosto </a:t>
            </a:r>
            <a:r>
              <a:rPr lang="pt-BR" altLang="pt-BR" sz="2000" b="1" dirty="0" smtClean="0"/>
              <a:t>do ano da eleição.</a:t>
            </a:r>
          </a:p>
          <a:p>
            <a:pPr>
              <a:buFont typeface="Arial" panose="020B0604020202020204" pitchFamily="34" charset="0"/>
              <a:buNone/>
            </a:pPr>
            <a:r>
              <a:rPr lang="pt-BR" altLang="pt-BR" sz="2000" dirty="0" smtClean="0"/>
              <a:t>       § 1º Ao postulante a candidatura a cargo eletivo é permitida a realização, na </a:t>
            </a:r>
            <a:r>
              <a:rPr lang="pt-BR" altLang="pt-BR" sz="2000" b="1" dirty="0" smtClean="0"/>
              <a:t>quinzena anterior à escolha pelo partido</a:t>
            </a:r>
            <a:r>
              <a:rPr lang="pt-BR" altLang="pt-BR" sz="2000" dirty="0" smtClean="0"/>
              <a:t>, de </a:t>
            </a:r>
            <a:r>
              <a:rPr lang="pt-BR" altLang="pt-BR" sz="2000" b="1" dirty="0" smtClean="0"/>
              <a:t>propaganda intrapartidária </a:t>
            </a:r>
            <a:r>
              <a:rPr lang="pt-BR" altLang="pt-BR" sz="2000" dirty="0" smtClean="0"/>
              <a:t>com vista à indicação de seu nome, vedado o uso de rádio, televisão e outdoor.</a:t>
            </a:r>
          </a:p>
          <a:p>
            <a:pPr>
              <a:buNone/>
            </a:pPr>
            <a:r>
              <a:rPr lang="pt-BR" altLang="pt-BR" sz="2000" dirty="0" smtClean="0"/>
              <a:t>      </a:t>
            </a:r>
            <a:r>
              <a:rPr lang="pt-BR" sz="2000" dirty="0"/>
              <a:t>§ 2º  Não será permitido qualquer tipo de propaganda política paga no rádio e na televisão.                </a:t>
            </a:r>
            <a:r>
              <a:rPr lang="pt-BR" sz="2000" dirty="0">
                <a:hlinkClick r:id="rId2"/>
              </a:rPr>
              <a:t>(Redação dada pela Lei nº 13.487, de 2017</a:t>
            </a:r>
            <a:r>
              <a:rPr lang="pt-BR" sz="2000" dirty="0" smtClean="0">
                <a:hlinkClick r:id="rId2"/>
              </a:rPr>
              <a:t>)</a:t>
            </a:r>
            <a:endParaRPr lang="pt-BR" sz="2000" dirty="0" smtClean="0"/>
          </a:p>
          <a:p>
            <a:pPr>
              <a:buNone/>
            </a:pPr>
            <a:r>
              <a:rPr lang="pt-BR" altLang="pt-BR" sz="2000" dirty="0" smtClean="0"/>
              <a:t>       § 3o  A violação do disposto neste artigo sujeitará o responsável pela divulgação da propaganda e, quando </a:t>
            </a:r>
            <a:r>
              <a:rPr lang="pt-BR" altLang="pt-BR" sz="2000" b="1" dirty="0" smtClean="0"/>
              <a:t>comprovado o seu prévio conhecimento</a:t>
            </a:r>
            <a:r>
              <a:rPr lang="pt-BR" altLang="pt-BR" sz="2000" dirty="0" smtClean="0"/>
              <a:t>, o </a:t>
            </a:r>
            <a:r>
              <a:rPr lang="pt-BR" altLang="pt-BR" sz="2000" b="1" dirty="0" smtClean="0"/>
              <a:t>beneficiário</a:t>
            </a:r>
            <a:r>
              <a:rPr lang="pt-BR" altLang="pt-BR" sz="2000" dirty="0" smtClean="0"/>
              <a:t> à multa no valor de R$ 5.000,00 (cinco mil reais) a R$ 25.000,00 (vinte e cinco mil reais), ou ao equivalente ao custo da propaganda, se este for maior. (Redação dada pela Lei nº 12.034, de 2009)</a:t>
            </a:r>
          </a:p>
          <a:p>
            <a:pPr lvl="1" eaLnBrk="1" hangingPunct="1">
              <a:lnSpc>
                <a:spcPct val="90000"/>
              </a:lnSpc>
              <a:buFont typeface="Arial" panose="020B0604020202020204" pitchFamily="34" charset="0"/>
              <a:buNone/>
            </a:pPr>
            <a:endParaRPr lang="pt-BR" altLang="pt-BR" sz="1800" dirty="0" smtClean="0"/>
          </a:p>
        </p:txBody>
      </p:sp>
      <p:sp>
        <p:nvSpPr>
          <p:cNvPr id="7172" name="Rectangle 4"/>
          <p:cNvSpPr>
            <a:spLocks noChangeArrowheads="1"/>
          </p:cNvSpPr>
          <p:nvPr/>
        </p:nvSpPr>
        <p:spPr bwMode="auto">
          <a:xfrm>
            <a:off x="685800" y="381000"/>
            <a:ext cx="7772400" cy="762000"/>
          </a:xfrm>
          <a:prstGeom prst="rect">
            <a:avLst/>
          </a:prstGeom>
          <a:noFill/>
          <a:ln w="9525">
            <a:noFill/>
            <a:miter lim="800000"/>
            <a:headEnd/>
            <a:tailEnd/>
          </a:ln>
          <a:effectLst/>
        </p:spPr>
        <p:txBody>
          <a:bodyPr anchor="ctr"/>
          <a:lstStyle/>
          <a:p>
            <a:pPr algn="ctr">
              <a:defRPr/>
            </a:pPr>
            <a:endParaRPr lang="pt-BR" sz="6000">
              <a:solidFill>
                <a:schemeClr val="tx2"/>
              </a:solidFill>
              <a:effectLst>
                <a:outerShdw blurRad="38100" dist="38100" dir="2700000" algn="tl">
                  <a:srgbClr val="FFFFFF"/>
                </a:outerShdw>
              </a:effectLst>
              <a:latin typeface="Arial Black"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05920" y="2500789"/>
            <a:ext cx="7789880" cy="3431381"/>
          </a:xfrm>
        </p:spPr>
        <p:txBody>
          <a:bodyPr>
            <a:normAutofit fontScale="92500" lnSpcReduction="10000"/>
          </a:bodyPr>
          <a:lstStyle/>
          <a:p>
            <a:pPr marL="0" indent="0" algn="just">
              <a:buNone/>
            </a:pPr>
            <a:r>
              <a:rPr lang="pt-BR" sz="1800" dirty="0"/>
              <a:t> Art. 222. É também </a:t>
            </a:r>
            <a:r>
              <a:rPr lang="pt-BR" sz="1800" b="1" dirty="0"/>
              <a:t>anulável a votação</a:t>
            </a:r>
            <a:r>
              <a:rPr lang="pt-BR" sz="1800" dirty="0"/>
              <a:t>, </a:t>
            </a:r>
            <a:r>
              <a:rPr lang="pt-BR" sz="1800" dirty="0">
                <a:solidFill>
                  <a:srgbClr val="FF0000"/>
                </a:solidFill>
              </a:rPr>
              <a:t>quando viciada de falsidade, fraude</a:t>
            </a:r>
            <a:r>
              <a:rPr lang="pt-BR" sz="1800" dirty="0"/>
              <a:t>, coação, uso de meios de que trata o Art. 237, ou emprego de processo de propaganda ou captação de sufrágios vedado por lei</a:t>
            </a:r>
            <a:r>
              <a:rPr lang="pt-BR" sz="1800" dirty="0"/>
              <a:t>.</a:t>
            </a:r>
          </a:p>
          <a:p>
            <a:pPr marL="0" indent="0" algn="just">
              <a:buNone/>
            </a:pPr>
            <a:r>
              <a:rPr lang="pt-BR" sz="1800" dirty="0"/>
              <a:t>Art. 224. Se a nulidade atingir a mais de metade dos votos do país nas eleições presidenciais, do Estado nas eleições federais e estaduais ou do município nas eleições municipais, julgar-se-ão prejudicadas as demais votações e o Tribunal marcará dia para nova eleição dentro do prazo de 20 (vinte) a 40 (quarenta) dias</a:t>
            </a:r>
            <a:r>
              <a:rPr lang="pt-BR" sz="1800" dirty="0"/>
              <a:t>.</a:t>
            </a:r>
          </a:p>
          <a:p>
            <a:pPr marL="0" indent="0" algn="just">
              <a:buNone/>
            </a:pPr>
            <a:r>
              <a:rPr lang="pt-BR" sz="1425" dirty="0"/>
              <a:t>“O </a:t>
            </a:r>
            <a:r>
              <a:rPr lang="pt-BR" sz="1425" dirty="0"/>
              <a:t>presidente do Tribunal Superior Eleitoral (TSE), Luiz </a:t>
            </a:r>
            <a:r>
              <a:rPr lang="pt-BR" sz="1425" dirty="0" err="1"/>
              <a:t>Fux</a:t>
            </a:r>
            <a:r>
              <a:rPr lang="pt-BR" sz="1425" dirty="0"/>
              <a:t>, afirmou nesta quinta-feira (21) que a Justiça Eleitoral poderá eventualmente anular o resultado de uma eleição se esse resultado for decorrência da difusão massiva de “</a:t>
            </a:r>
            <a:r>
              <a:rPr lang="pt-BR" sz="1425" dirty="0" err="1"/>
              <a:t>fake</a:t>
            </a:r>
            <a:r>
              <a:rPr lang="pt-BR" sz="1425" dirty="0"/>
              <a:t> </a:t>
            </a:r>
            <a:r>
              <a:rPr lang="pt-BR" sz="1425" dirty="0" err="1"/>
              <a:t>news</a:t>
            </a:r>
            <a:r>
              <a:rPr lang="pt-BR" sz="1425" dirty="0"/>
              <a:t>”, as notícias </a:t>
            </a:r>
            <a:r>
              <a:rPr lang="pt-BR" sz="1425" dirty="0"/>
              <a:t>falsas. A </a:t>
            </a:r>
            <a:r>
              <a:rPr lang="pt-BR" sz="1425" dirty="0"/>
              <a:t>declaração foi dada durante entrevista em evento promovido pelo TSE junto com a União Europeia para discutir formas de combate à disseminação de conteúdo falso (as chamadas “</a:t>
            </a:r>
            <a:r>
              <a:rPr lang="pt-BR" sz="1425" dirty="0" err="1"/>
              <a:t>fake</a:t>
            </a:r>
            <a:r>
              <a:rPr lang="pt-BR" sz="1425" dirty="0"/>
              <a:t> </a:t>
            </a:r>
            <a:r>
              <a:rPr lang="pt-BR" sz="1425" dirty="0" err="1"/>
              <a:t>news</a:t>
            </a:r>
            <a:r>
              <a:rPr lang="pt-BR" sz="1425" dirty="0"/>
              <a:t>”) na internet que possa afetar a disputa eleitoral deste ano no Brasil. “O artigo 222 do Código Eleitoral prevê que se o resultado de uma eleição qualquer for fruto de uma ‘</a:t>
            </a:r>
            <a:r>
              <a:rPr lang="pt-BR" sz="1425" dirty="0" err="1"/>
              <a:t>fake</a:t>
            </a:r>
            <a:r>
              <a:rPr lang="pt-BR" sz="1425" dirty="0"/>
              <a:t> </a:t>
            </a:r>
            <a:r>
              <a:rPr lang="pt-BR" sz="1425" dirty="0" err="1"/>
              <a:t>news</a:t>
            </a:r>
            <a:r>
              <a:rPr lang="pt-BR" sz="1425" dirty="0"/>
              <a:t>’ difundida de forma massiva e influente no resultado, o artigo 222 prevê inclusive a anulação. É claro que isso demanda um acervo probatório, uma cognição, conhecimento profundo daquilo que foi praticado. Mas a lei prevê esse tipo de sanção”, afirmou o ministro</a:t>
            </a:r>
            <a:r>
              <a:rPr lang="pt-BR" sz="1425" dirty="0"/>
              <a:t>.”</a:t>
            </a:r>
            <a:endParaRPr lang="pt-BR" sz="1425" dirty="0"/>
          </a:p>
          <a:p>
            <a:pPr marL="0" indent="0">
              <a:buNone/>
            </a:pPr>
            <a:endParaRPr lang="pt-BR" dirty="0" smtClean="0"/>
          </a:p>
          <a:p>
            <a:pPr marL="0" indent="0">
              <a:buNone/>
            </a:pPr>
            <a:endParaRPr lang="pt-BR" dirty="0"/>
          </a:p>
        </p:txBody>
      </p:sp>
      <p:pic>
        <p:nvPicPr>
          <p:cNvPr id="5" name="Image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3542" y="947288"/>
            <a:ext cx="5143500" cy="1305767"/>
          </a:xfrm>
          <a:prstGeom prst="rect">
            <a:avLst/>
          </a:prstGeom>
        </p:spPr>
      </p:pic>
    </p:spTree>
    <p:extLst>
      <p:ext uri="{BB962C8B-B14F-4D97-AF65-F5344CB8AC3E}">
        <p14:creationId xmlns:p14="http://schemas.microsoft.com/office/powerpoint/2010/main" val="298060468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725487"/>
          </a:xfrm>
        </p:spPr>
        <p:txBody>
          <a:bodyPr rtlCol="0">
            <a:normAutofit/>
          </a:bodyPr>
          <a:lstStyle/>
          <a:p>
            <a:pPr eaLnBrk="1" fontAlgn="auto" hangingPunct="1">
              <a:spcAft>
                <a:spcPts val="0"/>
              </a:spcAft>
              <a:defRPr/>
            </a:pPr>
            <a:r>
              <a:rPr lang="pt-PT" sz="3600" b="1" dirty="0" smtClean="0">
                <a:latin typeface="+mn-lt"/>
              </a:rPr>
              <a:t>Propaganda eleitoral – direito de resposta</a:t>
            </a:r>
            <a:endParaRPr lang="pt-BR" sz="2800" dirty="0" smtClean="0">
              <a:solidFill>
                <a:srgbClr val="F8F8F8"/>
              </a:solidFill>
              <a:effectLst>
                <a:outerShdw blurRad="38100" dist="38100" dir="2700000" algn="tl">
                  <a:srgbClr val="000000"/>
                </a:outerShdw>
              </a:effectLst>
              <a:latin typeface="Arial Black" pitchFamily="34" charset="0"/>
            </a:endParaRPr>
          </a:p>
        </p:txBody>
      </p:sp>
      <p:sp>
        <p:nvSpPr>
          <p:cNvPr id="36867" name="Rectangle 3"/>
          <p:cNvSpPr>
            <a:spLocks noGrp="1" noChangeArrowheads="1"/>
          </p:cNvSpPr>
          <p:nvPr>
            <p:ph type="body" idx="1"/>
          </p:nvPr>
        </p:nvSpPr>
        <p:spPr>
          <a:xfrm>
            <a:off x="214313" y="1285875"/>
            <a:ext cx="8610600" cy="4500563"/>
          </a:xfrm>
        </p:spPr>
        <p:txBody>
          <a:bodyPr/>
          <a:lstStyle/>
          <a:p>
            <a:pPr algn="just">
              <a:buFont typeface="Arial" panose="020B0604020202020204" pitchFamily="34" charset="0"/>
              <a:buNone/>
            </a:pPr>
            <a:r>
              <a:rPr lang="pt-BR" altLang="pt-BR" sz="1800" dirty="0" smtClean="0"/>
              <a:t>Art. 58. A partir da escolha de candidatos em convenção, é assegurado o direito de resposta a candidato, partido ou coligação </a:t>
            </a:r>
            <a:r>
              <a:rPr lang="pt-BR" altLang="pt-BR" sz="1800" b="1" dirty="0" smtClean="0"/>
              <a:t>atingidos, ainda que de forma indireta, por conceito, imagem ou afirmação caluniosa, difamatória, injuriosa ou sabidamente inverídica</a:t>
            </a:r>
            <a:r>
              <a:rPr lang="pt-BR" altLang="pt-BR" sz="1800" dirty="0" smtClean="0"/>
              <a:t>, difundidos por qualquer veículo de comunicação social.</a:t>
            </a:r>
          </a:p>
          <a:p>
            <a:pPr algn="just">
              <a:buFont typeface="Arial" panose="020B0604020202020204" pitchFamily="34" charset="0"/>
              <a:buNone/>
            </a:pPr>
            <a:endParaRPr lang="pt-BR" altLang="pt-BR" sz="1800" dirty="0" smtClean="0"/>
          </a:p>
          <a:p>
            <a:pPr algn="just">
              <a:buFont typeface="Arial" panose="020B0604020202020204" pitchFamily="34" charset="0"/>
              <a:buNone/>
            </a:pPr>
            <a:r>
              <a:rPr lang="pt-BR" altLang="pt-BR" sz="1800" dirty="0" smtClean="0"/>
              <a:t>§ 1º O ofendido, ou seu representante legal, poderá pedir o exercício do direito de resposta à Justiça Eleitoral nos seguintes prazos, contados a partir da veiculação da ofensa:</a:t>
            </a:r>
          </a:p>
          <a:p>
            <a:pPr algn="just">
              <a:buFont typeface="Arial" panose="020B0604020202020204" pitchFamily="34" charset="0"/>
              <a:buNone/>
            </a:pPr>
            <a:r>
              <a:rPr lang="pt-BR" altLang="pt-BR" sz="1800" dirty="0" smtClean="0"/>
              <a:t>        I - </a:t>
            </a:r>
            <a:r>
              <a:rPr lang="pt-BR" altLang="pt-BR" sz="1800" b="1" dirty="0" smtClean="0"/>
              <a:t>vinte e quatro horas, quando se tratar do horário eleitoral gratuito</a:t>
            </a:r>
            <a:r>
              <a:rPr lang="pt-BR" altLang="pt-BR" sz="1800" dirty="0" smtClean="0"/>
              <a:t>;</a:t>
            </a:r>
          </a:p>
          <a:p>
            <a:pPr algn="just">
              <a:buFont typeface="Arial" panose="020B0604020202020204" pitchFamily="34" charset="0"/>
              <a:buNone/>
            </a:pPr>
            <a:r>
              <a:rPr lang="pt-BR" altLang="pt-BR" sz="1800" dirty="0" smtClean="0"/>
              <a:t>        II - </a:t>
            </a:r>
            <a:r>
              <a:rPr lang="pt-BR" altLang="pt-BR" sz="1800" b="1" dirty="0" smtClean="0"/>
              <a:t>quarenta e oito horas, quando se tratar da programação normal das emissoras de rádio e televisão</a:t>
            </a:r>
            <a:r>
              <a:rPr lang="pt-BR" altLang="pt-BR" sz="1800" dirty="0" smtClean="0"/>
              <a:t>;</a:t>
            </a:r>
          </a:p>
          <a:p>
            <a:pPr algn="just">
              <a:buNone/>
            </a:pPr>
            <a:r>
              <a:rPr lang="pt-BR" altLang="pt-BR" sz="1800" dirty="0" smtClean="0"/>
              <a:t>        III - </a:t>
            </a:r>
            <a:r>
              <a:rPr lang="pt-BR" altLang="pt-BR" sz="1800" b="1" dirty="0" smtClean="0"/>
              <a:t>setenta e duas horas, quando se tratar de órgão da imprensa escrita</a:t>
            </a:r>
            <a:r>
              <a:rPr lang="pt-BR" altLang="pt-BR" sz="1800" dirty="0" smtClean="0"/>
              <a:t>.</a:t>
            </a:r>
            <a:r>
              <a:rPr lang="pt-BR" sz="1800" dirty="0"/>
              <a:t> </a:t>
            </a:r>
            <a:endParaRPr lang="pt-BR" sz="1800" dirty="0" smtClean="0"/>
          </a:p>
          <a:p>
            <a:pPr algn="just">
              <a:buNone/>
            </a:pPr>
            <a:r>
              <a:rPr lang="pt-BR" sz="1800" dirty="0"/>
              <a:t>	</a:t>
            </a:r>
            <a:r>
              <a:rPr lang="pt-BR" sz="1800" dirty="0" smtClean="0"/>
              <a:t>IV </a:t>
            </a:r>
            <a:r>
              <a:rPr lang="pt-BR" sz="1800" dirty="0"/>
              <a:t>- </a:t>
            </a:r>
            <a:r>
              <a:rPr lang="pt-BR" sz="1800" b="1" dirty="0"/>
              <a:t>a qualquer tempo, quando se tratar de conteúdo que esteja sendo divulgado na internet, ou em 72 (setenta e duas) horas, após a sua retirada</a:t>
            </a:r>
            <a:r>
              <a:rPr lang="pt-BR" sz="1800" dirty="0" smtClean="0"/>
              <a:t>.</a:t>
            </a:r>
            <a:r>
              <a:rPr lang="pt-BR" sz="1800" dirty="0"/>
              <a:t> </a:t>
            </a:r>
            <a:r>
              <a:rPr lang="pt-BR" sz="1800" dirty="0" smtClean="0">
                <a:hlinkClick r:id="rId2"/>
              </a:rPr>
              <a:t>(</a:t>
            </a:r>
            <a:r>
              <a:rPr lang="pt-BR" sz="1800" dirty="0">
                <a:hlinkClick r:id="rId2"/>
              </a:rPr>
              <a:t>Incluído pela Lei nº 13.165, de 2015)</a:t>
            </a:r>
            <a:endParaRPr lang="pt-BR" altLang="pt-BR" sz="1800" dirty="0" smtClean="0"/>
          </a:p>
          <a:p>
            <a:pPr algn="just">
              <a:buFont typeface="Arial" panose="020B0604020202020204" pitchFamily="34" charset="0"/>
              <a:buNone/>
            </a:pPr>
            <a:r>
              <a:rPr lang="pt-BR" altLang="pt-BR" sz="1800" dirty="0" smtClean="0"/>
              <a:t>§ </a:t>
            </a:r>
            <a:r>
              <a:rPr lang="pt-BR" altLang="pt-BR" sz="1800" dirty="0" smtClean="0"/>
              <a:t>2º Recebido o pedido, a Justiça Eleitoral notificará imediatamente o ofensor para que se defenda em vinte e quatro horas, devendo a decisão ser prolatada no prazo máximo de setenta e duas horas da data da formulação do pedido.</a:t>
            </a:r>
          </a:p>
        </p:txBody>
      </p:sp>
      <p:sp>
        <p:nvSpPr>
          <p:cNvPr id="7172" name="Rectangle 4"/>
          <p:cNvSpPr>
            <a:spLocks noChangeArrowheads="1"/>
          </p:cNvSpPr>
          <p:nvPr/>
        </p:nvSpPr>
        <p:spPr bwMode="auto">
          <a:xfrm>
            <a:off x="685800" y="381000"/>
            <a:ext cx="7772400" cy="762000"/>
          </a:xfrm>
          <a:prstGeom prst="rect">
            <a:avLst/>
          </a:prstGeom>
          <a:noFill/>
          <a:ln w="9525">
            <a:noFill/>
            <a:miter lim="800000"/>
            <a:headEnd/>
            <a:tailEnd/>
          </a:ln>
          <a:effectLst/>
        </p:spPr>
        <p:txBody>
          <a:bodyPr anchor="ctr"/>
          <a:lstStyle/>
          <a:p>
            <a:pPr algn="ctr">
              <a:defRPr/>
            </a:pPr>
            <a:endParaRPr lang="pt-BR" sz="6000">
              <a:solidFill>
                <a:schemeClr val="tx2"/>
              </a:solidFill>
              <a:effectLst>
                <a:outerShdw blurRad="38100" dist="38100" dir="2700000" algn="tl">
                  <a:srgbClr val="FFFFFF"/>
                </a:outerShdw>
              </a:effectLst>
              <a:latin typeface="Arial Black" pitchFamily="34"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725487"/>
          </a:xfrm>
        </p:spPr>
        <p:txBody>
          <a:bodyPr rtlCol="0">
            <a:normAutofit/>
          </a:bodyPr>
          <a:lstStyle/>
          <a:p>
            <a:pPr eaLnBrk="1" fontAlgn="auto" hangingPunct="1">
              <a:spcAft>
                <a:spcPts val="0"/>
              </a:spcAft>
              <a:defRPr/>
            </a:pPr>
            <a:r>
              <a:rPr lang="pt-PT" sz="3600" b="1" dirty="0" smtClean="0">
                <a:latin typeface="+mn-lt"/>
              </a:rPr>
              <a:t>Propaganda eleitoral – direito de resposta</a:t>
            </a:r>
            <a:endParaRPr lang="pt-BR" sz="2800" dirty="0" smtClean="0">
              <a:solidFill>
                <a:srgbClr val="F8F8F8"/>
              </a:solidFill>
              <a:effectLst>
                <a:outerShdw blurRad="38100" dist="38100" dir="2700000" algn="tl">
                  <a:srgbClr val="000000"/>
                </a:outerShdw>
              </a:effectLst>
              <a:latin typeface="Arial Black" pitchFamily="34" charset="0"/>
            </a:endParaRPr>
          </a:p>
        </p:txBody>
      </p:sp>
      <p:sp>
        <p:nvSpPr>
          <p:cNvPr id="37891" name="Rectangle 3"/>
          <p:cNvSpPr>
            <a:spLocks noGrp="1" noChangeArrowheads="1"/>
          </p:cNvSpPr>
          <p:nvPr>
            <p:ph type="body" idx="1"/>
          </p:nvPr>
        </p:nvSpPr>
        <p:spPr>
          <a:xfrm>
            <a:off x="214313" y="1285875"/>
            <a:ext cx="8610600" cy="4500563"/>
          </a:xfrm>
        </p:spPr>
        <p:txBody>
          <a:bodyPr/>
          <a:lstStyle/>
          <a:p>
            <a:pPr algn="just">
              <a:buFont typeface="Arial" panose="020B0604020202020204" pitchFamily="34" charset="0"/>
              <a:buNone/>
            </a:pPr>
            <a:r>
              <a:rPr lang="pt-BR" altLang="pt-BR" sz="1800" smtClean="0"/>
              <a:t>§ 3º Observar-se-ão, ainda, as seguintes regras no caso de pedido de resposta relativo a ofensa veiculada:</a:t>
            </a:r>
          </a:p>
          <a:p>
            <a:pPr algn="just">
              <a:buFont typeface="Arial" panose="020B0604020202020204" pitchFamily="34" charset="0"/>
              <a:buNone/>
            </a:pPr>
            <a:r>
              <a:rPr lang="pt-BR" altLang="pt-BR" sz="1800" smtClean="0"/>
              <a:t>        I - </a:t>
            </a:r>
            <a:r>
              <a:rPr lang="pt-BR" altLang="pt-BR" sz="1800" b="1" smtClean="0"/>
              <a:t>em órgão da imprensa escrita</a:t>
            </a:r>
            <a:r>
              <a:rPr lang="pt-BR" altLang="pt-BR" sz="1800" smtClean="0"/>
              <a:t>:</a:t>
            </a:r>
          </a:p>
          <a:p>
            <a:pPr algn="just">
              <a:buFont typeface="Arial" panose="020B0604020202020204" pitchFamily="34" charset="0"/>
              <a:buNone/>
            </a:pPr>
            <a:r>
              <a:rPr lang="pt-BR" altLang="pt-BR" sz="1800" smtClean="0"/>
              <a:t>     a) o pedido deverá ser instruído com um exemplar da publicação e o texto para resposta;</a:t>
            </a:r>
          </a:p>
          <a:p>
            <a:pPr algn="just">
              <a:buFont typeface="Arial" panose="020B0604020202020204" pitchFamily="34" charset="0"/>
              <a:buNone/>
            </a:pPr>
            <a:r>
              <a:rPr lang="pt-BR" altLang="pt-BR" sz="1800" smtClean="0"/>
              <a:t>        b) deferido o pedido, a divulgação da resposta dar-se-á no mesmo veículo, espaço, local, página, tamanho, caracteres e outros elementos de realce usados na ofensa, em até quarenta e oito horas após a decisão ou, tratando-se de veículo com periodicidade de circulação maior que quarenta e oito horas, na primeira vez em que circular;</a:t>
            </a:r>
          </a:p>
          <a:p>
            <a:pPr algn="just">
              <a:buFont typeface="Arial" panose="020B0604020202020204" pitchFamily="34" charset="0"/>
              <a:buNone/>
            </a:pPr>
            <a:r>
              <a:rPr lang="pt-BR" altLang="pt-BR" sz="1800" smtClean="0"/>
              <a:t>        c) por solicitação do ofendido, a divulgação da resposta será feita no mesmo dia da semana em que a ofensa foi divulgada, ainda que fora do prazo de quarenta e oito horas; </a:t>
            </a:r>
          </a:p>
          <a:p>
            <a:pPr algn="just">
              <a:buFont typeface="Arial" panose="020B0604020202020204" pitchFamily="34" charset="0"/>
              <a:buNone/>
            </a:pPr>
            <a:r>
              <a:rPr lang="pt-BR" altLang="pt-BR" sz="1800" smtClean="0"/>
              <a:t>        d) se a ofensa for produzida em dia e hora que inviabilizem sua reparação dentro dos prazos estabelecidos nas alíneas anteriores, a Justiça Eleitoral determinará a imediata divulgação da resposta;</a:t>
            </a:r>
          </a:p>
          <a:p>
            <a:pPr algn="just">
              <a:buFont typeface="Arial" panose="020B0604020202020204" pitchFamily="34" charset="0"/>
              <a:buNone/>
            </a:pPr>
            <a:r>
              <a:rPr lang="pt-BR" altLang="pt-BR" sz="1800" smtClean="0"/>
              <a:t>        e) o ofensor deverá comprovar nos autos o cumprimento da decisão, mediante dados sobre a regular distribuição dos exemplares, a quantidade impressa e o raio de abrangência na distribuição;</a:t>
            </a:r>
          </a:p>
          <a:p>
            <a:pPr algn="just">
              <a:buFont typeface="Arial" panose="020B0604020202020204" pitchFamily="34" charset="0"/>
              <a:buNone/>
            </a:pPr>
            <a:endParaRPr lang="pt-BR" altLang="pt-BR" sz="2000" smtClean="0"/>
          </a:p>
        </p:txBody>
      </p:sp>
      <p:sp>
        <p:nvSpPr>
          <p:cNvPr id="7172" name="Rectangle 4"/>
          <p:cNvSpPr>
            <a:spLocks noChangeArrowheads="1"/>
          </p:cNvSpPr>
          <p:nvPr/>
        </p:nvSpPr>
        <p:spPr bwMode="auto">
          <a:xfrm>
            <a:off x="685800" y="381000"/>
            <a:ext cx="7772400" cy="762000"/>
          </a:xfrm>
          <a:prstGeom prst="rect">
            <a:avLst/>
          </a:prstGeom>
          <a:noFill/>
          <a:ln w="9525">
            <a:noFill/>
            <a:miter lim="800000"/>
            <a:headEnd/>
            <a:tailEnd/>
          </a:ln>
          <a:effectLst/>
        </p:spPr>
        <p:txBody>
          <a:bodyPr anchor="ctr"/>
          <a:lstStyle/>
          <a:p>
            <a:pPr algn="ctr">
              <a:defRPr/>
            </a:pPr>
            <a:endParaRPr lang="pt-BR" sz="6000">
              <a:solidFill>
                <a:schemeClr val="tx2"/>
              </a:solidFill>
              <a:effectLst>
                <a:outerShdw blurRad="38100" dist="38100" dir="2700000" algn="tl">
                  <a:srgbClr val="FFFFFF"/>
                </a:outerShdw>
              </a:effectLst>
              <a:latin typeface="Arial Black" pitchFamily="34"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725487"/>
          </a:xfrm>
        </p:spPr>
        <p:txBody>
          <a:bodyPr rtlCol="0">
            <a:normAutofit/>
          </a:bodyPr>
          <a:lstStyle/>
          <a:p>
            <a:pPr eaLnBrk="1" fontAlgn="auto" hangingPunct="1">
              <a:spcAft>
                <a:spcPts val="0"/>
              </a:spcAft>
              <a:defRPr/>
            </a:pPr>
            <a:r>
              <a:rPr lang="pt-PT" sz="3600" b="1" dirty="0" smtClean="0">
                <a:latin typeface="+mn-lt"/>
              </a:rPr>
              <a:t>Propaganda eleitoral – direito de resposta</a:t>
            </a:r>
            <a:endParaRPr lang="pt-BR" sz="2800" dirty="0" smtClean="0">
              <a:solidFill>
                <a:srgbClr val="F8F8F8"/>
              </a:solidFill>
              <a:effectLst>
                <a:outerShdw blurRad="38100" dist="38100" dir="2700000" algn="tl">
                  <a:srgbClr val="000000"/>
                </a:outerShdw>
              </a:effectLst>
              <a:latin typeface="Arial Black" pitchFamily="34" charset="0"/>
            </a:endParaRPr>
          </a:p>
        </p:txBody>
      </p:sp>
      <p:sp>
        <p:nvSpPr>
          <p:cNvPr id="38915" name="Rectangle 3"/>
          <p:cNvSpPr>
            <a:spLocks noGrp="1" noChangeArrowheads="1"/>
          </p:cNvSpPr>
          <p:nvPr>
            <p:ph type="body" idx="1"/>
          </p:nvPr>
        </p:nvSpPr>
        <p:spPr>
          <a:xfrm>
            <a:off x="214313" y="1285875"/>
            <a:ext cx="8610600" cy="4500563"/>
          </a:xfrm>
        </p:spPr>
        <p:txBody>
          <a:bodyPr/>
          <a:lstStyle/>
          <a:p>
            <a:pPr algn="just">
              <a:buFont typeface="Arial" panose="020B0604020202020204" pitchFamily="34" charset="0"/>
              <a:buNone/>
            </a:pPr>
            <a:r>
              <a:rPr lang="pt-BR" altLang="pt-BR" sz="1800" smtClean="0"/>
              <a:t>II - em </a:t>
            </a:r>
            <a:r>
              <a:rPr lang="pt-BR" altLang="pt-BR" sz="1800" b="1" smtClean="0"/>
              <a:t>programação normal das emissoras de rádio e de televisão</a:t>
            </a:r>
            <a:r>
              <a:rPr lang="pt-BR" altLang="pt-BR" sz="1800" smtClean="0"/>
              <a:t>: </a:t>
            </a:r>
          </a:p>
          <a:p>
            <a:pPr algn="just">
              <a:buFont typeface="Arial" panose="020B0604020202020204" pitchFamily="34" charset="0"/>
              <a:buNone/>
            </a:pPr>
            <a:r>
              <a:rPr lang="pt-BR" altLang="pt-BR" sz="1800" smtClean="0"/>
              <a:t>      </a:t>
            </a:r>
          </a:p>
          <a:p>
            <a:pPr algn="just">
              <a:buFont typeface="Arial" panose="020B0604020202020204" pitchFamily="34" charset="0"/>
              <a:buNone/>
            </a:pPr>
            <a:r>
              <a:rPr lang="pt-BR" altLang="pt-BR" sz="1800" smtClean="0"/>
              <a:t>  a) a Justiça Eleitoral, à vista do pedido, deverá notificar imediatamente o responsável pela emissora que realizou o programa para que entregue em vinte e quatro horas, sob as penas do art. 347 (</a:t>
            </a:r>
            <a:r>
              <a:rPr lang="pt-BR" altLang="pt-BR" sz="1800" b="1" i="1" smtClean="0"/>
              <a:t>desobedecer ordem da JE</a:t>
            </a:r>
            <a:r>
              <a:rPr lang="pt-BR" altLang="pt-BR" sz="1800" smtClean="0"/>
              <a:t>) da Lei nº 4.737, de 15 de julho de 1965 - Código Eleitoral, cópia da fita da transmissão, que será devolvida após a decisão;</a:t>
            </a:r>
          </a:p>
          <a:p>
            <a:pPr algn="just">
              <a:buFont typeface="Arial" panose="020B0604020202020204" pitchFamily="34" charset="0"/>
              <a:buNone/>
            </a:pPr>
            <a:r>
              <a:rPr lang="pt-BR" altLang="pt-BR" sz="1800" smtClean="0"/>
              <a:t>   b) o responsável pela emissora, ao ser notificado pela Justiça Eleitoral ou informado pelo reclamante ou representante, por cópia protocolada do pedido de resposta, preservará a gravação até a decisão final do processo;</a:t>
            </a:r>
          </a:p>
          <a:p>
            <a:pPr algn="just">
              <a:buFont typeface="Arial" panose="020B0604020202020204" pitchFamily="34" charset="0"/>
              <a:buNone/>
            </a:pPr>
            <a:r>
              <a:rPr lang="pt-BR" altLang="pt-BR" sz="1800" smtClean="0"/>
              <a:t>     c) deferido o pedido, a resposta será dada em até quarenta e oito horas após a decisão, em tempo igual ao da ofensa, porém nunca inferior a um minuto;</a:t>
            </a:r>
          </a:p>
          <a:p>
            <a:pPr algn="just">
              <a:buFont typeface="Arial" panose="020B0604020202020204" pitchFamily="34" charset="0"/>
              <a:buNone/>
            </a:pPr>
            <a:endParaRPr lang="pt-BR" altLang="pt-BR" sz="2000" smtClean="0"/>
          </a:p>
        </p:txBody>
      </p:sp>
      <p:sp>
        <p:nvSpPr>
          <p:cNvPr id="7172" name="Rectangle 4"/>
          <p:cNvSpPr>
            <a:spLocks noChangeArrowheads="1"/>
          </p:cNvSpPr>
          <p:nvPr/>
        </p:nvSpPr>
        <p:spPr bwMode="auto">
          <a:xfrm>
            <a:off x="685800" y="381000"/>
            <a:ext cx="7772400" cy="762000"/>
          </a:xfrm>
          <a:prstGeom prst="rect">
            <a:avLst/>
          </a:prstGeom>
          <a:noFill/>
          <a:ln w="9525">
            <a:noFill/>
            <a:miter lim="800000"/>
            <a:headEnd/>
            <a:tailEnd/>
          </a:ln>
          <a:effectLst/>
        </p:spPr>
        <p:txBody>
          <a:bodyPr anchor="ctr"/>
          <a:lstStyle/>
          <a:p>
            <a:pPr algn="ctr">
              <a:defRPr/>
            </a:pPr>
            <a:endParaRPr lang="pt-BR" sz="6000">
              <a:solidFill>
                <a:schemeClr val="tx2"/>
              </a:solidFill>
              <a:effectLst>
                <a:outerShdw blurRad="38100" dist="38100" dir="2700000" algn="tl">
                  <a:srgbClr val="FFFFFF"/>
                </a:outerShdw>
              </a:effectLst>
              <a:latin typeface="Arial Black" pitchFamily="34"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725487"/>
          </a:xfrm>
        </p:spPr>
        <p:txBody>
          <a:bodyPr rtlCol="0">
            <a:normAutofit/>
          </a:bodyPr>
          <a:lstStyle/>
          <a:p>
            <a:pPr eaLnBrk="1" fontAlgn="auto" hangingPunct="1">
              <a:spcAft>
                <a:spcPts val="0"/>
              </a:spcAft>
              <a:defRPr/>
            </a:pPr>
            <a:r>
              <a:rPr lang="pt-PT" sz="3600" b="1" dirty="0" smtClean="0">
                <a:latin typeface="+mn-lt"/>
              </a:rPr>
              <a:t>Propaganda eleitoral – direito de resposta</a:t>
            </a:r>
            <a:endParaRPr lang="pt-BR" sz="2800" dirty="0" smtClean="0">
              <a:solidFill>
                <a:srgbClr val="F8F8F8"/>
              </a:solidFill>
              <a:effectLst>
                <a:outerShdw blurRad="38100" dist="38100" dir="2700000" algn="tl">
                  <a:srgbClr val="000000"/>
                </a:outerShdw>
              </a:effectLst>
              <a:latin typeface="Arial Black" pitchFamily="34" charset="0"/>
            </a:endParaRPr>
          </a:p>
        </p:txBody>
      </p:sp>
      <p:sp>
        <p:nvSpPr>
          <p:cNvPr id="39939" name="Rectangle 3"/>
          <p:cNvSpPr>
            <a:spLocks noGrp="1" noChangeArrowheads="1"/>
          </p:cNvSpPr>
          <p:nvPr>
            <p:ph type="body" idx="1"/>
          </p:nvPr>
        </p:nvSpPr>
        <p:spPr>
          <a:xfrm>
            <a:off x="214313" y="928688"/>
            <a:ext cx="8610600" cy="4500562"/>
          </a:xfrm>
        </p:spPr>
        <p:txBody>
          <a:bodyPr/>
          <a:lstStyle/>
          <a:p>
            <a:pPr algn="just">
              <a:buFont typeface="Arial" panose="020B0604020202020204" pitchFamily="34" charset="0"/>
              <a:buNone/>
            </a:pPr>
            <a:r>
              <a:rPr lang="pt-BR" altLang="pt-BR" sz="1800" smtClean="0"/>
              <a:t>III - </a:t>
            </a:r>
            <a:r>
              <a:rPr lang="pt-BR" altLang="pt-BR" sz="1800" b="1" smtClean="0"/>
              <a:t>no horário eleitoral gratuito</a:t>
            </a:r>
            <a:r>
              <a:rPr lang="pt-BR" altLang="pt-BR" sz="1800" smtClean="0"/>
              <a:t>:</a:t>
            </a:r>
          </a:p>
          <a:p>
            <a:pPr algn="just">
              <a:buFont typeface="Arial" panose="020B0604020202020204" pitchFamily="34" charset="0"/>
              <a:buNone/>
            </a:pPr>
            <a:r>
              <a:rPr lang="pt-BR" altLang="pt-BR" sz="1800" smtClean="0"/>
              <a:t>a) o ofendido usará, para a resposta, tempo igual ao da ofensa, nunca inferior, porém, a um minuto; </a:t>
            </a:r>
          </a:p>
          <a:p>
            <a:pPr algn="just">
              <a:buFont typeface="Arial" panose="020B0604020202020204" pitchFamily="34" charset="0"/>
              <a:buNone/>
            </a:pPr>
            <a:r>
              <a:rPr lang="pt-BR" altLang="pt-BR" sz="1800" smtClean="0"/>
              <a:t>b) a resposta será veiculada no horário destinado ao partido ou coligação responsável pela ofensa, devendo necessariamente dirigir-se aos fatos nela veiculados;</a:t>
            </a:r>
          </a:p>
          <a:p>
            <a:pPr algn="just">
              <a:buFont typeface="Arial" panose="020B0604020202020204" pitchFamily="34" charset="0"/>
              <a:buNone/>
            </a:pPr>
            <a:r>
              <a:rPr lang="pt-BR" altLang="pt-BR" sz="1800" smtClean="0"/>
              <a:t>c) se o tempo reservado ao partido ou coligação responsável pela ofensa for inferior a um minuto, a resposta será levada ao ar tantas vezes quantas sejam necessárias para a sua complementação;</a:t>
            </a:r>
          </a:p>
          <a:p>
            <a:pPr algn="just">
              <a:buFont typeface="Arial" panose="020B0604020202020204" pitchFamily="34" charset="0"/>
              <a:buNone/>
            </a:pPr>
            <a:r>
              <a:rPr lang="pt-BR" altLang="pt-BR" sz="1800" smtClean="0"/>
              <a:t>d) deferido o pedido para resposta, a emissora geradora e o partido ou coligação atingidos deverão ser notificados imediatamente da decisão, na qual deverão estar indicados quais os períodos, diurno ou noturno, para a veiculação da resposta, que deverá ter lugar no início do programa do partido ou coligação;</a:t>
            </a:r>
          </a:p>
          <a:p>
            <a:pPr algn="just">
              <a:buFont typeface="Arial" panose="020B0604020202020204" pitchFamily="34" charset="0"/>
              <a:buNone/>
            </a:pPr>
            <a:r>
              <a:rPr lang="pt-BR" altLang="pt-BR" sz="1800" smtClean="0"/>
              <a:t>e) o meio magnético com a resposta deverá ser entregue à emissora geradora, até trinta e seis horas após a ciência da decisão, para veiculação no programa subseqüente do partido ou coligação em cujo horário se praticou a ofensa;</a:t>
            </a:r>
          </a:p>
          <a:p>
            <a:pPr algn="just">
              <a:buFont typeface="Arial" panose="020B0604020202020204" pitchFamily="34" charset="0"/>
              <a:buNone/>
            </a:pPr>
            <a:r>
              <a:rPr lang="pt-BR" altLang="pt-BR" sz="1800" smtClean="0"/>
              <a:t> f) se o ofendido for candidato, partido ou coligação que tenha usado o tempo concedido sem responder aos fatos veiculados na ofensa, terá subtraído tempo idêntico do respectivo programa eleitoral; tratando-se de terceiros, ficarão sujeitos à suspensão de igual tempo em eventuais novos pedidos de resposta e à multa no valor de duas mil a cinco mil UFIR.</a:t>
            </a:r>
          </a:p>
          <a:p>
            <a:pPr algn="just">
              <a:buFont typeface="Arial" panose="020B0604020202020204" pitchFamily="34" charset="0"/>
              <a:buNone/>
            </a:pPr>
            <a:endParaRPr lang="pt-BR" altLang="pt-BR" sz="2000" smtClean="0"/>
          </a:p>
        </p:txBody>
      </p:sp>
      <p:sp>
        <p:nvSpPr>
          <p:cNvPr id="7172" name="Rectangle 4"/>
          <p:cNvSpPr>
            <a:spLocks noChangeArrowheads="1"/>
          </p:cNvSpPr>
          <p:nvPr/>
        </p:nvSpPr>
        <p:spPr bwMode="auto">
          <a:xfrm>
            <a:off x="685800" y="381000"/>
            <a:ext cx="7772400" cy="762000"/>
          </a:xfrm>
          <a:prstGeom prst="rect">
            <a:avLst/>
          </a:prstGeom>
          <a:noFill/>
          <a:ln w="9525">
            <a:noFill/>
            <a:miter lim="800000"/>
            <a:headEnd/>
            <a:tailEnd/>
          </a:ln>
          <a:effectLst/>
        </p:spPr>
        <p:txBody>
          <a:bodyPr anchor="ctr"/>
          <a:lstStyle/>
          <a:p>
            <a:pPr algn="ctr">
              <a:defRPr/>
            </a:pPr>
            <a:endParaRPr lang="pt-BR" sz="6000">
              <a:solidFill>
                <a:schemeClr val="tx2"/>
              </a:solidFill>
              <a:effectLst>
                <a:outerShdw blurRad="38100" dist="38100" dir="2700000" algn="tl">
                  <a:srgbClr val="FFFFFF"/>
                </a:outerShdw>
              </a:effectLst>
              <a:latin typeface="Arial Black" pitchFamily="34"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725487"/>
          </a:xfrm>
        </p:spPr>
        <p:txBody>
          <a:bodyPr rtlCol="0">
            <a:normAutofit/>
          </a:bodyPr>
          <a:lstStyle/>
          <a:p>
            <a:pPr eaLnBrk="1" fontAlgn="auto" hangingPunct="1">
              <a:spcAft>
                <a:spcPts val="0"/>
              </a:spcAft>
              <a:defRPr/>
            </a:pPr>
            <a:r>
              <a:rPr lang="pt-PT" sz="3600" b="1" dirty="0" smtClean="0">
                <a:latin typeface="+mn-lt"/>
              </a:rPr>
              <a:t>Propaganda eleitoral – direito de resposta</a:t>
            </a:r>
            <a:endParaRPr lang="pt-BR" sz="2800" dirty="0" smtClean="0">
              <a:solidFill>
                <a:srgbClr val="F8F8F8"/>
              </a:solidFill>
              <a:effectLst>
                <a:outerShdw blurRad="38100" dist="38100" dir="2700000" algn="tl">
                  <a:srgbClr val="000000"/>
                </a:outerShdw>
              </a:effectLst>
              <a:latin typeface="Arial Black" pitchFamily="34" charset="0"/>
            </a:endParaRPr>
          </a:p>
        </p:txBody>
      </p:sp>
      <p:sp>
        <p:nvSpPr>
          <p:cNvPr id="40963" name="Rectangle 3"/>
          <p:cNvSpPr>
            <a:spLocks noGrp="1" noChangeArrowheads="1"/>
          </p:cNvSpPr>
          <p:nvPr>
            <p:ph type="body" idx="1"/>
          </p:nvPr>
        </p:nvSpPr>
        <p:spPr>
          <a:xfrm>
            <a:off x="214313" y="1357313"/>
            <a:ext cx="8610600" cy="4500562"/>
          </a:xfrm>
        </p:spPr>
        <p:txBody>
          <a:bodyPr/>
          <a:lstStyle/>
          <a:p>
            <a:pPr algn="just">
              <a:buFont typeface="Arial" panose="020B0604020202020204" pitchFamily="34" charset="0"/>
              <a:buNone/>
            </a:pPr>
            <a:r>
              <a:rPr lang="pt-BR" altLang="pt-BR" sz="1800" dirty="0" smtClean="0"/>
              <a:t>IV - </a:t>
            </a:r>
            <a:r>
              <a:rPr lang="pt-BR" altLang="pt-BR" sz="1800" b="1" dirty="0" smtClean="0"/>
              <a:t>em propaganda eleitoral na internet</a:t>
            </a:r>
            <a:r>
              <a:rPr lang="pt-BR" altLang="pt-BR" sz="1800" dirty="0" smtClean="0"/>
              <a:t>: (Incluído pela Lei nº 12.034, de 2009)</a:t>
            </a:r>
          </a:p>
          <a:p>
            <a:pPr algn="just">
              <a:buFont typeface="Arial" panose="020B0604020202020204" pitchFamily="34" charset="0"/>
              <a:buNone/>
            </a:pPr>
            <a:r>
              <a:rPr lang="pt-BR" altLang="pt-BR" sz="1800" dirty="0" smtClean="0"/>
              <a:t>       </a:t>
            </a:r>
          </a:p>
          <a:p>
            <a:pPr algn="just">
              <a:buAutoNum type="alphaLcParenR"/>
            </a:pPr>
            <a:r>
              <a:rPr lang="pt-BR" sz="1800" dirty="0" smtClean="0"/>
              <a:t>deferido </a:t>
            </a:r>
            <a:r>
              <a:rPr lang="pt-BR" sz="1800" dirty="0"/>
              <a:t>o pedido, o usuário ofensor deverá divulgar a resposta do ofendido em até quarenta e oito horas após sua entrega em mídia física, e deverá empregar nessa divulgação o mesmo </a:t>
            </a:r>
            <a:r>
              <a:rPr lang="pt-BR" sz="1800" dirty="0" err="1"/>
              <a:t>impulsionamento</a:t>
            </a:r>
            <a:r>
              <a:rPr lang="pt-BR" sz="1800" dirty="0"/>
              <a:t> de conteúdo eventualmente contratado nos termos referidos no art. 57-C desta Lei e o mesmo veículo, espaço, local, horário, página eletrônica, tamanho, caracteres e outros elementos de realce usados na ofensa;      </a:t>
            </a:r>
            <a:r>
              <a:rPr lang="pt-BR" sz="1800" dirty="0" smtClean="0">
                <a:hlinkClick r:id="rId2"/>
              </a:rPr>
              <a:t>(</a:t>
            </a:r>
            <a:r>
              <a:rPr lang="pt-BR" sz="1800" dirty="0">
                <a:hlinkClick r:id="rId2"/>
              </a:rPr>
              <a:t>Redação dada pela Lei nº 13.488, de 2017</a:t>
            </a:r>
            <a:r>
              <a:rPr lang="pt-BR" sz="1800" dirty="0" smtClean="0">
                <a:hlinkClick r:id="rId2"/>
              </a:rPr>
              <a:t>)</a:t>
            </a:r>
            <a:endParaRPr lang="pt-BR" sz="1800" dirty="0" smtClean="0"/>
          </a:p>
          <a:p>
            <a:pPr algn="just">
              <a:buAutoNum type="alphaLcParenR"/>
            </a:pPr>
            <a:r>
              <a:rPr lang="pt-BR" altLang="pt-BR" sz="1800" dirty="0" smtClean="0"/>
              <a:t>a </a:t>
            </a:r>
            <a:r>
              <a:rPr lang="pt-BR" altLang="pt-BR" sz="1800" dirty="0" smtClean="0"/>
              <a:t>resposta ficará disponível para acesso pelos usuários do serviço de internet por tempo não inferior ao dobro em que esteve disponível a mensagem considerada ofensiva; (Incluído pela Lei nº 12.034, de 2009)</a:t>
            </a:r>
          </a:p>
          <a:p>
            <a:pPr algn="just">
              <a:buFont typeface="Arial" panose="020B0604020202020204" pitchFamily="34" charset="0"/>
              <a:buNone/>
            </a:pPr>
            <a:r>
              <a:rPr lang="pt-BR" altLang="pt-BR" sz="1800" dirty="0" smtClean="0"/>
              <a:t>c) os custos de veiculação da resposta correrão por conta do responsável pela propaganda original. (Incluído pela Lei nº 12.034, de 2009)</a:t>
            </a:r>
          </a:p>
          <a:p>
            <a:pPr algn="just">
              <a:buFont typeface="Arial" panose="020B0604020202020204" pitchFamily="34" charset="0"/>
              <a:buNone/>
            </a:pPr>
            <a:endParaRPr lang="pt-BR" altLang="pt-BR" sz="2000" dirty="0" smtClean="0"/>
          </a:p>
        </p:txBody>
      </p:sp>
      <p:sp>
        <p:nvSpPr>
          <p:cNvPr id="7172" name="Rectangle 4"/>
          <p:cNvSpPr>
            <a:spLocks noChangeArrowheads="1"/>
          </p:cNvSpPr>
          <p:nvPr/>
        </p:nvSpPr>
        <p:spPr bwMode="auto">
          <a:xfrm>
            <a:off x="685800" y="381000"/>
            <a:ext cx="7772400" cy="762000"/>
          </a:xfrm>
          <a:prstGeom prst="rect">
            <a:avLst/>
          </a:prstGeom>
          <a:noFill/>
          <a:ln w="9525">
            <a:noFill/>
            <a:miter lim="800000"/>
            <a:headEnd/>
            <a:tailEnd/>
          </a:ln>
          <a:effectLst/>
        </p:spPr>
        <p:txBody>
          <a:bodyPr anchor="ctr"/>
          <a:lstStyle/>
          <a:p>
            <a:pPr algn="ctr">
              <a:defRPr/>
            </a:pPr>
            <a:endParaRPr lang="pt-BR" sz="6000">
              <a:solidFill>
                <a:schemeClr val="tx2"/>
              </a:solidFill>
              <a:effectLst>
                <a:outerShdw blurRad="38100" dist="38100" dir="2700000" algn="tl">
                  <a:srgbClr val="FFFFFF"/>
                </a:outerShdw>
              </a:effectLst>
              <a:latin typeface="Arial Black" pitchFamily="34"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725487"/>
          </a:xfrm>
        </p:spPr>
        <p:txBody>
          <a:bodyPr rtlCol="0">
            <a:normAutofit/>
          </a:bodyPr>
          <a:lstStyle/>
          <a:p>
            <a:pPr eaLnBrk="1" fontAlgn="auto" hangingPunct="1">
              <a:spcAft>
                <a:spcPts val="0"/>
              </a:spcAft>
              <a:defRPr/>
            </a:pPr>
            <a:r>
              <a:rPr lang="pt-PT" sz="3600" b="1" dirty="0" smtClean="0">
                <a:latin typeface="+mn-lt"/>
              </a:rPr>
              <a:t>Propaganda eleitoral – direito de resposta</a:t>
            </a:r>
            <a:endParaRPr lang="pt-BR" sz="2800" dirty="0" smtClean="0">
              <a:solidFill>
                <a:srgbClr val="F8F8F8"/>
              </a:solidFill>
              <a:effectLst>
                <a:outerShdw blurRad="38100" dist="38100" dir="2700000" algn="tl">
                  <a:srgbClr val="000000"/>
                </a:outerShdw>
              </a:effectLst>
              <a:latin typeface="Arial Black" pitchFamily="34" charset="0"/>
            </a:endParaRPr>
          </a:p>
        </p:txBody>
      </p:sp>
      <p:sp>
        <p:nvSpPr>
          <p:cNvPr id="41987" name="Rectangle 3"/>
          <p:cNvSpPr>
            <a:spLocks noGrp="1" noChangeArrowheads="1"/>
          </p:cNvSpPr>
          <p:nvPr>
            <p:ph type="body" idx="1"/>
          </p:nvPr>
        </p:nvSpPr>
        <p:spPr>
          <a:xfrm>
            <a:off x="214313" y="1357313"/>
            <a:ext cx="8610600" cy="4500562"/>
          </a:xfrm>
        </p:spPr>
        <p:txBody>
          <a:bodyPr/>
          <a:lstStyle/>
          <a:p>
            <a:pPr algn="just">
              <a:buFont typeface="Arial" panose="020B0604020202020204" pitchFamily="34" charset="0"/>
              <a:buNone/>
            </a:pPr>
            <a:r>
              <a:rPr lang="pt-BR" altLang="pt-BR" sz="1800" smtClean="0"/>
              <a:t>§ 4º Se a ofensa ocorrer em dia e hora que inviabilizem sua reparação dentro dos prazos estabelecidos nos parágrafos anteriores, a resposta será divulgada nos horários que a Justiça Eleitoral determinar, ainda que nas quarenta e oito horas anteriores ao pleito, em termos e forma previamente aprovados, de modo a não ensejar tréplica.</a:t>
            </a:r>
          </a:p>
          <a:p>
            <a:pPr algn="just">
              <a:buFont typeface="Arial" panose="020B0604020202020204" pitchFamily="34" charset="0"/>
              <a:buNone/>
            </a:pPr>
            <a:r>
              <a:rPr lang="pt-BR" altLang="pt-BR" sz="1800" smtClean="0"/>
              <a:t>§ 5º Da decisão sobre o exercício do direito de resposta </a:t>
            </a:r>
            <a:r>
              <a:rPr lang="pt-BR" altLang="pt-BR" sz="1800" b="1" smtClean="0"/>
              <a:t>cabe recurso às instâncias superiores, em vinte e quatro horas da data de sua publicação em cartório ou sessão</a:t>
            </a:r>
            <a:r>
              <a:rPr lang="pt-BR" altLang="pt-BR" sz="1800" smtClean="0"/>
              <a:t>, assegurado ao recorrido oferecer contra-razões em igual prazo, a contar da sua notificação.</a:t>
            </a:r>
          </a:p>
          <a:p>
            <a:pPr algn="just">
              <a:buFont typeface="Arial" panose="020B0604020202020204" pitchFamily="34" charset="0"/>
              <a:buNone/>
            </a:pPr>
            <a:r>
              <a:rPr lang="pt-BR" altLang="pt-BR" sz="1800" smtClean="0"/>
              <a:t>§ 6º </a:t>
            </a:r>
            <a:r>
              <a:rPr lang="pt-BR" altLang="pt-BR" sz="1800" b="1" smtClean="0"/>
              <a:t>A Justiça Eleitoral deve proferir suas decisões no prazo máximo de vinte e quatro horas</a:t>
            </a:r>
            <a:r>
              <a:rPr lang="pt-BR" altLang="pt-BR" sz="1800" smtClean="0"/>
              <a:t>, observando-se o disposto nas alíneas d e e do inciso III do § 3º para a restituição do tempo em caso de provimento de recurso.</a:t>
            </a:r>
          </a:p>
          <a:p>
            <a:pPr algn="just">
              <a:buFont typeface="Arial" panose="020B0604020202020204" pitchFamily="34" charset="0"/>
              <a:buNone/>
            </a:pPr>
            <a:r>
              <a:rPr lang="pt-BR" altLang="pt-BR" sz="1800" smtClean="0"/>
              <a:t>§ 7º A inobservância do prazo previsto no parágrafo anterior sujeita a autoridade judiciária às penas previstas no art. </a:t>
            </a:r>
            <a:r>
              <a:rPr lang="pt-BR" altLang="pt-BR" sz="1800" b="1" smtClean="0"/>
              <a:t>345</a:t>
            </a:r>
            <a:r>
              <a:rPr lang="pt-BR" altLang="pt-BR" sz="1800" smtClean="0"/>
              <a:t> (multa) da Lei nº 4.737, de 15 de julho de 1965 - Código Eleitoral.</a:t>
            </a:r>
          </a:p>
          <a:p>
            <a:pPr algn="just">
              <a:buFont typeface="Arial" panose="020B0604020202020204" pitchFamily="34" charset="0"/>
              <a:buNone/>
            </a:pPr>
            <a:r>
              <a:rPr lang="pt-BR" altLang="pt-BR" sz="1800" smtClean="0"/>
              <a:t>§ 8º O </a:t>
            </a:r>
            <a:r>
              <a:rPr lang="pt-BR" altLang="pt-BR" sz="1800" b="1" smtClean="0"/>
              <a:t>não-cumprimento integral ou em parte da decisão que conceder a resposta </a:t>
            </a:r>
            <a:r>
              <a:rPr lang="pt-BR" altLang="pt-BR" sz="1800" smtClean="0"/>
              <a:t>sujeitará o infrator ao pagamento de multa no valor de cinco mil a quinze mil UFIR, duplicada em caso de reiteração de conduta, sem prejuízo do disposto no art. 347 da Lei nº 4.737, de 15 de julho de 1965 - Código Eleitoral.</a:t>
            </a:r>
          </a:p>
          <a:p>
            <a:pPr algn="just">
              <a:buFont typeface="Arial" panose="020B0604020202020204" pitchFamily="34" charset="0"/>
              <a:buNone/>
            </a:pPr>
            <a:endParaRPr lang="pt-BR" altLang="pt-BR" sz="2000" smtClean="0"/>
          </a:p>
        </p:txBody>
      </p:sp>
      <p:sp>
        <p:nvSpPr>
          <p:cNvPr id="7172" name="Rectangle 4"/>
          <p:cNvSpPr>
            <a:spLocks noChangeArrowheads="1"/>
          </p:cNvSpPr>
          <p:nvPr/>
        </p:nvSpPr>
        <p:spPr bwMode="auto">
          <a:xfrm>
            <a:off x="685800" y="381000"/>
            <a:ext cx="7772400" cy="762000"/>
          </a:xfrm>
          <a:prstGeom prst="rect">
            <a:avLst/>
          </a:prstGeom>
          <a:noFill/>
          <a:ln w="9525">
            <a:noFill/>
            <a:miter lim="800000"/>
            <a:headEnd/>
            <a:tailEnd/>
          </a:ln>
          <a:effectLst/>
        </p:spPr>
        <p:txBody>
          <a:bodyPr anchor="ctr"/>
          <a:lstStyle/>
          <a:p>
            <a:pPr algn="ctr">
              <a:defRPr/>
            </a:pPr>
            <a:endParaRPr lang="pt-BR" sz="6000">
              <a:solidFill>
                <a:schemeClr val="tx2"/>
              </a:solidFill>
              <a:effectLst>
                <a:outerShdw blurRad="38100" dist="38100" dir="2700000" algn="tl">
                  <a:srgbClr val="FFFFFF"/>
                </a:outerShdw>
              </a:effectLst>
              <a:latin typeface="Arial Black" pitchFamily="34"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725487"/>
          </a:xfrm>
        </p:spPr>
        <p:txBody>
          <a:bodyPr rtlCol="0">
            <a:normAutofit/>
          </a:bodyPr>
          <a:lstStyle/>
          <a:p>
            <a:pPr eaLnBrk="1" fontAlgn="auto" hangingPunct="1">
              <a:spcAft>
                <a:spcPts val="0"/>
              </a:spcAft>
              <a:defRPr/>
            </a:pPr>
            <a:r>
              <a:rPr lang="pt-PT" sz="3600" b="1" dirty="0" smtClean="0">
                <a:latin typeface="+mn-lt"/>
              </a:rPr>
              <a:t>Propaganda eleitoral – direito de resposta</a:t>
            </a:r>
            <a:endParaRPr lang="pt-BR" sz="2800" dirty="0" smtClean="0">
              <a:solidFill>
                <a:srgbClr val="F8F8F8"/>
              </a:solidFill>
              <a:effectLst>
                <a:outerShdw blurRad="38100" dist="38100" dir="2700000" algn="tl">
                  <a:srgbClr val="000000"/>
                </a:outerShdw>
              </a:effectLst>
              <a:latin typeface="Arial Black" pitchFamily="34" charset="0"/>
            </a:endParaRPr>
          </a:p>
        </p:txBody>
      </p:sp>
      <p:sp>
        <p:nvSpPr>
          <p:cNvPr id="43011" name="Rectangle 3"/>
          <p:cNvSpPr>
            <a:spLocks noGrp="1" noChangeArrowheads="1"/>
          </p:cNvSpPr>
          <p:nvPr>
            <p:ph type="body" idx="1"/>
          </p:nvPr>
        </p:nvSpPr>
        <p:spPr>
          <a:xfrm>
            <a:off x="214313" y="1071563"/>
            <a:ext cx="8610600" cy="4786312"/>
          </a:xfrm>
        </p:spPr>
        <p:txBody>
          <a:bodyPr/>
          <a:lstStyle/>
          <a:p>
            <a:pPr algn="just">
              <a:buFont typeface="Arial" panose="020B0604020202020204" pitchFamily="34" charset="0"/>
              <a:buNone/>
            </a:pPr>
            <a:r>
              <a:rPr lang="pt-BR" altLang="pt-BR" sz="1800" smtClean="0"/>
              <a:t> Art. 58-A.  Os </a:t>
            </a:r>
            <a:r>
              <a:rPr lang="pt-BR" altLang="pt-BR" sz="1800" b="1" smtClean="0"/>
              <a:t>pedidos de direito de resposta e as representações por propaganda eleitoral irregular em rádio, televisão e internet tramitarão preferencialmente em relação aos demais processos em curso na Justiça Eleitoral</a:t>
            </a:r>
            <a:r>
              <a:rPr lang="pt-BR" altLang="pt-BR" sz="1800" smtClean="0"/>
              <a:t>. </a:t>
            </a:r>
            <a:r>
              <a:rPr lang="pt-BR" altLang="pt-BR" sz="1800" smtClean="0">
                <a:hlinkClick r:id="rId2" action="ppaction://hlinkfile"/>
              </a:rPr>
              <a:t>(Incluído pela Lei nº 12.034, de 2009)</a:t>
            </a:r>
            <a:endParaRPr lang="pt-BR" altLang="pt-BR" sz="1800" smtClean="0"/>
          </a:p>
          <a:p>
            <a:pPr algn="just">
              <a:buFont typeface="Arial" panose="020B0604020202020204" pitchFamily="34" charset="0"/>
              <a:buNone/>
            </a:pPr>
            <a:endParaRPr lang="pt-BR" altLang="pt-BR" sz="1800" smtClean="0"/>
          </a:p>
          <a:p>
            <a:pPr algn="just">
              <a:buFont typeface="Arial" panose="020B0604020202020204" pitchFamily="34" charset="0"/>
              <a:buNone/>
            </a:pPr>
            <a:r>
              <a:rPr lang="pt-BR" altLang="pt-BR" sz="1800" smtClean="0"/>
              <a:t>Art. 96. Salvo disposições específicas em contrário desta Lei, as reclamações ou representações relativas ao seu descumprimento podem ser feitas por qualquer partido político, coligação ou candidato, e devem dirigir-se: </a:t>
            </a:r>
          </a:p>
          <a:p>
            <a:pPr algn="just">
              <a:buFont typeface="Arial" panose="020B0604020202020204" pitchFamily="34" charset="0"/>
              <a:buNone/>
            </a:pPr>
            <a:r>
              <a:rPr lang="pt-BR" altLang="pt-BR" sz="1800" smtClean="0"/>
              <a:t>        I - aos Juízes Eleitorais, nas eleições municipais;</a:t>
            </a:r>
          </a:p>
          <a:p>
            <a:pPr algn="just">
              <a:buFont typeface="Arial" panose="020B0604020202020204" pitchFamily="34" charset="0"/>
              <a:buNone/>
            </a:pPr>
            <a:r>
              <a:rPr lang="pt-BR" altLang="pt-BR" sz="1800" smtClean="0"/>
              <a:t>        II - aos Tribunais Regionais Eleitorais, nas eleições federais, estaduais e distritais;</a:t>
            </a:r>
          </a:p>
          <a:p>
            <a:pPr algn="just">
              <a:buFont typeface="Arial" panose="020B0604020202020204" pitchFamily="34" charset="0"/>
              <a:buNone/>
            </a:pPr>
            <a:r>
              <a:rPr lang="pt-BR" altLang="pt-BR" sz="1800" smtClean="0"/>
              <a:t>        III - ao Tribunal Superior Eleitoral, na eleição presidencial.</a:t>
            </a:r>
          </a:p>
          <a:p>
            <a:pPr algn="just">
              <a:buFont typeface="Arial" panose="020B0604020202020204" pitchFamily="34" charset="0"/>
              <a:buNone/>
            </a:pPr>
            <a:r>
              <a:rPr lang="pt-BR" altLang="pt-BR" sz="1800" smtClean="0"/>
              <a:t>§ 1º As reclamações e representações devem relatar fatos, indicando provas, indícios e circunstâncias.</a:t>
            </a:r>
          </a:p>
          <a:p>
            <a:pPr algn="just">
              <a:buFont typeface="Arial" panose="020B0604020202020204" pitchFamily="34" charset="0"/>
              <a:buNone/>
            </a:pPr>
            <a:r>
              <a:rPr lang="pt-BR" altLang="pt-BR" sz="1800" smtClean="0"/>
              <a:t>§ 2º Nas eleições municipais, quando a circunscrição abranger mais de uma Zona Eleitoral, o Tribunal Regional designará um Juiz para apreciar as reclamações ou representações.</a:t>
            </a:r>
          </a:p>
          <a:p>
            <a:pPr algn="just">
              <a:buFont typeface="Arial" panose="020B0604020202020204" pitchFamily="34" charset="0"/>
              <a:buNone/>
            </a:pPr>
            <a:r>
              <a:rPr lang="pt-BR" altLang="pt-BR" sz="1800" smtClean="0"/>
              <a:t>§ 3º Os </a:t>
            </a:r>
            <a:r>
              <a:rPr lang="pt-BR" altLang="pt-BR" sz="1800" b="1" smtClean="0"/>
              <a:t>Tribunais Eleitorais designarão três juízes auxiliares para a apreciação das reclamações ou representações que lhes forem dirigidas.</a:t>
            </a:r>
          </a:p>
          <a:p>
            <a:pPr algn="just">
              <a:buFont typeface="Arial" panose="020B0604020202020204" pitchFamily="34" charset="0"/>
              <a:buNone/>
            </a:pPr>
            <a:r>
              <a:rPr lang="pt-BR" altLang="pt-BR" sz="1800" smtClean="0"/>
              <a:t>§ 4º Os recursos contra as decisões dos juízes auxiliares serão julgados pelo Plenário do Tribunal.</a:t>
            </a:r>
          </a:p>
          <a:p>
            <a:pPr algn="just">
              <a:buFont typeface="Arial" panose="020B0604020202020204" pitchFamily="34" charset="0"/>
              <a:buNone/>
            </a:pPr>
            <a:endParaRPr lang="pt-BR" altLang="pt-BR" sz="1800" smtClean="0"/>
          </a:p>
        </p:txBody>
      </p:sp>
      <p:sp>
        <p:nvSpPr>
          <p:cNvPr id="7172" name="Rectangle 4"/>
          <p:cNvSpPr>
            <a:spLocks noChangeArrowheads="1"/>
          </p:cNvSpPr>
          <p:nvPr/>
        </p:nvSpPr>
        <p:spPr bwMode="auto">
          <a:xfrm>
            <a:off x="685800" y="381000"/>
            <a:ext cx="7772400" cy="762000"/>
          </a:xfrm>
          <a:prstGeom prst="rect">
            <a:avLst/>
          </a:prstGeom>
          <a:noFill/>
          <a:ln w="9525">
            <a:noFill/>
            <a:miter lim="800000"/>
            <a:headEnd/>
            <a:tailEnd/>
          </a:ln>
          <a:effectLst/>
        </p:spPr>
        <p:txBody>
          <a:bodyPr anchor="ctr"/>
          <a:lstStyle/>
          <a:p>
            <a:pPr algn="ctr">
              <a:defRPr/>
            </a:pPr>
            <a:endParaRPr lang="pt-BR" sz="6000">
              <a:solidFill>
                <a:schemeClr val="tx2"/>
              </a:solidFill>
              <a:effectLst>
                <a:outerShdw blurRad="38100" dist="38100" dir="2700000" algn="tl">
                  <a:srgbClr val="FFFFFF"/>
                </a:outerShdw>
              </a:effectLst>
              <a:latin typeface="Arial Black" pitchFamily="34"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707904" y="404664"/>
            <a:ext cx="4978896" cy="4525963"/>
          </a:xfrm>
        </p:spPr>
        <p:txBody>
          <a:bodyPr/>
          <a:lstStyle/>
          <a:p>
            <a:pPr marL="0" indent="0" algn="just">
              <a:buNone/>
            </a:pPr>
            <a:r>
              <a:rPr lang="pt-BR" sz="1600" i="1" dirty="0"/>
              <a:t>“</a:t>
            </a:r>
            <a:r>
              <a:rPr lang="pt-BR" sz="1600" b="1" i="1" dirty="0"/>
              <a:t>Uma mentira pode dar a volta ao mundo no mesmo tempo que a verdade leva para calçar seus sapatos.</a:t>
            </a:r>
            <a:r>
              <a:rPr lang="pt-BR" sz="1600" i="1" dirty="0"/>
              <a:t>”</a:t>
            </a:r>
            <a:br>
              <a:rPr lang="pt-BR" sz="1600" i="1" dirty="0"/>
            </a:br>
            <a:r>
              <a:rPr lang="pt-BR" sz="1600" i="1" dirty="0"/>
              <a:t>Mark Twain</a:t>
            </a:r>
          </a:p>
          <a:p>
            <a:pPr marL="0" indent="0" algn="just">
              <a:buNone/>
            </a:pPr>
            <a:r>
              <a:rPr lang="pt-BR" sz="1600" i="1" dirty="0"/>
              <a:t>Aos olhos dos seus eleitores, as </a:t>
            </a:r>
            <a:r>
              <a:rPr lang="pt-BR" sz="1600" b="1" i="1" dirty="0"/>
              <a:t>deficiências</a:t>
            </a:r>
            <a:r>
              <a:rPr lang="pt-BR" sz="1600" i="1" dirty="0"/>
              <a:t> dos líderes populistas se transformam em </a:t>
            </a:r>
            <a:r>
              <a:rPr lang="pt-BR" sz="1600" b="1" i="1" dirty="0"/>
              <a:t>qualidades</a:t>
            </a:r>
            <a:r>
              <a:rPr lang="pt-BR" sz="1600" i="1" dirty="0"/>
              <a:t>, sua inexperiência demonstra que não pertencem ao círculo da “velha política”, e sua incompetência é uma garantia da sua autenticidade. As tensões que causam em nível internacional são vistas como mostras de sua independência, e as </a:t>
            </a:r>
            <a:r>
              <a:rPr lang="pt-BR" sz="1600" b="1" i="1" dirty="0" err="1"/>
              <a:t>fake</a:t>
            </a:r>
            <a:r>
              <a:rPr lang="pt-BR" sz="1600" b="1" i="1" dirty="0"/>
              <a:t> News</a:t>
            </a:r>
            <a:r>
              <a:rPr lang="pt-BR" sz="1600" i="1" dirty="0"/>
              <a:t>, marca inequívoca de sua propaganda, evidenciam sua liberdade de pensamento.</a:t>
            </a:r>
          </a:p>
          <a:p>
            <a:pPr marL="0" indent="0" algn="just">
              <a:buNone/>
            </a:pPr>
            <a:r>
              <a:rPr lang="pt-BR" sz="1600" i="1" dirty="0"/>
              <a:t>No mundo de </a:t>
            </a:r>
            <a:r>
              <a:rPr lang="pt-BR" sz="1600" b="1" i="1" dirty="0"/>
              <a:t>Donald </a:t>
            </a:r>
            <a:r>
              <a:rPr lang="pt-BR" sz="1600" b="1" i="1" dirty="0" err="1"/>
              <a:t>Trump</a:t>
            </a:r>
            <a:r>
              <a:rPr lang="pt-BR" sz="1600" b="1" i="1" dirty="0"/>
              <a:t>, Boris Johnson, </a:t>
            </a:r>
            <a:r>
              <a:rPr lang="pt-BR" sz="1600" b="1" i="1" dirty="0" err="1"/>
              <a:t>Matteo</a:t>
            </a:r>
            <a:r>
              <a:rPr lang="pt-BR" sz="1600" b="1" i="1" dirty="0"/>
              <a:t> </a:t>
            </a:r>
            <a:r>
              <a:rPr lang="pt-BR" sz="1600" b="1" i="1" dirty="0" err="1"/>
              <a:t>Salvini</a:t>
            </a:r>
            <a:r>
              <a:rPr lang="pt-BR" sz="1600" b="1" i="1" dirty="0"/>
              <a:t> e Jair Bolsonaro</a:t>
            </a:r>
            <a:r>
              <a:rPr lang="pt-BR" sz="1600" i="1" dirty="0"/>
              <a:t>, cada dia traz sua própria gafe, sua própria polêmica, seu próprio golpe brilhante. No entanto, por trás das manifestações desenfreadas do </a:t>
            </a:r>
            <a:r>
              <a:rPr lang="pt-BR" sz="1600" b="1" i="1" dirty="0"/>
              <a:t>carnaval populista</a:t>
            </a:r>
            <a:r>
              <a:rPr lang="pt-BR" sz="1600" i="1" dirty="0"/>
              <a:t>, está o trabalho árduo de </a:t>
            </a:r>
            <a:r>
              <a:rPr lang="pt-BR" sz="1600" b="1" i="1" dirty="0"/>
              <a:t>ideólogos</a:t>
            </a:r>
            <a:r>
              <a:rPr lang="pt-BR" sz="1600" i="1" dirty="0"/>
              <a:t> e, cada vez mais, de cientistas e especialistas do </a:t>
            </a:r>
            <a:r>
              <a:rPr lang="pt-BR" sz="1600" b="1" i="1" dirty="0"/>
              <a:t>Big Data</a:t>
            </a:r>
            <a:r>
              <a:rPr lang="pt-BR" sz="1600" i="1" dirty="0"/>
              <a:t>, sem os quais esses líderes nunca teriam chegado ao poder.</a:t>
            </a:r>
          </a:p>
          <a:p>
            <a:pPr marL="0" indent="0" algn="just">
              <a:buNone/>
            </a:pPr>
            <a:r>
              <a:rPr lang="pt-BR" sz="1600" i="1" dirty="0"/>
              <a:t>É o retrato desses engenheiros do caos que Giuliano da </a:t>
            </a:r>
            <a:r>
              <a:rPr lang="pt-BR" sz="1600" i="1" dirty="0" err="1"/>
              <a:t>Empoli</a:t>
            </a:r>
            <a:r>
              <a:rPr lang="pt-BR" sz="1600" i="1" dirty="0"/>
              <a:t> nos apresenta, através de uma </a:t>
            </a:r>
            <a:r>
              <a:rPr lang="pt-BR" sz="1600" b="1" i="1" dirty="0"/>
              <a:t>investigação ampla</a:t>
            </a:r>
            <a:r>
              <a:rPr lang="pt-BR" sz="1600" i="1" dirty="0"/>
              <a:t> e contundente que vai muito além do caso </a:t>
            </a:r>
            <a:r>
              <a:rPr lang="pt-BR" sz="1600" b="1" i="1" dirty="0"/>
              <a:t>Cambridge </a:t>
            </a:r>
            <a:r>
              <a:rPr lang="pt-BR" sz="1600" b="1" i="1" dirty="0" err="1"/>
              <a:t>Analytica</a:t>
            </a:r>
            <a:r>
              <a:rPr lang="pt-BR" sz="1600" i="1" dirty="0"/>
              <a:t> e remonta ao início dos anos 2000, quando o movimento populista global, hoje em pleno curso, dava seus primeiros passos na Itália.</a:t>
            </a:r>
          </a:p>
          <a:p>
            <a:endParaRPr lang="pt-BR" dirty="0"/>
          </a:p>
        </p:txBody>
      </p:sp>
      <p:pic>
        <p:nvPicPr>
          <p:cNvPr id="70658" name="Picture 2" descr="Os engenheiros do cao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548680"/>
            <a:ext cx="3272730" cy="5286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57367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rtlCol="0">
            <a:normAutofit/>
          </a:bodyPr>
          <a:lstStyle/>
          <a:p>
            <a:pPr eaLnBrk="1" fontAlgn="auto" hangingPunct="1">
              <a:spcAft>
                <a:spcPts val="0"/>
              </a:spcAft>
              <a:defRPr/>
            </a:pPr>
            <a:r>
              <a:rPr lang="pt-PT" sz="3600" b="1" dirty="0" smtClean="0">
                <a:latin typeface="+mn-lt"/>
              </a:rPr>
              <a:t>Propaganda eleitoral</a:t>
            </a:r>
            <a:r>
              <a:rPr lang="pt-PT" sz="2800" b="1" dirty="0" smtClean="0"/>
              <a:t> </a:t>
            </a:r>
            <a:r>
              <a:rPr lang="pt-PT" sz="2800" dirty="0" smtClean="0">
                <a:effectLst>
                  <a:outerShdw blurRad="38100" dist="38100" dir="2700000" algn="tl">
                    <a:srgbClr val="FFFFFF"/>
                  </a:outerShdw>
                </a:effectLst>
                <a:latin typeface="Arial Black" pitchFamily="34" charset="0"/>
              </a:rPr>
              <a:t/>
            </a:r>
            <a:br>
              <a:rPr lang="pt-PT" sz="2800" dirty="0" smtClean="0">
                <a:effectLst>
                  <a:outerShdw blurRad="38100" dist="38100" dir="2700000" algn="tl">
                    <a:srgbClr val="FFFFFF"/>
                  </a:outerShdw>
                </a:effectLst>
                <a:latin typeface="Arial Black" pitchFamily="34" charset="0"/>
              </a:rPr>
            </a:br>
            <a:endParaRPr lang="pt-BR" sz="2800" dirty="0" smtClean="0">
              <a:solidFill>
                <a:srgbClr val="F8F8F8"/>
              </a:solidFill>
              <a:effectLst>
                <a:outerShdw blurRad="38100" dist="38100" dir="2700000" algn="tl">
                  <a:srgbClr val="000000"/>
                </a:outerShdw>
              </a:effectLst>
              <a:latin typeface="Arial Black" pitchFamily="34" charset="0"/>
            </a:endParaRPr>
          </a:p>
        </p:txBody>
      </p:sp>
      <p:sp>
        <p:nvSpPr>
          <p:cNvPr id="6147" name="Rectangle 3"/>
          <p:cNvSpPr>
            <a:spLocks noGrp="1" noChangeArrowheads="1"/>
          </p:cNvSpPr>
          <p:nvPr>
            <p:ph type="body" idx="1"/>
          </p:nvPr>
        </p:nvSpPr>
        <p:spPr>
          <a:xfrm>
            <a:off x="214313" y="1285875"/>
            <a:ext cx="8610600" cy="4357688"/>
          </a:xfrm>
        </p:spPr>
        <p:txBody>
          <a:bodyPr/>
          <a:lstStyle/>
          <a:p>
            <a:pPr>
              <a:buFont typeface="Arial" panose="020B0604020202020204" pitchFamily="34" charset="0"/>
              <a:buNone/>
            </a:pPr>
            <a:r>
              <a:rPr lang="pt-BR" altLang="pt-BR" sz="2000" dirty="0" smtClean="0"/>
              <a:t>Art. 36. </a:t>
            </a:r>
          </a:p>
          <a:p>
            <a:pPr>
              <a:buFont typeface="Arial" panose="020B0604020202020204" pitchFamily="34" charset="0"/>
              <a:buNone/>
            </a:pPr>
            <a:endParaRPr lang="pt-BR" altLang="pt-BR" sz="2000" b="1" dirty="0" smtClean="0"/>
          </a:p>
          <a:p>
            <a:pPr>
              <a:buNone/>
            </a:pPr>
            <a:r>
              <a:rPr lang="pt-BR" sz="2000" dirty="0"/>
              <a:t>§ 4</a:t>
            </a:r>
            <a:r>
              <a:rPr lang="pt-BR" sz="2000" u="sng" baseline="30000" dirty="0"/>
              <a:t>o</a:t>
            </a:r>
            <a:r>
              <a:rPr lang="pt-BR" sz="2000" dirty="0"/>
              <a:t> Na propaganda dos candidatos a cargo majoritário deverão constar, também, os nomes dos candidatos a vice ou a suplentes de senador, de modo claro e legível, em tamanho não inferior a 30% (trinta por cento) do nome do titular.                           </a:t>
            </a:r>
            <a:r>
              <a:rPr lang="pt-BR" sz="2000" dirty="0">
                <a:hlinkClick r:id="rId2"/>
              </a:rPr>
              <a:t>(Redação dada pela Lei nº 13.165, de 2015</a:t>
            </a:r>
            <a:r>
              <a:rPr lang="pt-BR" sz="2000" dirty="0" smtClean="0">
                <a:hlinkClick r:id="rId2"/>
              </a:rPr>
              <a:t>)</a:t>
            </a:r>
            <a:endParaRPr lang="pt-BR" sz="2000" dirty="0" smtClean="0"/>
          </a:p>
          <a:p>
            <a:pPr>
              <a:buNone/>
            </a:pPr>
            <a:r>
              <a:rPr lang="pt-BR" altLang="pt-BR" sz="2000" dirty="0" smtClean="0"/>
              <a:t> § 5o  </a:t>
            </a:r>
            <a:r>
              <a:rPr lang="pt-BR" altLang="pt-BR" sz="2000" b="1" dirty="0" smtClean="0"/>
              <a:t>A comprovação do cumprimento das determinações da Justiça Eleitoral relacionadas a propaganda realizada em desconformidade com o disposto nesta Lei</a:t>
            </a:r>
            <a:r>
              <a:rPr lang="pt-BR" altLang="pt-BR" sz="2000" dirty="0" smtClean="0"/>
              <a:t> poderá ser apresentada no Tribunal Superior Eleitoral, no caso de candidatos a Presidente e Vice-Presidente da República, nas sedes dos respectivos Tribunais Regionais Eleitorais, no caso de candidatos a Governador, Vice-Governador, Deputado Federal, Senador da República, Deputados Estadual e Distrital, e, no Juízo Eleitoral, na hipótese de candidato a Prefeito, Vice-Prefeito e Vereador. (Incluído pela Lei nº 12.034, de 2009)</a:t>
            </a:r>
          </a:p>
          <a:p>
            <a:pPr lvl="1" eaLnBrk="1" hangingPunct="1">
              <a:lnSpc>
                <a:spcPct val="90000"/>
              </a:lnSpc>
              <a:buFont typeface="Arial" panose="020B0604020202020204" pitchFamily="34" charset="0"/>
              <a:buNone/>
            </a:pPr>
            <a:endParaRPr lang="pt-BR" altLang="pt-BR" sz="1800" dirty="0" smtClean="0"/>
          </a:p>
        </p:txBody>
      </p:sp>
      <p:sp>
        <p:nvSpPr>
          <p:cNvPr id="7172" name="Rectangle 4"/>
          <p:cNvSpPr>
            <a:spLocks noChangeArrowheads="1"/>
          </p:cNvSpPr>
          <p:nvPr/>
        </p:nvSpPr>
        <p:spPr bwMode="auto">
          <a:xfrm>
            <a:off x="685800" y="381000"/>
            <a:ext cx="7772400" cy="762000"/>
          </a:xfrm>
          <a:prstGeom prst="rect">
            <a:avLst/>
          </a:prstGeom>
          <a:noFill/>
          <a:ln w="9525">
            <a:noFill/>
            <a:miter lim="800000"/>
            <a:headEnd/>
            <a:tailEnd/>
          </a:ln>
          <a:effectLst/>
        </p:spPr>
        <p:txBody>
          <a:bodyPr anchor="ctr"/>
          <a:lstStyle/>
          <a:p>
            <a:pPr algn="ctr">
              <a:defRPr/>
            </a:pPr>
            <a:endParaRPr lang="pt-BR" sz="6000">
              <a:solidFill>
                <a:schemeClr val="tx2"/>
              </a:solidFill>
              <a:effectLst>
                <a:outerShdw blurRad="38100" dist="38100" dir="2700000" algn="tl">
                  <a:srgbClr val="FFFFFF"/>
                </a:outerShdw>
              </a:effectLst>
              <a:latin typeface="Arial Black"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19550"/>
            <a:ext cx="8229600" cy="939800"/>
          </a:xfrm>
        </p:spPr>
        <p:txBody>
          <a:bodyPr rtlCol="0">
            <a:normAutofit fontScale="90000"/>
          </a:bodyPr>
          <a:lstStyle/>
          <a:p>
            <a:pPr eaLnBrk="1" fontAlgn="auto" hangingPunct="1">
              <a:spcAft>
                <a:spcPts val="0"/>
              </a:spcAft>
              <a:defRPr/>
            </a:pPr>
            <a:r>
              <a:rPr lang="pt-PT" sz="3600" b="1" dirty="0" smtClean="0">
                <a:latin typeface="+mn-lt"/>
              </a:rPr>
              <a:t>Propaganda eleitoral</a:t>
            </a:r>
            <a:r>
              <a:rPr lang="pt-PT" sz="2800" b="1" dirty="0" smtClean="0"/>
              <a:t> </a:t>
            </a:r>
            <a:r>
              <a:rPr lang="pt-PT" sz="2800" dirty="0" smtClean="0">
                <a:effectLst>
                  <a:outerShdw blurRad="38100" dist="38100" dir="2700000" algn="tl">
                    <a:srgbClr val="FFFFFF"/>
                  </a:outerShdw>
                </a:effectLst>
                <a:latin typeface="Arial Black" pitchFamily="34" charset="0"/>
              </a:rPr>
              <a:t/>
            </a:r>
            <a:br>
              <a:rPr lang="pt-PT" sz="2800" dirty="0" smtClean="0">
                <a:effectLst>
                  <a:outerShdw blurRad="38100" dist="38100" dir="2700000" algn="tl">
                    <a:srgbClr val="FFFFFF"/>
                  </a:outerShdw>
                </a:effectLst>
                <a:latin typeface="Arial Black" pitchFamily="34" charset="0"/>
              </a:rPr>
            </a:br>
            <a:endParaRPr lang="pt-BR" sz="2800" dirty="0" smtClean="0">
              <a:solidFill>
                <a:srgbClr val="F8F8F8"/>
              </a:solidFill>
              <a:effectLst>
                <a:outerShdw blurRad="38100" dist="38100" dir="2700000" algn="tl">
                  <a:srgbClr val="000000"/>
                </a:outerShdw>
              </a:effectLst>
              <a:latin typeface="Arial Black" pitchFamily="34" charset="0"/>
            </a:endParaRPr>
          </a:p>
        </p:txBody>
      </p:sp>
      <p:sp>
        <p:nvSpPr>
          <p:cNvPr id="7171" name="Rectangle 3"/>
          <p:cNvSpPr>
            <a:spLocks noGrp="1" noChangeArrowheads="1"/>
          </p:cNvSpPr>
          <p:nvPr>
            <p:ph type="body" idx="1"/>
          </p:nvPr>
        </p:nvSpPr>
        <p:spPr>
          <a:xfrm>
            <a:off x="76200" y="597900"/>
            <a:ext cx="8610600" cy="4357687"/>
          </a:xfrm>
        </p:spPr>
        <p:txBody>
          <a:bodyPr/>
          <a:lstStyle/>
          <a:p>
            <a:pPr algn="just">
              <a:buNone/>
            </a:pPr>
            <a:r>
              <a:rPr lang="pt-BR" sz="1800" dirty="0"/>
              <a:t>Art. 36-A.  </a:t>
            </a:r>
            <a:r>
              <a:rPr lang="pt-BR" sz="1800" b="1" dirty="0"/>
              <a:t>Não configuram propaganda eleitoral antecipada</a:t>
            </a:r>
            <a:r>
              <a:rPr lang="pt-BR" sz="1800" dirty="0"/>
              <a:t>, desde que não envolvam pedido explícito de voto, a menção à pretensa candidatura, a exaltação das qualidades pessoais dos pré-candidatos e os seguintes atos, que poderão ter cobertura dos meios de comunicação social, inclusive via internet:                     </a:t>
            </a:r>
            <a:r>
              <a:rPr lang="pt-BR" sz="1800" dirty="0">
                <a:hlinkClick r:id="rId2"/>
              </a:rPr>
              <a:t>(Redação dada pela Lei nº 13.165, de 2015</a:t>
            </a:r>
            <a:r>
              <a:rPr lang="pt-BR" sz="1800" dirty="0" smtClean="0">
                <a:hlinkClick r:id="rId2"/>
              </a:rPr>
              <a:t>)</a:t>
            </a:r>
            <a:endParaRPr lang="pt-BR" sz="1800" dirty="0" smtClean="0"/>
          </a:p>
          <a:p>
            <a:pPr algn="just">
              <a:buNone/>
            </a:pPr>
            <a:r>
              <a:rPr lang="pt-BR" altLang="pt-BR" sz="1800" dirty="0" smtClean="0"/>
              <a:t>       </a:t>
            </a:r>
            <a:r>
              <a:rPr lang="pt-BR" sz="1800" dirty="0"/>
              <a:t>I - a participação de filiados a partidos políticos ou de pré-candidatos em entrevistas, programas, encontros ou debates no rádio, na televisão e na internet, inclusive com a exposição de plataformas e projetos políticos, observado pelas emissoras de rádio e de televisão o dever de conferir tratamento isonômico;                     </a:t>
            </a:r>
            <a:r>
              <a:rPr lang="pt-BR" sz="1800" dirty="0">
                <a:hlinkClick r:id="rId3"/>
              </a:rPr>
              <a:t>(Redação dada pela Lei nº 12.891, de 2013</a:t>
            </a:r>
            <a:r>
              <a:rPr lang="pt-BR" sz="1800" dirty="0" smtClean="0">
                <a:hlinkClick r:id="rId3"/>
              </a:rPr>
              <a:t>)</a:t>
            </a:r>
            <a:endParaRPr lang="pt-BR" sz="1800" dirty="0" smtClean="0"/>
          </a:p>
          <a:p>
            <a:pPr algn="just">
              <a:buNone/>
            </a:pPr>
            <a:r>
              <a:rPr lang="pt-BR" altLang="pt-BR" sz="1800" dirty="0" smtClean="0"/>
              <a:t>        </a:t>
            </a:r>
            <a:r>
              <a:rPr lang="pt-BR" sz="1800" dirty="0"/>
              <a:t>II - a realização de encontros, seminários ou congressos, em ambiente fechado e a expensas dos partidos políticos, para tratar da organização dos processos eleitorais, discussão de políticas públicas, planos de governo ou alianças partidárias visando às eleições, podendo tais atividades ser divulgadas pelos instrumentos de comunicação intrapartidária;                           </a:t>
            </a:r>
            <a:r>
              <a:rPr lang="pt-BR" sz="1800" dirty="0">
                <a:hlinkClick r:id="rId3"/>
              </a:rPr>
              <a:t>(Redação dada pela Lei nº 12.891, de 2013</a:t>
            </a:r>
            <a:r>
              <a:rPr lang="pt-BR" sz="1800" dirty="0" smtClean="0">
                <a:hlinkClick r:id="rId3"/>
              </a:rPr>
              <a:t>)</a:t>
            </a:r>
            <a:endParaRPr lang="pt-BR" sz="1800" dirty="0" smtClean="0"/>
          </a:p>
          <a:p>
            <a:pPr algn="just">
              <a:buNone/>
            </a:pPr>
            <a:r>
              <a:rPr lang="pt-BR" altLang="pt-BR" sz="1800" dirty="0" smtClean="0"/>
              <a:t>       </a:t>
            </a:r>
            <a:r>
              <a:rPr lang="pt-BR" sz="1800" dirty="0"/>
              <a:t>III - a realização de prévias partidárias e a respectiva distribuição de material informativo, a divulgação dos nomes dos filiados que participarão da disputa e a realização de debates entre os pré-candidatos;                    </a:t>
            </a:r>
            <a:r>
              <a:rPr lang="pt-BR" sz="1800" dirty="0">
                <a:hlinkClick r:id="rId2"/>
              </a:rPr>
              <a:t>(Redação dada pela Lei nº 13.165, de 2015</a:t>
            </a:r>
            <a:r>
              <a:rPr lang="pt-BR" sz="1800" dirty="0" smtClean="0">
                <a:hlinkClick r:id="rId2"/>
              </a:rPr>
              <a:t>)</a:t>
            </a:r>
            <a:endParaRPr lang="pt-BR" sz="1800" dirty="0" smtClean="0"/>
          </a:p>
          <a:p>
            <a:pPr algn="just">
              <a:buNone/>
            </a:pPr>
            <a:r>
              <a:rPr lang="pt-BR" altLang="pt-BR" sz="1800" dirty="0" smtClean="0"/>
              <a:t>       </a:t>
            </a:r>
            <a:r>
              <a:rPr lang="pt-BR" sz="1800" dirty="0"/>
              <a:t>IV - a divulgação de atos de parlamentares e debates legislativos, desde que não se faça pedido de votos;                         </a:t>
            </a:r>
            <a:r>
              <a:rPr lang="pt-BR" sz="1800" dirty="0">
                <a:hlinkClick r:id="rId3"/>
              </a:rPr>
              <a:t>(Redação dada pela Lei nº 12.891, de 2013)</a:t>
            </a:r>
            <a:endParaRPr lang="pt-BR" altLang="pt-BR" sz="1800" dirty="0" smtClean="0"/>
          </a:p>
        </p:txBody>
      </p:sp>
      <p:sp>
        <p:nvSpPr>
          <p:cNvPr id="7172" name="Rectangle 4"/>
          <p:cNvSpPr>
            <a:spLocks noChangeArrowheads="1"/>
          </p:cNvSpPr>
          <p:nvPr/>
        </p:nvSpPr>
        <p:spPr bwMode="auto">
          <a:xfrm>
            <a:off x="685800" y="381000"/>
            <a:ext cx="7772400" cy="762000"/>
          </a:xfrm>
          <a:prstGeom prst="rect">
            <a:avLst/>
          </a:prstGeom>
          <a:noFill/>
          <a:ln w="9525">
            <a:noFill/>
            <a:miter lim="800000"/>
            <a:headEnd/>
            <a:tailEnd/>
          </a:ln>
          <a:effectLst/>
        </p:spPr>
        <p:txBody>
          <a:bodyPr anchor="ctr"/>
          <a:lstStyle/>
          <a:p>
            <a:pPr algn="ctr">
              <a:defRPr/>
            </a:pPr>
            <a:endParaRPr lang="pt-BR" sz="6000">
              <a:solidFill>
                <a:schemeClr val="tx2"/>
              </a:solidFill>
              <a:effectLst>
                <a:outerShdw blurRad="38100" dist="38100" dir="2700000" algn="tl">
                  <a:srgbClr val="FFFFFF"/>
                </a:outerShdw>
              </a:effectLst>
              <a:latin typeface="Arial Black"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19550"/>
            <a:ext cx="8229600" cy="939800"/>
          </a:xfrm>
        </p:spPr>
        <p:txBody>
          <a:bodyPr rtlCol="0">
            <a:normAutofit fontScale="90000"/>
          </a:bodyPr>
          <a:lstStyle/>
          <a:p>
            <a:pPr eaLnBrk="1" fontAlgn="auto" hangingPunct="1">
              <a:spcAft>
                <a:spcPts val="0"/>
              </a:spcAft>
              <a:defRPr/>
            </a:pPr>
            <a:r>
              <a:rPr lang="pt-PT" sz="3600" b="1" dirty="0" smtClean="0">
                <a:latin typeface="+mn-lt"/>
              </a:rPr>
              <a:t>Propaganda eleitoral</a:t>
            </a:r>
            <a:r>
              <a:rPr lang="pt-PT" sz="2800" b="1" dirty="0" smtClean="0"/>
              <a:t> </a:t>
            </a:r>
            <a:r>
              <a:rPr lang="pt-PT" sz="2800" dirty="0" smtClean="0">
                <a:effectLst>
                  <a:outerShdw blurRad="38100" dist="38100" dir="2700000" algn="tl">
                    <a:srgbClr val="FFFFFF"/>
                  </a:outerShdw>
                </a:effectLst>
                <a:latin typeface="Arial Black" pitchFamily="34" charset="0"/>
              </a:rPr>
              <a:t/>
            </a:r>
            <a:br>
              <a:rPr lang="pt-PT" sz="2800" dirty="0" smtClean="0">
                <a:effectLst>
                  <a:outerShdw blurRad="38100" dist="38100" dir="2700000" algn="tl">
                    <a:srgbClr val="FFFFFF"/>
                  </a:outerShdw>
                </a:effectLst>
                <a:latin typeface="Arial Black" pitchFamily="34" charset="0"/>
              </a:rPr>
            </a:br>
            <a:endParaRPr lang="pt-BR" sz="2800" dirty="0" smtClean="0">
              <a:solidFill>
                <a:srgbClr val="F8F8F8"/>
              </a:solidFill>
              <a:effectLst>
                <a:outerShdw blurRad="38100" dist="38100" dir="2700000" algn="tl">
                  <a:srgbClr val="000000"/>
                </a:outerShdw>
              </a:effectLst>
              <a:latin typeface="Arial Black" pitchFamily="34" charset="0"/>
            </a:endParaRPr>
          </a:p>
        </p:txBody>
      </p:sp>
      <p:sp>
        <p:nvSpPr>
          <p:cNvPr id="7171" name="Rectangle 3"/>
          <p:cNvSpPr>
            <a:spLocks noGrp="1" noChangeArrowheads="1"/>
          </p:cNvSpPr>
          <p:nvPr>
            <p:ph type="body" idx="1"/>
          </p:nvPr>
        </p:nvSpPr>
        <p:spPr>
          <a:xfrm>
            <a:off x="76200" y="597900"/>
            <a:ext cx="8610600" cy="4357687"/>
          </a:xfrm>
        </p:spPr>
        <p:txBody>
          <a:bodyPr/>
          <a:lstStyle/>
          <a:p>
            <a:pPr algn="just">
              <a:buNone/>
            </a:pPr>
            <a:r>
              <a:rPr lang="pt-BR" sz="1800" dirty="0"/>
              <a:t>Art. 36-A.  </a:t>
            </a:r>
            <a:endParaRPr lang="pt-BR" sz="1800" dirty="0" smtClean="0"/>
          </a:p>
          <a:p>
            <a:pPr algn="just">
              <a:buNone/>
            </a:pPr>
            <a:endParaRPr lang="pt-BR" sz="1800" b="0" i="0" dirty="0" smtClean="0">
              <a:solidFill>
                <a:srgbClr val="000000"/>
              </a:solidFill>
              <a:effectLst/>
              <a:latin typeface="Arial" panose="020B0604020202020204" pitchFamily="34" charset="0"/>
            </a:endParaRPr>
          </a:p>
          <a:p>
            <a:pPr algn="just">
              <a:buNone/>
            </a:pPr>
            <a:r>
              <a:rPr lang="pt-BR" sz="1800" b="0" i="0" dirty="0" smtClean="0">
                <a:solidFill>
                  <a:srgbClr val="000000"/>
                </a:solidFill>
                <a:effectLst/>
                <a:latin typeface="Arial" panose="020B0604020202020204" pitchFamily="34" charset="0"/>
              </a:rPr>
              <a:t>V - a divulgação de posicionamento pessoal sobre questões políticas, inclusive nas redes sociais;                   </a:t>
            </a:r>
            <a:r>
              <a:rPr lang="pt-BR" sz="1800" b="0" i="0" dirty="0" smtClean="0">
                <a:solidFill>
                  <a:srgbClr val="000000"/>
                </a:solidFill>
                <a:effectLst/>
                <a:latin typeface="Arial" panose="020B0604020202020204" pitchFamily="34" charset="0"/>
                <a:hlinkClick r:id="rId2"/>
              </a:rPr>
              <a:t>(Redação dada pela Lei nº 13.165, de 2015)</a:t>
            </a:r>
            <a:endParaRPr lang="pt-BR" sz="1800" b="0" i="0" dirty="0" smtClean="0">
              <a:solidFill>
                <a:srgbClr val="000000"/>
              </a:solidFill>
              <a:effectLst/>
              <a:latin typeface="Arial" panose="020B0604020202020204" pitchFamily="34" charset="0"/>
            </a:endParaRPr>
          </a:p>
          <a:p>
            <a:pPr algn="just">
              <a:buNone/>
            </a:pPr>
            <a:r>
              <a:rPr lang="pt-BR" sz="1800" b="0" i="0" dirty="0" smtClean="0">
                <a:solidFill>
                  <a:srgbClr val="000000"/>
                </a:solidFill>
                <a:effectLst/>
                <a:latin typeface="Arial" panose="020B0604020202020204" pitchFamily="34" charset="0"/>
              </a:rPr>
              <a:t>VI - a realização, a expensas de partido político, de reuniões de iniciativa da sociedade civil, de veículo ou meio de comunicação ou do próprio partido, em qualquer localidade, para divulgar ideias, objetivos e propostas partidárias.                         </a:t>
            </a:r>
            <a:r>
              <a:rPr lang="pt-BR" sz="1800" b="0" i="0" dirty="0" smtClean="0">
                <a:solidFill>
                  <a:srgbClr val="000000"/>
                </a:solidFill>
                <a:effectLst/>
                <a:latin typeface="Arial" panose="020B0604020202020204" pitchFamily="34" charset="0"/>
                <a:hlinkClick r:id="rId2"/>
              </a:rPr>
              <a:t>(Incluído pela Lei nº 13.165, de 2015</a:t>
            </a:r>
            <a:endParaRPr lang="pt-BR" sz="1800" b="0" i="0" dirty="0" smtClean="0">
              <a:solidFill>
                <a:srgbClr val="000000"/>
              </a:solidFill>
              <a:effectLst/>
              <a:latin typeface="Arial" panose="020B0604020202020204" pitchFamily="34" charset="0"/>
            </a:endParaRPr>
          </a:p>
          <a:p>
            <a:pPr algn="just">
              <a:buNone/>
            </a:pPr>
            <a:r>
              <a:rPr lang="pt-BR" sz="1800" b="0" i="0" dirty="0" smtClean="0">
                <a:solidFill>
                  <a:srgbClr val="000000"/>
                </a:solidFill>
                <a:effectLst/>
                <a:latin typeface="Arial" panose="020B0604020202020204" pitchFamily="34" charset="0"/>
              </a:rPr>
              <a:t>VII - campanha de arrecadação prévia de recursos na modalidade prevista no inciso IV do § 4</a:t>
            </a:r>
            <a:r>
              <a:rPr lang="pt-BR" sz="1800" b="0" i="0" u="sng" baseline="30000" dirty="0" smtClean="0">
                <a:solidFill>
                  <a:srgbClr val="000000"/>
                </a:solidFill>
                <a:effectLst/>
                <a:latin typeface="Arial" panose="020B0604020202020204" pitchFamily="34" charset="0"/>
              </a:rPr>
              <a:t>o</a:t>
            </a:r>
            <a:r>
              <a:rPr lang="pt-BR" sz="1800" b="0" i="0" dirty="0" smtClean="0">
                <a:solidFill>
                  <a:srgbClr val="000000"/>
                </a:solidFill>
                <a:effectLst/>
                <a:latin typeface="Arial" panose="020B0604020202020204" pitchFamily="34" charset="0"/>
              </a:rPr>
              <a:t> do art. 23 desta Lei.                  </a:t>
            </a:r>
            <a:r>
              <a:rPr lang="pt-BR" sz="1800" b="0" i="0" dirty="0" smtClean="0">
                <a:solidFill>
                  <a:srgbClr val="000000"/>
                </a:solidFill>
                <a:effectLst/>
                <a:latin typeface="Arial" panose="020B0604020202020204" pitchFamily="34" charset="0"/>
                <a:hlinkClick r:id="rId3"/>
              </a:rPr>
              <a:t>(Incluído dada pela Lei nº 13.488, de 2017)</a:t>
            </a:r>
            <a:endParaRPr lang="pt-BR" sz="1800" b="0" i="0" dirty="0" smtClean="0">
              <a:solidFill>
                <a:srgbClr val="000000"/>
              </a:solidFill>
              <a:effectLst/>
              <a:latin typeface="Arial" panose="020B0604020202020204" pitchFamily="34" charset="0"/>
            </a:endParaRPr>
          </a:p>
          <a:p>
            <a:pPr algn="just">
              <a:buNone/>
            </a:pPr>
            <a:r>
              <a:rPr lang="pt-BR" sz="1800" dirty="0" smtClean="0"/>
              <a:t>§ </a:t>
            </a:r>
            <a:r>
              <a:rPr lang="pt-BR" sz="1800" dirty="0"/>
              <a:t>1</a:t>
            </a:r>
            <a:r>
              <a:rPr lang="pt-BR" sz="1800" u="sng" baseline="30000" dirty="0"/>
              <a:t>o</a:t>
            </a:r>
            <a:r>
              <a:rPr lang="pt-BR" sz="1800" dirty="0"/>
              <a:t>  É vedada a transmissão ao vivo por emissoras de rádio e de televisão das prévias partidárias, sem prejuízo da cobertura dos meios de comunicação social.                         </a:t>
            </a:r>
            <a:r>
              <a:rPr lang="pt-BR" sz="1800" dirty="0">
                <a:hlinkClick r:id="rId2"/>
              </a:rPr>
              <a:t>(Incluído pela Lei nº 13.165, de 2015</a:t>
            </a:r>
            <a:r>
              <a:rPr lang="pt-BR" sz="1800" dirty="0" smtClean="0">
                <a:hlinkClick r:id="rId2"/>
              </a:rPr>
              <a:t>)</a:t>
            </a:r>
            <a:endParaRPr lang="pt-BR" sz="1800" dirty="0" smtClean="0"/>
          </a:p>
          <a:p>
            <a:pPr algn="just">
              <a:buNone/>
            </a:pPr>
            <a:r>
              <a:rPr lang="pt-BR" sz="1800" dirty="0" smtClean="0"/>
              <a:t>§ </a:t>
            </a:r>
            <a:r>
              <a:rPr lang="pt-BR" sz="1800" dirty="0"/>
              <a:t>2</a:t>
            </a:r>
            <a:r>
              <a:rPr lang="pt-BR" sz="1800" u="sng" baseline="30000" dirty="0"/>
              <a:t>o</a:t>
            </a:r>
            <a:r>
              <a:rPr lang="pt-BR" sz="1800" dirty="0"/>
              <a:t>  Nas hipóteses dos incisos I a VI do </a:t>
            </a:r>
            <a:r>
              <a:rPr lang="pt-BR" sz="1800" b="1" dirty="0"/>
              <a:t>caput</a:t>
            </a:r>
            <a:r>
              <a:rPr lang="pt-BR" sz="1800" dirty="0"/>
              <a:t>, são permitidos o pedido de apoio político e a divulgação da pré-candidatura, das ações políticas desenvolvidas e das que se pretende desenvolver.                   </a:t>
            </a:r>
            <a:r>
              <a:rPr lang="pt-BR" sz="1800" dirty="0">
                <a:hlinkClick r:id="rId2"/>
              </a:rPr>
              <a:t>(Incluído pela Lei nº 13.165, de 2015</a:t>
            </a:r>
            <a:r>
              <a:rPr lang="pt-BR" sz="1800" dirty="0" smtClean="0">
                <a:hlinkClick r:id="rId2"/>
              </a:rPr>
              <a:t>)</a:t>
            </a:r>
            <a:endParaRPr lang="pt-BR" sz="1800" dirty="0" smtClean="0"/>
          </a:p>
          <a:p>
            <a:pPr algn="just">
              <a:buNone/>
            </a:pPr>
            <a:r>
              <a:rPr lang="pt-BR" sz="1800" dirty="0" smtClean="0"/>
              <a:t>§ </a:t>
            </a:r>
            <a:r>
              <a:rPr lang="pt-BR" sz="1800" dirty="0"/>
              <a:t>3</a:t>
            </a:r>
            <a:r>
              <a:rPr lang="pt-BR" sz="1800" u="sng" baseline="30000" dirty="0"/>
              <a:t>o</a:t>
            </a:r>
            <a:r>
              <a:rPr lang="pt-BR" sz="1800" dirty="0"/>
              <a:t>  O disposto no § 2</a:t>
            </a:r>
            <a:r>
              <a:rPr lang="pt-BR" sz="1800" u="sng" baseline="30000" dirty="0"/>
              <a:t>o</a:t>
            </a:r>
            <a:r>
              <a:rPr lang="pt-BR" sz="1800" dirty="0"/>
              <a:t> não se aplica aos profissionais de comunicação social no exercício da profissão.                         </a:t>
            </a:r>
            <a:r>
              <a:rPr lang="pt-BR" sz="1800" dirty="0">
                <a:hlinkClick r:id="rId2"/>
              </a:rPr>
              <a:t>(Incluído pela Lei nº 13.165, de 2015)</a:t>
            </a:r>
            <a:endParaRPr lang="pt-BR" sz="1800" dirty="0"/>
          </a:p>
          <a:p>
            <a:pPr algn="just">
              <a:buNone/>
            </a:pPr>
            <a:endParaRPr lang="pt-BR" sz="1800" b="0" i="0" dirty="0">
              <a:solidFill>
                <a:srgbClr val="000000"/>
              </a:solidFill>
              <a:effectLst/>
              <a:latin typeface="Arial" panose="020B0604020202020204" pitchFamily="34" charset="0"/>
            </a:endParaRPr>
          </a:p>
        </p:txBody>
      </p:sp>
      <p:sp>
        <p:nvSpPr>
          <p:cNvPr id="7172" name="Rectangle 4"/>
          <p:cNvSpPr>
            <a:spLocks noChangeArrowheads="1"/>
          </p:cNvSpPr>
          <p:nvPr/>
        </p:nvSpPr>
        <p:spPr bwMode="auto">
          <a:xfrm>
            <a:off x="685800" y="381000"/>
            <a:ext cx="7772400" cy="762000"/>
          </a:xfrm>
          <a:prstGeom prst="rect">
            <a:avLst/>
          </a:prstGeom>
          <a:noFill/>
          <a:ln w="9525">
            <a:noFill/>
            <a:miter lim="800000"/>
            <a:headEnd/>
            <a:tailEnd/>
          </a:ln>
          <a:effectLst/>
        </p:spPr>
        <p:txBody>
          <a:bodyPr anchor="ctr"/>
          <a:lstStyle/>
          <a:p>
            <a:pPr algn="ctr">
              <a:defRPr/>
            </a:pPr>
            <a:endParaRPr lang="pt-BR" sz="6000">
              <a:solidFill>
                <a:schemeClr val="tx2"/>
              </a:solidFill>
              <a:effectLst>
                <a:outerShdw blurRad="38100" dist="38100" dir="2700000" algn="tl">
                  <a:srgbClr val="FFFFFF"/>
                </a:outerShdw>
              </a:effectLst>
              <a:latin typeface="Arial Black" pitchFamily="34" charset="0"/>
            </a:endParaRPr>
          </a:p>
        </p:txBody>
      </p:sp>
    </p:spTree>
    <p:extLst>
      <p:ext uri="{BB962C8B-B14F-4D97-AF65-F5344CB8AC3E}">
        <p14:creationId xmlns:p14="http://schemas.microsoft.com/office/powerpoint/2010/main" val="31371276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19550"/>
            <a:ext cx="8229600" cy="939800"/>
          </a:xfrm>
        </p:spPr>
        <p:txBody>
          <a:bodyPr rtlCol="0">
            <a:normAutofit fontScale="90000"/>
          </a:bodyPr>
          <a:lstStyle/>
          <a:p>
            <a:pPr eaLnBrk="1" fontAlgn="auto" hangingPunct="1">
              <a:spcAft>
                <a:spcPts val="0"/>
              </a:spcAft>
              <a:defRPr/>
            </a:pPr>
            <a:r>
              <a:rPr lang="pt-PT" sz="3600" b="1" dirty="0" smtClean="0">
                <a:latin typeface="+mn-lt"/>
              </a:rPr>
              <a:t>Propaganda eleitoral</a:t>
            </a:r>
            <a:r>
              <a:rPr lang="pt-PT" sz="2800" b="1" dirty="0" smtClean="0"/>
              <a:t> </a:t>
            </a:r>
            <a:r>
              <a:rPr lang="pt-PT" sz="2800" dirty="0" smtClean="0">
                <a:effectLst>
                  <a:outerShdw blurRad="38100" dist="38100" dir="2700000" algn="tl">
                    <a:srgbClr val="FFFFFF"/>
                  </a:outerShdw>
                </a:effectLst>
                <a:latin typeface="Arial Black" pitchFamily="34" charset="0"/>
              </a:rPr>
              <a:t/>
            </a:r>
            <a:br>
              <a:rPr lang="pt-PT" sz="2800" dirty="0" smtClean="0">
                <a:effectLst>
                  <a:outerShdw blurRad="38100" dist="38100" dir="2700000" algn="tl">
                    <a:srgbClr val="FFFFFF"/>
                  </a:outerShdw>
                </a:effectLst>
                <a:latin typeface="Arial Black" pitchFamily="34" charset="0"/>
              </a:rPr>
            </a:br>
            <a:endParaRPr lang="pt-BR" sz="2800" dirty="0" smtClean="0">
              <a:solidFill>
                <a:srgbClr val="F8F8F8"/>
              </a:solidFill>
              <a:effectLst>
                <a:outerShdw blurRad="38100" dist="38100" dir="2700000" algn="tl">
                  <a:srgbClr val="000000"/>
                </a:outerShdw>
              </a:effectLst>
              <a:latin typeface="Arial Black" pitchFamily="34" charset="0"/>
            </a:endParaRPr>
          </a:p>
        </p:txBody>
      </p:sp>
      <p:sp>
        <p:nvSpPr>
          <p:cNvPr id="7171" name="Rectangle 3"/>
          <p:cNvSpPr>
            <a:spLocks noGrp="1" noChangeArrowheads="1"/>
          </p:cNvSpPr>
          <p:nvPr>
            <p:ph type="body" idx="1"/>
          </p:nvPr>
        </p:nvSpPr>
        <p:spPr>
          <a:xfrm>
            <a:off x="76200" y="597900"/>
            <a:ext cx="8610600" cy="4357687"/>
          </a:xfrm>
        </p:spPr>
        <p:txBody>
          <a:bodyPr/>
          <a:lstStyle/>
          <a:p>
            <a:pPr marL="0" indent="0" algn="just">
              <a:buNone/>
            </a:pPr>
            <a:r>
              <a:rPr lang="pt-BR" sz="1800" b="0" i="0" dirty="0" smtClean="0">
                <a:solidFill>
                  <a:srgbClr val="000000"/>
                </a:solidFill>
                <a:effectLst/>
                <a:latin typeface="Arial" panose="020B0604020202020204" pitchFamily="34" charset="0"/>
              </a:rPr>
              <a:t>Art. 36-B.  Será considerada propaganda eleitoral antecipada a convocação, por parte do Presidente da República, dos Presidentes da Câmara dos Deputados, do Senado Federal e do Supremo Tribunal Federal, de redes de radiodifusão para divulgação de atos que denotem propaganda política ou ataques a partidos políticos e seus filiados ou instituições.                           </a:t>
            </a:r>
            <a:r>
              <a:rPr lang="pt-BR" sz="1800" b="0" i="0" dirty="0" smtClean="0">
                <a:solidFill>
                  <a:srgbClr val="000000"/>
                </a:solidFill>
                <a:effectLst/>
                <a:latin typeface="Arial" panose="020B0604020202020204" pitchFamily="34" charset="0"/>
                <a:hlinkClick r:id="rId2"/>
              </a:rPr>
              <a:t>(Incluído pela Lei nº 12.891, de 2013)</a:t>
            </a:r>
            <a:endParaRPr lang="pt-BR" sz="1800" b="0" i="0" dirty="0" smtClean="0">
              <a:solidFill>
                <a:srgbClr val="000000"/>
              </a:solidFill>
              <a:effectLst/>
              <a:latin typeface="Arial" panose="020B0604020202020204" pitchFamily="34" charset="0"/>
            </a:endParaRPr>
          </a:p>
          <a:p>
            <a:pPr marL="0" indent="0" algn="just">
              <a:buNone/>
            </a:pPr>
            <a:endParaRPr lang="pt-BR" sz="1800" dirty="0">
              <a:solidFill>
                <a:srgbClr val="000000"/>
              </a:solidFill>
              <a:latin typeface="Arial" panose="020B0604020202020204" pitchFamily="34" charset="0"/>
            </a:endParaRPr>
          </a:p>
          <a:p>
            <a:pPr marL="0" indent="0" algn="just">
              <a:buNone/>
            </a:pPr>
            <a:r>
              <a:rPr lang="pt-BR" sz="1800" b="0" i="0" dirty="0" smtClean="0">
                <a:solidFill>
                  <a:srgbClr val="000000"/>
                </a:solidFill>
                <a:effectLst/>
                <a:latin typeface="Arial" panose="020B0604020202020204" pitchFamily="34" charset="0"/>
              </a:rPr>
              <a:t>Parágrafo único.  Nos casos permitidos de convocação das redes de radiodifusão, é vedada a utilização de símbolos ou imagens, exceto aqueles previstos no </a:t>
            </a:r>
            <a:r>
              <a:rPr lang="pt-BR" sz="1800" b="0" i="0" dirty="0" smtClean="0">
                <a:solidFill>
                  <a:srgbClr val="000000"/>
                </a:solidFill>
                <a:effectLst/>
                <a:latin typeface="Arial" panose="020B0604020202020204" pitchFamily="34" charset="0"/>
                <a:hlinkClick r:id="rId3"/>
              </a:rPr>
              <a:t>§ 1</a:t>
            </a:r>
            <a:r>
              <a:rPr lang="pt-BR" sz="1800" b="0" i="0" u="sng" baseline="30000" dirty="0" smtClean="0">
                <a:solidFill>
                  <a:srgbClr val="000000"/>
                </a:solidFill>
                <a:effectLst/>
                <a:latin typeface="Arial" panose="020B0604020202020204" pitchFamily="34" charset="0"/>
                <a:hlinkClick r:id="rId3"/>
              </a:rPr>
              <a:t>o</a:t>
            </a:r>
            <a:r>
              <a:rPr lang="pt-BR" sz="1800" b="0" i="0" dirty="0" smtClean="0">
                <a:solidFill>
                  <a:srgbClr val="000000"/>
                </a:solidFill>
                <a:effectLst/>
                <a:latin typeface="Arial" panose="020B0604020202020204" pitchFamily="34" charset="0"/>
                <a:hlinkClick r:id="rId3"/>
              </a:rPr>
              <a:t> do art. 13 da Constituição Federal</a:t>
            </a:r>
            <a:r>
              <a:rPr lang="pt-BR" sz="1800" b="0" i="0" dirty="0" smtClean="0">
                <a:solidFill>
                  <a:srgbClr val="000000"/>
                </a:solidFill>
                <a:effectLst/>
                <a:latin typeface="Arial" panose="020B0604020202020204" pitchFamily="34" charset="0"/>
              </a:rPr>
              <a:t>.                             </a:t>
            </a:r>
            <a:r>
              <a:rPr lang="pt-BR" sz="1800" b="0" i="0" dirty="0" smtClean="0">
                <a:solidFill>
                  <a:srgbClr val="000000"/>
                </a:solidFill>
                <a:effectLst/>
                <a:latin typeface="Arial" panose="020B0604020202020204" pitchFamily="34" charset="0"/>
                <a:hlinkClick r:id="rId2"/>
              </a:rPr>
              <a:t>(Incluído pela Lei nº 12.891, de 2013)</a:t>
            </a:r>
            <a:endParaRPr lang="pt-BR" sz="1800" b="0" i="0" dirty="0" smtClean="0">
              <a:solidFill>
                <a:srgbClr val="000000"/>
              </a:solidFill>
              <a:effectLst/>
              <a:latin typeface="Arial" panose="020B0604020202020204" pitchFamily="34" charset="0"/>
            </a:endParaRPr>
          </a:p>
          <a:p>
            <a:pPr algn="just">
              <a:buNone/>
            </a:pPr>
            <a:endParaRPr lang="pt-BR" sz="1800" b="0" i="0" dirty="0">
              <a:solidFill>
                <a:srgbClr val="000000"/>
              </a:solidFill>
              <a:effectLst/>
              <a:latin typeface="Arial" panose="020B0604020202020204" pitchFamily="34" charset="0"/>
            </a:endParaRPr>
          </a:p>
        </p:txBody>
      </p:sp>
      <p:sp>
        <p:nvSpPr>
          <p:cNvPr id="7172" name="Rectangle 4"/>
          <p:cNvSpPr>
            <a:spLocks noChangeArrowheads="1"/>
          </p:cNvSpPr>
          <p:nvPr/>
        </p:nvSpPr>
        <p:spPr bwMode="auto">
          <a:xfrm>
            <a:off x="685800" y="381000"/>
            <a:ext cx="7772400" cy="762000"/>
          </a:xfrm>
          <a:prstGeom prst="rect">
            <a:avLst/>
          </a:prstGeom>
          <a:noFill/>
          <a:ln w="9525">
            <a:noFill/>
            <a:miter lim="800000"/>
            <a:headEnd/>
            <a:tailEnd/>
          </a:ln>
          <a:effectLst/>
        </p:spPr>
        <p:txBody>
          <a:bodyPr anchor="ctr"/>
          <a:lstStyle/>
          <a:p>
            <a:pPr algn="ctr">
              <a:defRPr/>
            </a:pPr>
            <a:endParaRPr lang="pt-BR" sz="6000">
              <a:solidFill>
                <a:schemeClr val="tx2"/>
              </a:solidFill>
              <a:effectLst>
                <a:outerShdw blurRad="38100" dist="38100" dir="2700000" algn="tl">
                  <a:srgbClr val="FFFFFF"/>
                </a:outerShdw>
              </a:effectLst>
              <a:latin typeface="Arial Black" pitchFamily="34" charset="0"/>
            </a:endParaRPr>
          </a:p>
        </p:txBody>
      </p:sp>
    </p:spTree>
    <p:extLst>
      <p:ext uri="{BB962C8B-B14F-4D97-AF65-F5344CB8AC3E}">
        <p14:creationId xmlns:p14="http://schemas.microsoft.com/office/powerpoint/2010/main" val="35859171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725487"/>
          </a:xfrm>
        </p:spPr>
        <p:txBody>
          <a:bodyPr rtlCol="0">
            <a:normAutofit fontScale="90000"/>
          </a:bodyPr>
          <a:lstStyle/>
          <a:p>
            <a:pPr eaLnBrk="1" fontAlgn="auto" hangingPunct="1">
              <a:spcAft>
                <a:spcPts val="0"/>
              </a:spcAft>
              <a:defRPr/>
            </a:pPr>
            <a:r>
              <a:rPr lang="pt-PT" sz="3600" b="1" dirty="0" smtClean="0">
                <a:latin typeface="+mn-lt"/>
              </a:rPr>
              <a:t>Propaganda eleitoral</a:t>
            </a:r>
            <a:r>
              <a:rPr lang="pt-PT" sz="2800" b="1" dirty="0" smtClean="0"/>
              <a:t> – de rua </a:t>
            </a:r>
            <a:r>
              <a:rPr lang="pt-PT" sz="2800" dirty="0" smtClean="0">
                <a:effectLst>
                  <a:outerShdw blurRad="38100" dist="38100" dir="2700000" algn="tl">
                    <a:srgbClr val="FFFFFF"/>
                  </a:outerShdw>
                </a:effectLst>
                <a:latin typeface="Arial Black" pitchFamily="34" charset="0"/>
              </a:rPr>
              <a:t/>
            </a:r>
            <a:br>
              <a:rPr lang="pt-PT" sz="2800" dirty="0" smtClean="0">
                <a:effectLst>
                  <a:outerShdw blurRad="38100" dist="38100" dir="2700000" algn="tl">
                    <a:srgbClr val="FFFFFF"/>
                  </a:outerShdw>
                </a:effectLst>
                <a:latin typeface="Arial Black" pitchFamily="34" charset="0"/>
              </a:rPr>
            </a:br>
            <a:endParaRPr lang="pt-BR" sz="2800" dirty="0" smtClean="0">
              <a:solidFill>
                <a:srgbClr val="F8F8F8"/>
              </a:solidFill>
              <a:effectLst>
                <a:outerShdw blurRad="38100" dist="38100" dir="2700000" algn="tl">
                  <a:srgbClr val="000000"/>
                </a:outerShdw>
              </a:effectLst>
              <a:latin typeface="Arial Black" pitchFamily="34" charset="0"/>
            </a:endParaRPr>
          </a:p>
        </p:txBody>
      </p:sp>
      <p:sp>
        <p:nvSpPr>
          <p:cNvPr id="11267" name="Rectangle 3"/>
          <p:cNvSpPr>
            <a:spLocks noGrp="1" noChangeArrowheads="1"/>
          </p:cNvSpPr>
          <p:nvPr>
            <p:ph type="body" idx="1"/>
          </p:nvPr>
        </p:nvSpPr>
        <p:spPr>
          <a:xfrm>
            <a:off x="214313" y="1071563"/>
            <a:ext cx="8610600" cy="4357687"/>
          </a:xfrm>
        </p:spPr>
        <p:txBody>
          <a:bodyPr/>
          <a:lstStyle/>
          <a:p>
            <a:pPr algn="just">
              <a:buNone/>
            </a:pPr>
            <a:r>
              <a:rPr lang="pt-BR" sz="1800" dirty="0"/>
              <a:t>Art. 37.  Nos bens cujo uso dependa de cessão ou permissão do poder público, ou que a ele pertençam, e nos bens de uso comum, inclusive postes de iluminação pública, sinalização de tráfego, viadutos, passarelas, pontes, paradas de ônibus e outros equipamentos urbanos, é </a:t>
            </a:r>
            <a:r>
              <a:rPr lang="pt-BR" sz="1800" b="1" dirty="0"/>
              <a:t>vedada a veiculação de propaganda de qualquer natureza</a:t>
            </a:r>
            <a:r>
              <a:rPr lang="pt-BR" sz="1800" dirty="0"/>
              <a:t>, inclusive pichação, inscrição a tinta e exposição de placas, estandartes, faixas, cavaletes, bonecos e </a:t>
            </a:r>
            <a:r>
              <a:rPr lang="pt-BR" sz="1800" dirty="0" smtClean="0"/>
              <a:t>assemelhados</a:t>
            </a:r>
            <a:r>
              <a:rPr lang="pt-BR" sz="1800" dirty="0"/>
              <a:t>.                     </a:t>
            </a:r>
            <a:r>
              <a:rPr lang="pt-BR" sz="1800" dirty="0">
                <a:hlinkClick r:id="rId2"/>
              </a:rPr>
              <a:t>(Redação dada pela Lei nº 13.165, de 2015)</a:t>
            </a:r>
            <a:r>
              <a:rPr lang="pt-BR" altLang="pt-BR" sz="1800" dirty="0" smtClean="0"/>
              <a:t>       </a:t>
            </a:r>
            <a:endParaRPr lang="pt-BR" altLang="pt-BR" sz="1800" dirty="0" smtClean="0"/>
          </a:p>
          <a:p>
            <a:pPr algn="just">
              <a:buNone/>
            </a:pPr>
            <a:r>
              <a:rPr lang="pt-BR" sz="1800" dirty="0" smtClean="0"/>
              <a:t>§ </a:t>
            </a:r>
            <a:r>
              <a:rPr lang="pt-BR" sz="1800" dirty="0"/>
              <a:t>1</a:t>
            </a:r>
            <a:r>
              <a:rPr lang="pt-BR" sz="1800" u="sng" baseline="30000" dirty="0"/>
              <a:t>o</a:t>
            </a:r>
            <a:r>
              <a:rPr lang="pt-BR" sz="1800" dirty="0"/>
              <a:t>  A veiculação de propaganda em desacordo com o disposto no </a:t>
            </a:r>
            <a:r>
              <a:rPr lang="pt-BR" sz="1800" b="1" dirty="0"/>
              <a:t>caput</a:t>
            </a:r>
            <a:r>
              <a:rPr lang="pt-BR" sz="1800" dirty="0"/>
              <a:t> deste artigo sujeita o responsável, após a notificação e comprovação, à restauração do bem e, caso não cumprida no prazo, a multa no valor de R$ 2.000,00 (dois mil reais) a R$ 8.000,00 (oito mil reais).                      </a:t>
            </a:r>
            <a:r>
              <a:rPr lang="pt-BR" sz="1800" dirty="0">
                <a:hlinkClick r:id="rId3"/>
              </a:rPr>
              <a:t>(Redação dada pela Lei nº 11.300, de 2006</a:t>
            </a:r>
            <a:r>
              <a:rPr lang="pt-BR" sz="1800" dirty="0" smtClean="0">
                <a:hlinkClick r:id="rId3"/>
              </a:rPr>
              <a:t>)</a:t>
            </a:r>
            <a:r>
              <a:rPr lang="pt-BR" sz="1800" dirty="0" smtClean="0"/>
              <a:t> </a:t>
            </a:r>
          </a:p>
          <a:p>
            <a:pPr algn="just">
              <a:buNone/>
            </a:pPr>
            <a:r>
              <a:rPr lang="pt-BR" sz="1800" dirty="0" smtClean="0"/>
              <a:t>§ </a:t>
            </a:r>
            <a:r>
              <a:rPr lang="pt-BR" sz="1800" dirty="0"/>
              <a:t>2º  Não é permitida a veiculação de material de propaganda eleitoral em bens públicos ou particulares, exceto de:                       </a:t>
            </a:r>
            <a:r>
              <a:rPr lang="pt-BR" sz="1800" dirty="0">
                <a:hlinkClick r:id="rId4"/>
              </a:rPr>
              <a:t>(Redação dada pela Lei nº 13.488, de </a:t>
            </a:r>
            <a:r>
              <a:rPr lang="pt-BR" sz="1800" dirty="0" smtClean="0">
                <a:hlinkClick r:id="rId4"/>
              </a:rPr>
              <a:t>2017)</a:t>
            </a:r>
            <a:endParaRPr lang="pt-BR" sz="1800" dirty="0" smtClean="0"/>
          </a:p>
          <a:p>
            <a:pPr marL="0" indent="0" algn="just">
              <a:buNone/>
            </a:pPr>
            <a:r>
              <a:rPr lang="pt-BR" sz="1800" dirty="0" smtClean="0"/>
              <a:t>I </a:t>
            </a:r>
            <a:r>
              <a:rPr lang="pt-BR" sz="1800" dirty="0"/>
              <a:t>- bandeiras ao longo de vias públicas, desde que móveis e que não dificultem o bom andamento do trânsito de pessoas e veículos;                       </a:t>
            </a:r>
            <a:r>
              <a:rPr lang="pt-BR" sz="1800" dirty="0">
                <a:hlinkClick r:id="rId4"/>
              </a:rPr>
              <a:t>(Incluído dada pela Lei nº 13.488, de </a:t>
            </a:r>
            <a:r>
              <a:rPr lang="pt-BR" sz="1800" dirty="0" smtClean="0">
                <a:hlinkClick r:id="rId4"/>
              </a:rPr>
              <a:t>2017)</a:t>
            </a:r>
            <a:endParaRPr lang="pt-BR" sz="1800" dirty="0" smtClean="0"/>
          </a:p>
          <a:p>
            <a:pPr marL="0" indent="0" algn="just">
              <a:buNone/>
            </a:pPr>
            <a:r>
              <a:rPr lang="pt-BR" sz="1800" dirty="0" smtClean="0"/>
              <a:t>II </a:t>
            </a:r>
            <a:r>
              <a:rPr lang="pt-BR" sz="1800" dirty="0"/>
              <a:t>- adesivo plástico em automóveis, caminhões, bicicletas, motocicletas e janelas residenciais, desde que não exceda a 0,5 m² (meio metro quadrado)                      </a:t>
            </a:r>
            <a:r>
              <a:rPr lang="pt-BR" sz="1800" dirty="0">
                <a:hlinkClick r:id="rId4"/>
              </a:rPr>
              <a:t>(Incluído dada pela Lei nº 13.488, de 2017)</a:t>
            </a:r>
            <a:endParaRPr lang="pt-BR" sz="1800" dirty="0"/>
          </a:p>
          <a:p>
            <a:pPr>
              <a:buNone/>
            </a:pPr>
            <a:endParaRPr lang="pt-BR" sz="1800" dirty="0" smtClean="0"/>
          </a:p>
          <a:p>
            <a:pPr>
              <a:buNone/>
            </a:pPr>
            <a:endParaRPr lang="pt-BR" sz="2000" dirty="0" smtClean="0"/>
          </a:p>
          <a:p>
            <a:pPr>
              <a:buNone/>
            </a:pPr>
            <a:endParaRPr lang="pt-BR" altLang="pt-BR" sz="2000" dirty="0" smtClean="0"/>
          </a:p>
        </p:txBody>
      </p:sp>
      <p:sp>
        <p:nvSpPr>
          <p:cNvPr id="7172" name="Rectangle 4"/>
          <p:cNvSpPr>
            <a:spLocks noChangeArrowheads="1"/>
          </p:cNvSpPr>
          <p:nvPr/>
        </p:nvSpPr>
        <p:spPr bwMode="auto">
          <a:xfrm>
            <a:off x="685800" y="381000"/>
            <a:ext cx="7772400" cy="762000"/>
          </a:xfrm>
          <a:prstGeom prst="rect">
            <a:avLst/>
          </a:prstGeom>
          <a:noFill/>
          <a:ln w="9525">
            <a:noFill/>
            <a:miter lim="800000"/>
            <a:headEnd/>
            <a:tailEnd/>
          </a:ln>
          <a:effectLst/>
        </p:spPr>
        <p:txBody>
          <a:bodyPr anchor="ctr"/>
          <a:lstStyle/>
          <a:p>
            <a:pPr algn="ctr">
              <a:defRPr/>
            </a:pPr>
            <a:endParaRPr lang="pt-BR" sz="6000">
              <a:solidFill>
                <a:schemeClr val="tx2"/>
              </a:solidFill>
              <a:effectLst>
                <a:outerShdw blurRad="38100" dist="38100" dir="2700000" algn="tl">
                  <a:srgbClr val="FFFFFF"/>
                </a:outerShdw>
              </a:effectLst>
              <a:latin typeface="Arial Black"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1842</TotalTime>
  <Words>1723</Words>
  <Application>Microsoft Office PowerPoint</Application>
  <PresentationFormat>Apresentação na tela (4:3)</PresentationFormat>
  <Paragraphs>309</Paragraphs>
  <Slides>48</Slides>
  <Notes>0</Notes>
  <HiddenSlides>0</HiddenSlides>
  <MMClips>0</MMClips>
  <ScaleCrop>false</ScaleCrop>
  <HeadingPairs>
    <vt:vector size="6" baseType="variant">
      <vt:variant>
        <vt:lpstr>Fontes usadas</vt:lpstr>
      </vt:variant>
      <vt:variant>
        <vt:i4>4</vt:i4>
      </vt:variant>
      <vt:variant>
        <vt:lpstr>Tema</vt:lpstr>
      </vt:variant>
      <vt:variant>
        <vt:i4>2</vt:i4>
      </vt:variant>
      <vt:variant>
        <vt:lpstr>Títulos de slides</vt:lpstr>
      </vt:variant>
      <vt:variant>
        <vt:i4>48</vt:i4>
      </vt:variant>
    </vt:vector>
  </HeadingPairs>
  <TitlesOfParts>
    <vt:vector size="54" baseType="lpstr">
      <vt:lpstr>Arial</vt:lpstr>
      <vt:lpstr>Calibri</vt:lpstr>
      <vt:lpstr>Times New Roman</vt:lpstr>
      <vt:lpstr>Arial Black</vt:lpstr>
      <vt:lpstr>Tema do Office</vt:lpstr>
      <vt:lpstr>1_Tema do Office</vt:lpstr>
      <vt:lpstr> Legislação Eleitoral Propaganda Eleitoral </vt:lpstr>
      <vt:lpstr>  “A propaganda é um conjunto de técnicas empregadas para sugestionar a pessoa na tomada de decisão.  Despreza a argumentação racional, prescindindo do esforço persuasivo para demonstração lógica da procedência de um tema. Procura, isto sim, desencadear, ostensiva ou veladamente, estados emocionais que possam exercer influência sobre as pessoas.”  Fávila Ribeiro, Direito Eleitoral,  4ª ed., Forense, p.379.  </vt:lpstr>
      <vt:lpstr>Propaganda eleitoral </vt:lpstr>
      <vt:lpstr>Propaganda eleitoral  </vt:lpstr>
      <vt:lpstr>Propaganda eleitoral  </vt:lpstr>
      <vt:lpstr>Propaganda eleitoral  </vt:lpstr>
      <vt:lpstr>Propaganda eleitoral  </vt:lpstr>
      <vt:lpstr>Propaganda eleitoral  </vt:lpstr>
      <vt:lpstr>Propaganda eleitoral – de rua  </vt:lpstr>
      <vt:lpstr>Propaganda eleitoral – de rua  </vt:lpstr>
      <vt:lpstr>Propaganda eleitoral – de rua  </vt:lpstr>
      <vt:lpstr>Propaganda eleitoral – de rua  </vt:lpstr>
      <vt:lpstr>Propaganda eleitoral – de rua  </vt:lpstr>
      <vt:lpstr>Propaganda eleitoral – de rua </vt:lpstr>
      <vt:lpstr>Propaganda eleitoral – de rua </vt:lpstr>
      <vt:lpstr>Propaganda eleitoral – de rua </vt:lpstr>
      <vt:lpstr>Propaganda eleitoral – de rua </vt:lpstr>
      <vt:lpstr>Propaganda eleitoral – de rua </vt:lpstr>
      <vt:lpstr>Propaganda eleitoral – imprensa </vt:lpstr>
      <vt:lpstr>Propaganda eleitoral – rádio e TV </vt:lpstr>
      <vt:lpstr>Propaganda eleitoral – rádio e TV </vt:lpstr>
      <vt:lpstr>Propaganda eleitoral – rádio e TV</vt:lpstr>
      <vt:lpstr>Propaganda eleitoral – rádio e TV</vt:lpstr>
      <vt:lpstr>Propaganda eleitoral – rádio e TV</vt:lpstr>
      <vt:lpstr>Propaganda eleitoral – rádio e TV </vt:lpstr>
      <vt:lpstr>Propaganda eleitoral – rádio e TV </vt:lpstr>
      <vt:lpstr>Propaganda eleitoral – rádio e TV </vt:lpstr>
      <vt:lpstr>Propaganda eleitoral – rádio e TV </vt:lpstr>
      <vt:lpstr>Propaganda eleitoral – rádio e TV </vt:lpstr>
      <vt:lpstr>Propaganda eleitoral – rádio e TV </vt:lpstr>
      <vt:lpstr>Propaganda eleitoral – rádio e TV </vt:lpstr>
      <vt:lpstr>Propaganda eleitoral – internet </vt:lpstr>
      <vt:lpstr>Propaganda eleitoral – internet </vt:lpstr>
      <vt:lpstr>Propaganda eleitoral – internet </vt:lpstr>
      <vt:lpstr>Propaganda eleitoral – internet </vt:lpstr>
      <vt:lpstr>Propaganda eleitoral – internet </vt:lpstr>
      <vt:lpstr>Propaganda eleitoral – internet </vt:lpstr>
      <vt:lpstr>Propaganda eleitoral – internet </vt:lpstr>
      <vt:lpstr>Propaganda eleitoral – internet </vt:lpstr>
      <vt:lpstr>Apresentação do PowerPoint</vt:lpstr>
      <vt:lpstr>Propaganda eleitoral – direito de resposta</vt:lpstr>
      <vt:lpstr>Propaganda eleitoral – direito de resposta</vt:lpstr>
      <vt:lpstr>Propaganda eleitoral – direito de resposta</vt:lpstr>
      <vt:lpstr>Propaganda eleitoral – direito de resposta</vt:lpstr>
      <vt:lpstr>Propaganda eleitoral – direito de resposta</vt:lpstr>
      <vt:lpstr>Propaganda eleitoral – direito de resposta</vt:lpstr>
      <vt:lpstr>Propaganda eleitoral – direito de resposta</vt:lpstr>
      <vt:lpstr>Apresentação do PowerPoint</vt:lpstr>
    </vt:vector>
  </TitlesOfParts>
  <Company>TSE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Direito e Justiça Eleitoral</dc:title>
  <dc:creator>temp</dc:creator>
  <cp:lastModifiedBy>Mauro Almeida Noleto</cp:lastModifiedBy>
  <cp:revision>186</cp:revision>
  <cp:lastPrinted>2020-01-23T20:19:41Z</cp:lastPrinted>
  <dcterms:created xsi:type="dcterms:W3CDTF">2006-05-15T16:56:31Z</dcterms:created>
  <dcterms:modified xsi:type="dcterms:W3CDTF">2020-01-23T20:21:57Z</dcterms:modified>
</cp:coreProperties>
</file>