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52"/>
  </p:notesMasterIdLst>
  <p:handoutMasterIdLst>
    <p:handoutMasterId r:id="rId53"/>
  </p:handoutMasterIdLst>
  <p:sldIdLst>
    <p:sldId id="257" r:id="rId2"/>
    <p:sldId id="296" r:id="rId3"/>
    <p:sldId id="298" r:id="rId4"/>
    <p:sldId id="299" r:id="rId5"/>
    <p:sldId id="300" r:id="rId6"/>
    <p:sldId id="309" r:id="rId7"/>
    <p:sldId id="302" r:id="rId8"/>
    <p:sldId id="305" r:id="rId9"/>
    <p:sldId id="306" r:id="rId10"/>
    <p:sldId id="307" r:id="rId11"/>
    <p:sldId id="308" r:id="rId12"/>
    <p:sldId id="258" r:id="rId13"/>
    <p:sldId id="310" r:id="rId14"/>
    <p:sldId id="311" r:id="rId15"/>
    <p:sldId id="315" r:id="rId16"/>
    <p:sldId id="312" r:id="rId17"/>
    <p:sldId id="313" r:id="rId18"/>
    <p:sldId id="314" r:id="rId19"/>
    <p:sldId id="316" r:id="rId20"/>
    <p:sldId id="317" r:id="rId21"/>
    <p:sldId id="318" r:id="rId22"/>
    <p:sldId id="319" r:id="rId23"/>
    <p:sldId id="297" r:id="rId24"/>
    <p:sldId id="272" r:id="rId25"/>
    <p:sldId id="274" r:id="rId26"/>
    <p:sldId id="273" r:id="rId27"/>
    <p:sldId id="275" r:id="rId28"/>
    <p:sldId id="276" r:id="rId29"/>
    <p:sldId id="277" r:id="rId30"/>
    <p:sldId id="260" r:id="rId31"/>
    <p:sldId id="261" r:id="rId32"/>
    <p:sldId id="262" r:id="rId33"/>
    <p:sldId id="263" r:id="rId34"/>
    <p:sldId id="264" r:id="rId35"/>
    <p:sldId id="265" r:id="rId36"/>
    <p:sldId id="320" r:id="rId37"/>
    <p:sldId id="266" r:id="rId38"/>
    <p:sldId id="267" r:id="rId39"/>
    <p:sldId id="268" r:id="rId40"/>
    <p:sldId id="269" r:id="rId41"/>
    <p:sldId id="270" r:id="rId42"/>
    <p:sldId id="288" r:id="rId43"/>
    <p:sldId id="289" r:id="rId44"/>
    <p:sldId id="290" r:id="rId45"/>
    <p:sldId id="291" r:id="rId46"/>
    <p:sldId id="292" r:id="rId47"/>
    <p:sldId id="293" r:id="rId48"/>
    <p:sldId id="294" r:id="rId49"/>
    <p:sldId id="295" r:id="rId50"/>
    <p:sldId id="321" r:id="rId51"/>
  </p:sldIdLst>
  <p:sldSz cx="9144000" cy="6858000" type="screen4x3"/>
  <p:notesSz cx="6797675" cy="9926638"/>
  <p:defaultTextStyle>
    <a:defPPr>
      <a:defRPr lang="pt-BR"/>
    </a:defPPr>
    <a:lvl1pPr algn="just" rtl="0" fontAlgn="base">
      <a:spcBef>
        <a:spcPct val="0"/>
      </a:spcBef>
      <a:spcAft>
        <a:spcPct val="0"/>
      </a:spcAft>
      <a:defRPr sz="2000" b="1" kern="1200">
        <a:solidFill>
          <a:schemeClr val="tx1"/>
        </a:solidFill>
        <a:latin typeface="Arial" panose="020B0604020202020204" pitchFamily="34" charset="0"/>
        <a:ea typeface="+mn-ea"/>
        <a:cs typeface="+mn-cs"/>
      </a:defRPr>
    </a:lvl1pPr>
    <a:lvl2pPr marL="457200" algn="just" rtl="0" fontAlgn="base">
      <a:spcBef>
        <a:spcPct val="0"/>
      </a:spcBef>
      <a:spcAft>
        <a:spcPct val="0"/>
      </a:spcAft>
      <a:defRPr sz="2000" b="1" kern="1200">
        <a:solidFill>
          <a:schemeClr val="tx1"/>
        </a:solidFill>
        <a:latin typeface="Arial" panose="020B0604020202020204" pitchFamily="34" charset="0"/>
        <a:ea typeface="+mn-ea"/>
        <a:cs typeface="+mn-cs"/>
      </a:defRPr>
    </a:lvl2pPr>
    <a:lvl3pPr marL="914400" algn="just" rtl="0" fontAlgn="base">
      <a:spcBef>
        <a:spcPct val="0"/>
      </a:spcBef>
      <a:spcAft>
        <a:spcPct val="0"/>
      </a:spcAft>
      <a:defRPr sz="2000" b="1" kern="1200">
        <a:solidFill>
          <a:schemeClr val="tx1"/>
        </a:solidFill>
        <a:latin typeface="Arial" panose="020B0604020202020204" pitchFamily="34" charset="0"/>
        <a:ea typeface="+mn-ea"/>
        <a:cs typeface="+mn-cs"/>
      </a:defRPr>
    </a:lvl3pPr>
    <a:lvl4pPr marL="1371600" algn="just" rtl="0" fontAlgn="base">
      <a:spcBef>
        <a:spcPct val="0"/>
      </a:spcBef>
      <a:spcAft>
        <a:spcPct val="0"/>
      </a:spcAft>
      <a:defRPr sz="2000" b="1" kern="1200">
        <a:solidFill>
          <a:schemeClr val="tx1"/>
        </a:solidFill>
        <a:latin typeface="Arial" panose="020B0604020202020204" pitchFamily="34" charset="0"/>
        <a:ea typeface="+mn-ea"/>
        <a:cs typeface="+mn-cs"/>
      </a:defRPr>
    </a:lvl4pPr>
    <a:lvl5pPr marL="1828800" algn="just" rtl="0" fontAlgn="base">
      <a:spcBef>
        <a:spcPct val="0"/>
      </a:spcBef>
      <a:spcAft>
        <a:spcPct val="0"/>
      </a:spcAft>
      <a:defRPr sz="2000" b="1" kern="1200">
        <a:solidFill>
          <a:schemeClr val="tx1"/>
        </a:solidFill>
        <a:latin typeface="Arial" panose="020B0604020202020204" pitchFamily="34" charset="0"/>
        <a:ea typeface="+mn-ea"/>
        <a:cs typeface="+mn-cs"/>
      </a:defRPr>
    </a:lvl5pPr>
    <a:lvl6pPr marL="2286000" algn="l" defTabSz="914400" rtl="0" eaLnBrk="1" latinLnBrk="0" hangingPunct="1">
      <a:defRPr sz="2000" b="1" kern="1200">
        <a:solidFill>
          <a:schemeClr val="tx1"/>
        </a:solidFill>
        <a:latin typeface="Arial" panose="020B0604020202020204" pitchFamily="34" charset="0"/>
        <a:ea typeface="+mn-ea"/>
        <a:cs typeface="+mn-cs"/>
      </a:defRPr>
    </a:lvl6pPr>
    <a:lvl7pPr marL="2743200" algn="l" defTabSz="914400" rtl="0" eaLnBrk="1" latinLnBrk="0" hangingPunct="1">
      <a:defRPr sz="2000" b="1" kern="1200">
        <a:solidFill>
          <a:schemeClr val="tx1"/>
        </a:solidFill>
        <a:latin typeface="Arial" panose="020B0604020202020204" pitchFamily="34" charset="0"/>
        <a:ea typeface="+mn-ea"/>
        <a:cs typeface="+mn-cs"/>
      </a:defRPr>
    </a:lvl7pPr>
    <a:lvl8pPr marL="3200400" algn="l" defTabSz="914400" rtl="0" eaLnBrk="1" latinLnBrk="0" hangingPunct="1">
      <a:defRPr sz="2000" b="1" kern="1200">
        <a:solidFill>
          <a:schemeClr val="tx1"/>
        </a:solidFill>
        <a:latin typeface="Arial" panose="020B0604020202020204" pitchFamily="34" charset="0"/>
        <a:ea typeface="+mn-ea"/>
        <a:cs typeface="+mn-cs"/>
      </a:defRPr>
    </a:lvl8pPr>
    <a:lvl9pPr marL="3657600" algn="l" defTabSz="914400" rtl="0" eaLnBrk="1" latinLnBrk="0" hangingPunct="1">
      <a:defRPr sz="2000" b="1"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482" autoAdjust="0"/>
    <p:restoredTop sz="90929"/>
  </p:normalViewPr>
  <p:slideViewPr>
    <p:cSldViewPr>
      <p:cViewPr varScale="1">
        <p:scale>
          <a:sx n="106" d="100"/>
          <a:sy n="106" d="100"/>
        </p:scale>
        <p:origin x="1542" y="96"/>
      </p:cViewPr>
      <p:guideLst>
        <p:guide orient="horz" pos="2160"/>
        <p:guide pos="2880"/>
      </p:guideLst>
    </p:cSldViewPr>
  </p:slideViewPr>
  <p:outlineViewPr>
    <p:cViewPr>
      <p:scale>
        <a:sx n="33" d="100"/>
        <a:sy n="33" d="100"/>
      </p:scale>
      <p:origin x="0" y="0"/>
    </p:cViewPr>
    <p:sldLst>
      <p:sld r:id="rId1" collapse="1"/>
      <p:sld r:id="rId2" collapse="1"/>
      <p:sld r:id="rId3" collapse="1"/>
    </p:sldLst>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_rels/viewProps.xml.rels><?xml version="1.0" encoding="UTF-8" standalone="yes"?>
<Relationships xmlns="http://schemas.openxmlformats.org/package/2006/relationships"><Relationship Id="rId3" Type="http://schemas.openxmlformats.org/officeDocument/2006/relationships/slide" Target="slides/slide40.xml"/><Relationship Id="rId2" Type="http://schemas.openxmlformats.org/officeDocument/2006/relationships/slide" Target="slides/slide2.xml"/><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0" y="0"/>
            <a:ext cx="2946400" cy="495300"/>
          </a:xfrm>
          <a:prstGeom prst="rect">
            <a:avLst/>
          </a:prstGeom>
          <a:noFill/>
          <a:ln w="9525">
            <a:noFill/>
            <a:miter lim="800000"/>
            <a:headEnd/>
            <a:tailEnd/>
          </a:ln>
          <a:effectLst/>
        </p:spPr>
        <p:txBody>
          <a:bodyPr vert="horz" wrap="square" lIns="91989" tIns="45994" rIns="91989" bIns="45994" numCol="1" anchor="t" anchorCtr="0" compatLnSpc="1">
            <a:prstTxWarp prst="textNoShape">
              <a:avLst/>
            </a:prstTxWarp>
          </a:bodyPr>
          <a:lstStyle>
            <a:lvl1pPr algn="l">
              <a:defRPr sz="1200"/>
            </a:lvl1pPr>
          </a:lstStyle>
          <a:p>
            <a:pPr>
              <a:defRPr/>
            </a:pPr>
            <a:endParaRPr lang="pt-BR"/>
          </a:p>
        </p:txBody>
      </p:sp>
      <p:sp>
        <p:nvSpPr>
          <p:cNvPr id="63491" name="Rectangle 3"/>
          <p:cNvSpPr>
            <a:spLocks noGrp="1" noChangeArrowheads="1"/>
          </p:cNvSpPr>
          <p:nvPr>
            <p:ph type="dt" sz="quarter" idx="1"/>
          </p:nvPr>
        </p:nvSpPr>
        <p:spPr bwMode="auto">
          <a:xfrm>
            <a:off x="3851275" y="0"/>
            <a:ext cx="2946400" cy="495300"/>
          </a:xfrm>
          <a:prstGeom prst="rect">
            <a:avLst/>
          </a:prstGeom>
          <a:noFill/>
          <a:ln w="9525">
            <a:noFill/>
            <a:miter lim="800000"/>
            <a:headEnd/>
            <a:tailEnd/>
          </a:ln>
          <a:effectLst/>
        </p:spPr>
        <p:txBody>
          <a:bodyPr vert="horz" wrap="square" lIns="91989" tIns="45994" rIns="91989" bIns="45994" numCol="1" anchor="t" anchorCtr="0" compatLnSpc="1">
            <a:prstTxWarp prst="textNoShape">
              <a:avLst/>
            </a:prstTxWarp>
          </a:bodyPr>
          <a:lstStyle>
            <a:lvl1pPr algn="r">
              <a:defRPr sz="1200"/>
            </a:lvl1pPr>
          </a:lstStyle>
          <a:p>
            <a:pPr>
              <a:defRPr/>
            </a:pPr>
            <a:endParaRPr lang="pt-BR"/>
          </a:p>
        </p:txBody>
      </p:sp>
      <p:sp>
        <p:nvSpPr>
          <p:cNvPr id="63492" name="Rectangle 4"/>
          <p:cNvSpPr>
            <a:spLocks noGrp="1" noChangeArrowheads="1"/>
          </p:cNvSpPr>
          <p:nvPr>
            <p:ph type="ftr" sz="quarter" idx="2"/>
          </p:nvPr>
        </p:nvSpPr>
        <p:spPr bwMode="auto">
          <a:xfrm>
            <a:off x="0" y="9431338"/>
            <a:ext cx="2946400" cy="495300"/>
          </a:xfrm>
          <a:prstGeom prst="rect">
            <a:avLst/>
          </a:prstGeom>
          <a:noFill/>
          <a:ln w="9525">
            <a:noFill/>
            <a:miter lim="800000"/>
            <a:headEnd/>
            <a:tailEnd/>
          </a:ln>
          <a:effectLst/>
        </p:spPr>
        <p:txBody>
          <a:bodyPr vert="horz" wrap="square" lIns="91989" tIns="45994" rIns="91989" bIns="45994" numCol="1" anchor="b" anchorCtr="0" compatLnSpc="1">
            <a:prstTxWarp prst="textNoShape">
              <a:avLst/>
            </a:prstTxWarp>
          </a:bodyPr>
          <a:lstStyle>
            <a:lvl1pPr algn="l">
              <a:defRPr sz="1200"/>
            </a:lvl1pPr>
          </a:lstStyle>
          <a:p>
            <a:pPr>
              <a:defRPr/>
            </a:pPr>
            <a:endParaRPr lang="pt-BR"/>
          </a:p>
        </p:txBody>
      </p:sp>
      <p:sp>
        <p:nvSpPr>
          <p:cNvPr id="63493" name="Rectangle 5"/>
          <p:cNvSpPr>
            <a:spLocks noGrp="1" noChangeArrowheads="1"/>
          </p:cNvSpPr>
          <p:nvPr>
            <p:ph type="sldNum" sz="quarter" idx="3"/>
          </p:nvPr>
        </p:nvSpPr>
        <p:spPr bwMode="auto">
          <a:xfrm>
            <a:off x="3851275" y="9431338"/>
            <a:ext cx="2946400" cy="495300"/>
          </a:xfrm>
          <a:prstGeom prst="rect">
            <a:avLst/>
          </a:prstGeom>
          <a:noFill/>
          <a:ln w="9525">
            <a:noFill/>
            <a:miter lim="800000"/>
            <a:headEnd/>
            <a:tailEnd/>
          </a:ln>
          <a:effectLst/>
        </p:spPr>
        <p:txBody>
          <a:bodyPr vert="horz" wrap="square" lIns="91989" tIns="45994" rIns="91989" bIns="45994" numCol="1" anchor="b" anchorCtr="0" compatLnSpc="1">
            <a:prstTxWarp prst="textNoShape">
              <a:avLst/>
            </a:prstTxWarp>
          </a:bodyPr>
          <a:lstStyle>
            <a:lvl1pPr algn="r">
              <a:defRPr sz="1200"/>
            </a:lvl1pPr>
          </a:lstStyle>
          <a:p>
            <a:fld id="{1C80571E-5A0E-4729-81E8-280122487D2E}" type="slidenum">
              <a:rPr lang="pt-BR" altLang="pt-BR"/>
              <a:pPr/>
              <a:t>‹nº›</a:t>
            </a:fld>
            <a:endParaRPr lang="pt-BR" altLang="pt-BR"/>
          </a:p>
        </p:txBody>
      </p:sp>
    </p:spTree>
    <p:extLst>
      <p:ext uri="{BB962C8B-B14F-4D97-AF65-F5344CB8AC3E}">
        <p14:creationId xmlns:p14="http://schemas.microsoft.com/office/powerpoint/2010/main" val="23745953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46400" cy="495300"/>
          </a:xfrm>
          <a:prstGeom prst="rect">
            <a:avLst/>
          </a:prstGeom>
          <a:noFill/>
          <a:ln w="9525">
            <a:noFill/>
            <a:miter lim="800000"/>
            <a:headEnd/>
            <a:tailEnd/>
          </a:ln>
          <a:effectLst/>
        </p:spPr>
        <p:txBody>
          <a:bodyPr vert="horz" wrap="square" lIns="91989" tIns="45994" rIns="91989" bIns="45994" numCol="1" anchor="t" anchorCtr="0" compatLnSpc="1">
            <a:prstTxWarp prst="textNoShape">
              <a:avLst/>
            </a:prstTxWarp>
          </a:bodyPr>
          <a:lstStyle>
            <a:lvl1pPr algn="l">
              <a:defRPr sz="1200" b="0">
                <a:latin typeface="Times New Roman" pitchFamily="18" charset="0"/>
              </a:defRPr>
            </a:lvl1pPr>
          </a:lstStyle>
          <a:p>
            <a:pPr>
              <a:defRPr/>
            </a:pPr>
            <a:endParaRPr lang="pt-BR"/>
          </a:p>
        </p:txBody>
      </p:sp>
      <p:sp>
        <p:nvSpPr>
          <p:cNvPr id="16387" name="Rectangle 3"/>
          <p:cNvSpPr>
            <a:spLocks noGrp="1" noChangeArrowheads="1"/>
          </p:cNvSpPr>
          <p:nvPr>
            <p:ph type="dt" idx="1"/>
          </p:nvPr>
        </p:nvSpPr>
        <p:spPr bwMode="auto">
          <a:xfrm>
            <a:off x="3851275" y="0"/>
            <a:ext cx="2946400" cy="495300"/>
          </a:xfrm>
          <a:prstGeom prst="rect">
            <a:avLst/>
          </a:prstGeom>
          <a:noFill/>
          <a:ln w="9525">
            <a:noFill/>
            <a:miter lim="800000"/>
            <a:headEnd/>
            <a:tailEnd/>
          </a:ln>
          <a:effectLst/>
        </p:spPr>
        <p:txBody>
          <a:bodyPr vert="horz" wrap="square" lIns="91989" tIns="45994" rIns="91989" bIns="45994" numCol="1" anchor="t" anchorCtr="0" compatLnSpc="1">
            <a:prstTxWarp prst="textNoShape">
              <a:avLst/>
            </a:prstTxWarp>
          </a:bodyPr>
          <a:lstStyle>
            <a:lvl1pPr algn="r">
              <a:defRPr sz="1200" b="0">
                <a:latin typeface="Times New Roman" pitchFamily="18" charset="0"/>
              </a:defRPr>
            </a:lvl1pPr>
          </a:lstStyle>
          <a:p>
            <a:pPr>
              <a:defRPr/>
            </a:pPr>
            <a:endParaRPr lang="pt-BR"/>
          </a:p>
        </p:txBody>
      </p:sp>
      <p:sp>
        <p:nvSpPr>
          <p:cNvPr id="53252" name="Rectangle 4"/>
          <p:cNvSpPr>
            <a:spLocks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9" name="Rectangle 5"/>
          <p:cNvSpPr>
            <a:spLocks noGrp="1" noChangeArrowheads="1"/>
          </p:cNvSpPr>
          <p:nvPr>
            <p:ph type="body" sz="quarter" idx="3"/>
          </p:nvPr>
        </p:nvSpPr>
        <p:spPr bwMode="auto">
          <a:xfrm>
            <a:off x="906463" y="4714875"/>
            <a:ext cx="4984750" cy="4467225"/>
          </a:xfrm>
          <a:prstGeom prst="rect">
            <a:avLst/>
          </a:prstGeom>
          <a:noFill/>
          <a:ln w="9525">
            <a:noFill/>
            <a:miter lim="800000"/>
            <a:headEnd/>
            <a:tailEnd/>
          </a:ln>
          <a:effectLst/>
        </p:spPr>
        <p:txBody>
          <a:bodyPr vert="horz" wrap="square" lIns="91989" tIns="45994" rIns="91989" bIns="45994" numCol="1" anchor="t" anchorCtr="0" compatLnSpc="1">
            <a:prstTxWarp prst="textNoShape">
              <a:avLst/>
            </a:prstTxWarp>
          </a:bodyPr>
          <a:lstStyle/>
          <a:p>
            <a:pPr lvl="0"/>
            <a:r>
              <a:rPr lang="pt-BR" noProof="0" smtClean="0"/>
              <a:t>Clique para editar os estilos do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p>
        </p:txBody>
      </p:sp>
      <p:sp>
        <p:nvSpPr>
          <p:cNvPr id="16390" name="Rectangle 6"/>
          <p:cNvSpPr>
            <a:spLocks noGrp="1" noChangeArrowheads="1"/>
          </p:cNvSpPr>
          <p:nvPr>
            <p:ph type="ftr" sz="quarter" idx="4"/>
          </p:nvPr>
        </p:nvSpPr>
        <p:spPr bwMode="auto">
          <a:xfrm>
            <a:off x="0" y="9431338"/>
            <a:ext cx="2946400" cy="495300"/>
          </a:xfrm>
          <a:prstGeom prst="rect">
            <a:avLst/>
          </a:prstGeom>
          <a:noFill/>
          <a:ln w="9525">
            <a:noFill/>
            <a:miter lim="800000"/>
            <a:headEnd/>
            <a:tailEnd/>
          </a:ln>
          <a:effectLst/>
        </p:spPr>
        <p:txBody>
          <a:bodyPr vert="horz" wrap="square" lIns="91989" tIns="45994" rIns="91989" bIns="45994" numCol="1" anchor="b" anchorCtr="0" compatLnSpc="1">
            <a:prstTxWarp prst="textNoShape">
              <a:avLst/>
            </a:prstTxWarp>
          </a:bodyPr>
          <a:lstStyle>
            <a:lvl1pPr algn="l">
              <a:defRPr sz="1200" b="0">
                <a:latin typeface="Times New Roman" pitchFamily="18" charset="0"/>
              </a:defRPr>
            </a:lvl1pPr>
          </a:lstStyle>
          <a:p>
            <a:pPr>
              <a:defRPr/>
            </a:pPr>
            <a:endParaRPr lang="pt-BR"/>
          </a:p>
        </p:txBody>
      </p:sp>
      <p:sp>
        <p:nvSpPr>
          <p:cNvPr id="16391" name="Rectangle 7"/>
          <p:cNvSpPr>
            <a:spLocks noGrp="1" noChangeArrowheads="1"/>
          </p:cNvSpPr>
          <p:nvPr>
            <p:ph type="sldNum" sz="quarter" idx="5"/>
          </p:nvPr>
        </p:nvSpPr>
        <p:spPr bwMode="auto">
          <a:xfrm>
            <a:off x="3851275" y="9431338"/>
            <a:ext cx="2946400" cy="495300"/>
          </a:xfrm>
          <a:prstGeom prst="rect">
            <a:avLst/>
          </a:prstGeom>
          <a:noFill/>
          <a:ln w="9525">
            <a:noFill/>
            <a:miter lim="800000"/>
            <a:headEnd/>
            <a:tailEnd/>
          </a:ln>
          <a:effectLst/>
        </p:spPr>
        <p:txBody>
          <a:bodyPr vert="horz" wrap="square" lIns="91989" tIns="45994" rIns="91989" bIns="45994" numCol="1" anchor="b" anchorCtr="0" compatLnSpc="1">
            <a:prstTxWarp prst="textNoShape">
              <a:avLst/>
            </a:prstTxWarp>
          </a:bodyPr>
          <a:lstStyle>
            <a:lvl1pPr algn="r">
              <a:defRPr sz="1200" b="0">
                <a:latin typeface="Times New Roman" panose="02020603050405020304" pitchFamily="18" charset="0"/>
              </a:defRPr>
            </a:lvl1pPr>
          </a:lstStyle>
          <a:p>
            <a:fld id="{BF5CAF7E-3766-472A-A963-66D4129985D3}" type="slidenum">
              <a:rPr lang="pt-BR" altLang="pt-BR"/>
              <a:pPr/>
              <a:t>‹nº›</a:t>
            </a:fld>
            <a:endParaRPr lang="pt-BR" altLang="pt-BR"/>
          </a:p>
        </p:txBody>
      </p:sp>
    </p:spTree>
    <p:extLst>
      <p:ext uri="{BB962C8B-B14F-4D97-AF65-F5344CB8AC3E}">
        <p14:creationId xmlns:p14="http://schemas.microsoft.com/office/powerpoint/2010/main" val="15713848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lvl1pPr>
              <a:defRPr/>
            </a:lvl1pPr>
          </a:lstStyle>
          <a:p>
            <a:pPr>
              <a:defRPr/>
            </a:pPr>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fld id="{73750B97-7786-4F8C-A5C1-EDB7712BCD32}" type="slidenum">
              <a:rPr lang="pt-BR" altLang="pt-BR"/>
              <a:pPr/>
              <a:t>‹nº›</a:t>
            </a:fld>
            <a:endParaRPr lang="pt-BR" altLang="pt-BR"/>
          </a:p>
        </p:txBody>
      </p:sp>
    </p:spTree>
    <p:extLst>
      <p:ext uri="{BB962C8B-B14F-4D97-AF65-F5344CB8AC3E}">
        <p14:creationId xmlns:p14="http://schemas.microsoft.com/office/powerpoint/2010/main" val="1872582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fld id="{0781679B-2B7A-4A61-A92E-0B68204CEAC1}" type="slidenum">
              <a:rPr lang="pt-BR" altLang="pt-BR"/>
              <a:pPr/>
              <a:t>‹nº›</a:t>
            </a:fld>
            <a:endParaRPr lang="pt-BR" altLang="pt-BR"/>
          </a:p>
        </p:txBody>
      </p:sp>
    </p:spTree>
    <p:extLst>
      <p:ext uri="{BB962C8B-B14F-4D97-AF65-F5344CB8AC3E}">
        <p14:creationId xmlns:p14="http://schemas.microsoft.com/office/powerpoint/2010/main" val="17981898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fld id="{9BFE52C8-923E-4568-B330-29864254AC34}" type="slidenum">
              <a:rPr lang="pt-BR" altLang="pt-BR"/>
              <a:pPr/>
              <a:t>‹nº›</a:t>
            </a:fld>
            <a:endParaRPr lang="pt-BR" altLang="pt-BR"/>
          </a:p>
        </p:txBody>
      </p:sp>
    </p:spTree>
    <p:extLst>
      <p:ext uri="{BB962C8B-B14F-4D97-AF65-F5344CB8AC3E}">
        <p14:creationId xmlns:p14="http://schemas.microsoft.com/office/powerpoint/2010/main" val="353115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fld id="{984D145E-FF51-45BC-8DEB-FD56C1A4E723}" type="slidenum">
              <a:rPr lang="pt-BR" altLang="pt-BR"/>
              <a:pPr/>
              <a:t>‹nº›</a:t>
            </a:fld>
            <a:endParaRPr lang="pt-BR" altLang="pt-BR"/>
          </a:p>
        </p:txBody>
      </p:sp>
    </p:spTree>
    <p:extLst>
      <p:ext uri="{BB962C8B-B14F-4D97-AF65-F5344CB8AC3E}">
        <p14:creationId xmlns:p14="http://schemas.microsoft.com/office/powerpoint/2010/main" val="3412041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lvl1pPr>
              <a:defRPr/>
            </a:lvl1pPr>
          </a:lstStyle>
          <a:p>
            <a:pPr>
              <a:defRPr/>
            </a:pPr>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fld id="{0072B80A-8DEA-43A0-A73C-125AB5841908}" type="slidenum">
              <a:rPr lang="pt-BR" altLang="pt-BR"/>
              <a:pPr/>
              <a:t>‹nº›</a:t>
            </a:fld>
            <a:endParaRPr lang="pt-BR" altLang="pt-BR"/>
          </a:p>
        </p:txBody>
      </p:sp>
    </p:spTree>
    <p:extLst>
      <p:ext uri="{BB962C8B-B14F-4D97-AF65-F5344CB8AC3E}">
        <p14:creationId xmlns:p14="http://schemas.microsoft.com/office/powerpoint/2010/main" val="2342829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3"/>
          <p:cNvSpPr>
            <a:spLocks noGrp="1"/>
          </p:cNvSpPr>
          <p:nvPr>
            <p:ph type="dt" sz="half" idx="10"/>
          </p:nvPr>
        </p:nvSpPr>
        <p:spPr/>
        <p:txBody>
          <a:bodyPr/>
          <a:lstStyle>
            <a:lvl1pPr>
              <a:defRPr/>
            </a:lvl1pPr>
          </a:lstStyle>
          <a:p>
            <a:pPr>
              <a:defRPr/>
            </a:pPr>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fld id="{B5FEBC51-0CC0-4819-B18D-B2E305B34793}" type="slidenum">
              <a:rPr lang="pt-BR" altLang="pt-BR"/>
              <a:pPr/>
              <a:t>‹nº›</a:t>
            </a:fld>
            <a:endParaRPr lang="pt-BR" altLang="pt-BR"/>
          </a:p>
        </p:txBody>
      </p:sp>
    </p:spTree>
    <p:extLst>
      <p:ext uri="{BB962C8B-B14F-4D97-AF65-F5344CB8AC3E}">
        <p14:creationId xmlns:p14="http://schemas.microsoft.com/office/powerpoint/2010/main" val="3789753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3"/>
          <p:cNvSpPr>
            <a:spLocks noGrp="1"/>
          </p:cNvSpPr>
          <p:nvPr>
            <p:ph type="dt" sz="half" idx="10"/>
          </p:nvPr>
        </p:nvSpPr>
        <p:spPr/>
        <p:txBody>
          <a:bodyPr/>
          <a:lstStyle>
            <a:lvl1pPr>
              <a:defRPr/>
            </a:lvl1pPr>
          </a:lstStyle>
          <a:p>
            <a:pPr>
              <a:defRPr/>
            </a:pPr>
            <a:endParaRPr lang="pt-BR"/>
          </a:p>
        </p:txBody>
      </p:sp>
      <p:sp>
        <p:nvSpPr>
          <p:cNvPr id="8" name="Espaço Reservado para Rodapé 4"/>
          <p:cNvSpPr>
            <a:spLocks noGrp="1"/>
          </p:cNvSpPr>
          <p:nvPr>
            <p:ph type="ftr" sz="quarter" idx="11"/>
          </p:nvPr>
        </p:nvSpPr>
        <p:spPr/>
        <p:txBody>
          <a:bodyPr/>
          <a:lstStyle>
            <a:lvl1pPr>
              <a:defRPr/>
            </a:lvl1pPr>
          </a:lstStyle>
          <a:p>
            <a:pPr>
              <a:defRPr/>
            </a:pPr>
            <a:endParaRPr lang="pt-BR"/>
          </a:p>
        </p:txBody>
      </p:sp>
      <p:sp>
        <p:nvSpPr>
          <p:cNvPr id="9" name="Espaço Reservado para Número de Slide 5"/>
          <p:cNvSpPr>
            <a:spLocks noGrp="1"/>
          </p:cNvSpPr>
          <p:nvPr>
            <p:ph type="sldNum" sz="quarter" idx="12"/>
          </p:nvPr>
        </p:nvSpPr>
        <p:spPr/>
        <p:txBody>
          <a:bodyPr/>
          <a:lstStyle>
            <a:lvl1pPr>
              <a:defRPr/>
            </a:lvl1pPr>
          </a:lstStyle>
          <a:p>
            <a:fld id="{9B4079E4-E70A-405D-91CA-34E58A2FF9B6}" type="slidenum">
              <a:rPr lang="pt-BR" altLang="pt-BR"/>
              <a:pPr/>
              <a:t>‹nº›</a:t>
            </a:fld>
            <a:endParaRPr lang="pt-BR" altLang="pt-BR"/>
          </a:p>
        </p:txBody>
      </p:sp>
    </p:spTree>
    <p:extLst>
      <p:ext uri="{BB962C8B-B14F-4D97-AF65-F5344CB8AC3E}">
        <p14:creationId xmlns:p14="http://schemas.microsoft.com/office/powerpoint/2010/main" val="1565367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3"/>
          <p:cNvSpPr>
            <a:spLocks noGrp="1"/>
          </p:cNvSpPr>
          <p:nvPr>
            <p:ph type="dt" sz="half" idx="10"/>
          </p:nvPr>
        </p:nvSpPr>
        <p:spPr/>
        <p:txBody>
          <a:bodyPr/>
          <a:lstStyle>
            <a:lvl1pPr>
              <a:defRPr/>
            </a:lvl1pPr>
          </a:lstStyle>
          <a:p>
            <a:pPr>
              <a:defRPr/>
            </a:pPr>
            <a:endParaRPr lang="pt-BR"/>
          </a:p>
        </p:txBody>
      </p:sp>
      <p:sp>
        <p:nvSpPr>
          <p:cNvPr id="4" name="Espaço Reservado para Rodapé 4"/>
          <p:cNvSpPr>
            <a:spLocks noGrp="1"/>
          </p:cNvSpPr>
          <p:nvPr>
            <p:ph type="ftr" sz="quarter" idx="11"/>
          </p:nvPr>
        </p:nvSpPr>
        <p:spPr/>
        <p:txBody>
          <a:bodyPr/>
          <a:lstStyle>
            <a:lvl1pPr>
              <a:defRPr/>
            </a:lvl1pPr>
          </a:lstStyle>
          <a:p>
            <a:pPr>
              <a:defRPr/>
            </a:pPr>
            <a:endParaRPr lang="pt-BR"/>
          </a:p>
        </p:txBody>
      </p:sp>
      <p:sp>
        <p:nvSpPr>
          <p:cNvPr id="5" name="Espaço Reservado para Número de Slide 5"/>
          <p:cNvSpPr>
            <a:spLocks noGrp="1"/>
          </p:cNvSpPr>
          <p:nvPr>
            <p:ph type="sldNum" sz="quarter" idx="12"/>
          </p:nvPr>
        </p:nvSpPr>
        <p:spPr/>
        <p:txBody>
          <a:bodyPr/>
          <a:lstStyle>
            <a:lvl1pPr>
              <a:defRPr/>
            </a:lvl1pPr>
          </a:lstStyle>
          <a:p>
            <a:fld id="{38BDCF9C-8C5A-4CDF-8C28-CC340978C6E3}" type="slidenum">
              <a:rPr lang="pt-BR" altLang="pt-BR"/>
              <a:pPr/>
              <a:t>‹nº›</a:t>
            </a:fld>
            <a:endParaRPr lang="pt-BR" altLang="pt-BR"/>
          </a:p>
        </p:txBody>
      </p:sp>
    </p:spTree>
    <p:extLst>
      <p:ext uri="{BB962C8B-B14F-4D97-AF65-F5344CB8AC3E}">
        <p14:creationId xmlns:p14="http://schemas.microsoft.com/office/powerpoint/2010/main" val="1712142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3"/>
          <p:cNvSpPr>
            <a:spLocks noGrp="1"/>
          </p:cNvSpPr>
          <p:nvPr>
            <p:ph type="dt" sz="half" idx="10"/>
          </p:nvPr>
        </p:nvSpPr>
        <p:spPr/>
        <p:txBody>
          <a:bodyPr/>
          <a:lstStyle>
            <a:lvl1pPr>
              <a:defRPr/>
            </a:lvl1pPr>
          </a:lstStyle>
          <a:p>
            <a:pPr>
              <a:defRPr/>
            </a:pPr>
            <a:endParaRPr lang="pt-BR"/>
          </a:p>
        </p:txBody>
      </p:sp>
      <p:sp>
        <p:nvSpPr>
          <p:cNvPr id="3" name="Espaço Reservado para Rodapé 4"/>
          <p:cNvSpPr>
            <a:spLocks noGrp="1"/>
          </p:cNvSpPr>
          <p:nvPr>
            <p:ph type="ftr" sz="quarter" idx="11"/>
          </p:nvPr>
        </p:nvSpPr>
        <p:spPr/>
        <p:txBody>
          <a:bodyPr/>
          <a:lstStyle>
            <a:lvl1pPr>
              <a:defRPr/>
            </a:lvl1pPr>
          </a:lstStyle>
          <a:p>
            <a:pPr>
              <a:defRPr/>
            </a:pPr>
            <a:endParaRPr lang="pt-BR"/>
          </a:p>
        </p:txBody>
      </p:sp>
      <p:sp>
        <p:nvSpPr>
          <p:cNvPr id="4" name="Espaço Reservado para Número de Slide 5"/>
          <p:cNvSpPr>
            <a:spLocks noGrp="1"/>
          </p:cNvSpPr>
          <p:nvPr>
            <p:ph type="sldNum" sz="quarter" idx="12"/>
          </p:nvPr>
        </p:nvSpPr>
        <p:spPr/>
        <p:txBody>
          <a:bodyPr/>
          <a:lstStyle>
            <a:lvl1pPr>
              <a:defRPr/>
            </a:lvl1pPr>
          </a:lstStyle>
          <a:p>
            <a:fld id="{41490FDF-4DF1-4F37-B65E-B8618429DA32}" type="slidenum">
              <a:rPr lang="pt-BR" altLang="pt-BR"/>
              <a:pPr/>
              <a:t>‹nº›</a:t>
            </a:fld>
            <a:endParaRPr lang="pt-BR" altLang="pt-BR"/>
          </a:p>
        </p:txBody>
      </p:sp>
    </p:spTree>
    <p:extLst>
      <p:ext uri="{BB962C8B-B14F-4D97-AF65-F5344CB8AC3E}">
        <p14:creationId xmlns:p14="http://schemas.microsoft.com/office/powerpoint/2010/main" val="1410969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3"/>
          <p:cNvSpPr>
            <a:spLocks noGrp="1"/>
          </p:cNvSpPr>
          <p:nvPr>
            <p:ph type="dt" sz="half" idx="10"/>
          </p:nvPr>
        </p:nvSpPr>
        <p:spPr/>
        <p:txBody>
          <a:bodyPr/>
          <a:lstStyle>
            <a:lvl1pPr>
              <a:defRPr/>
            </a:lvl1pPr>
          </a:lstStyle>
          <a:p>
            <a:pPr>
              <a:defRPr/>
            </a:pPr>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fld id="{CCD5C3D7-C6FF-47D6-83BC-797964C7D163}" type="slidenum">
              <a:rPr lang="pt-BR" altLang="pt-BR"/>
              <a:pPr/>
              <a:t>‹nº›</a:t>
            </a:fld>
            <a:endParaRPr lang="pt-BR" altLang="pt-BR"/>
          </a:p>
        </p:txBody>
      </p:sp>
    </p:spTree>
    <p:extLst>
      <p:ext uri="{BB962C8B-B14F-4D97-AF65-F5344CB8AC3E}">
        <p14:creationId xmlns:p14="http://schemas.microsoft.com/office/powerpoint/2010/main" val="157944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smtClean="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3"/>
          <p:cNvSpPr>
            <a:spLocks noGrp="1"/>
          </p:cNvSpPr>
          <p:nvPr>
            <p:ph type="dt" sz="half" idx="10"/>
          </p:nvPr>
        </p:nvSpPr>
        <p:spPr/>
        <p:txBody>
          <a:bodyPr/>
          <a:lstStyle>
            <a:lvl1pPr>
              <a:defRPr/>
            </a:lvl1pPr>
          </a:lstStyle>
          <a:p>
            <a:pPr>
              <a:defRPr/>
            </a:pPr>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fld id="{61948D4B-1A32-4989-8054-37863F7B7A5B}" type="slidenum">
              <a:rPr lang="pt-BR" altLang="pt-BR"/>
              <a:pPr/>
              <a:t>‹nº›</a:t>
            </a:fld>
            <a:endParaRPr lang="pt-BR" altLang="pt-BR"/>
          </a:p>
        </p:txBody>
      </p:sp>
    </p:spTree>
    <p:extLst>
      <p:ext uri="{BB962C8B-B14F-4D97-AF65-F5344CB8AC3E}">
        <p14:creationId xmlns:p14="http://schemas.microsoft.com/office/powerpoint/2010/main" val="377540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ço Reservado para Título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t-BR" altLang="pt-BR" smtClean="0"/>
              <a:t>Clique para editar o estilo do título mestre</a:t>
            </a:r>
          </a:p>
        </p:txBody>
      </p:sp>
      <p:sp>
        <p:nvSpPr>
          <p:cNvPr id="1027" name="Espaço Reservado para Texto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t-BR" altLang="pt-BR" smtClean="0"/>
              <a:t>Clique para editar os estilos do texto mestre</a:t>
            </a:r>
          </a:p>
          <a:p>
            <a:pPr lvl="1"/>
            <a:r>
              <a:rPr lang="pt-BR" altLang="pt-BR" smtClean="0"/>
              <a:t>Segundo nível</a:t>
            </a:r>
          </a:p>
          <a:p>
            <a:pPr lvl="2"/>
            <a:r>
              <a:rPr lang="pt-BR" altLang="pt-BR" smtClean="0"/>
              <a:t>Terceiro nível</a:t>
            </a:r>
          </a:p>
          <a:p>
            <a:pPr lvl="3"/>
            <a:r>
              <a:rPr lang="pt-BR" altLang="pt-BR" smtClean="0"/>
              <a:t>Quarto nível</a:t>
            </a:r>
          </a:p>
          <a:p>
            <a:pPr lvl="4"/>
            <a:r>
              <a:rPr lang="pt-BR" altLang="pt-BR" smtClean="0"/>
              <a:t>Quinto nível</a:t>
            </a: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8F264835-5EA8-4C7A-B636-C448ED5B89C4}" type="slidenum">
              <a:rPr lang="pt-BR" altLang="pt-BR"/>
              <a:pPr/>
              <a:t>‹nº›</a:t>
            </a:fld>
            <a:endParaRPr lang="pt-BR" altLang="pt-BR"/>
          </a:p>
        </p:txBody>
      </p:sp>
    </p:spTree>
  </p:cSld>
  <p:clrMap bg1="lt1" tx1="dk1" bg2="lt2" tx2="dk2" accent1="accent1" accent2="accent2" accent3="accent3" accent4="accent4" accent5="accent5" accent6="accent6" hlink="hlink" folHlink="folHlink"/>
  <p:sldLayoutIdLst>
    <p:sldLayoutId id="2147483695" r:id="rId1"/>
    <p:sldLayoutId id="2147483694" r:id="rId2"/>
    <p:sldLayoutId id="2147483693" r:id="rId3"/>
    <p:sldLayoutId id="2147483692" r:id="rId4"/>
    <p:sldLayoutId id="2147483691" r:id="rId5"/>
    <p:sldLayoutId id="2147483690" r:id="rId6"/>
    <p:sldLayoutId id="2147483689" r:id="rId7"/>
    <p:sldLayoutId id="2147483688" r:id="rId8"/>
    <p:sldLayoutId id="2147483687" r:id="rId9"/>
    <p:sldLayoutId id="2147483686" r:id="rId10"/>
    <p:sldLayoutId id="2147483685"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hyperlink" Target="http://www.planalto.gov.br/ccivil_03/_Ato2007-2010/2009/Lei/L12034.htm#art3" TargetMode="Externa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hyperlink" Target="http://www.planalto.gov.br/ccivil_03/_Ato2007-2010/2009/Lei/L12034.htm#art3" TargetMode="External"/><Relationship Id="rId2" Type="http://schemas.openxmlformats.org/officeDocument/2006/relationships/hyperlink" Target="http://www.planalto.gov.br/ccivil_03/_Ato2004-2006/2006/Lei/L11300.htm#art1" TargetMode="Externa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hyperlink" Target="http://www.planalto.gov.br/ccivil_03/Constituicao/Constitui&#231;ao.htm#art37&#167;1" TargetMode="External"/><Relationship Id="rId2" Type="http://schemas.openxmlformats.org/officeDocument/2006/relationships/hyperlink" Target="http://www.planalto.gov.br/ccivil_03/Leis/LCP/Lcp64.htm#art22" TargetMode="External"/><Relationship Id="rId1" Type="http://schemas.openxmlformats.org/officeDocument/2006/relationships/slideLayout" Target="../slideLayouts/slideLayout7.xml"/><Relationship Id="rId4" Type="http://schemas.openxmlformats.org/officeDocument/2006/relationships/hyperlink" Target="http://www.planalto.gov.br/ccivil_03/_Ato2007-2010/2009/Lei/L12034.htm#art3" TargetMode="External"/></Relationships>
</file>

<file path=ppt/slides/_rels/slide38.xml.rels><?xml version="1.0" encoding="UTF-8" standalone="yes"?>
<Relationships xmlns="http://schemas.openxmlformats.org/package/2006/relationships"><Relationship Id="rId2" Type="http://schemas.openxmlformats.org/officeDocument/2006/relationships/hyperlink" Target="http://www.planalto.gov.br/ccivil_03/_Ato2007-2010/2009/Lei/L12034.htm#art3" TargetMode="Externa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hyperlink" Target="http://www.planalto.gov.br/ccivil_03/_Ato2007-2010/2009/Lei/L12034.htm#art3" TargetMode="Externa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0" y="2133600"/>
            <a:ext cx="9144000" cy="2133600"/>
          </a:xfrm>
        </p:spPr>
        <p:txBody>
          <a:bodyPr rtlCol="0">
            <a:normAutofit fontScale="90000"/>
          </a:bodyPr>
          <a:lstStyle/>
          <a:p>
            <a:pPr eaLnBrk="1" fontAlgn="auto" hangingPunct="1">
              <a:spcAft>
                <a:spcPts val="0"/>
              </a:spcAft>
              <a:defRPr/>
            </a:pPr>
            <a:r>
              <a:rPr lang="pt-BR" sz="4000" b="1" dirty="0" smtClean="0">
                <a:effectLst>
                  <a:outerShdw blurRad="38100" dist="38100" dir="2700000" algn="tl">
                    <a:srgbClr val="FFFFFF"/>
                  </a:outerShdw>
                </a:effectLst>
                <a:latin typeface="Arial Black" pitchFamily="34" charset="0"/>
              </a:rPr>
              <a:t/>
            </a:r>
            <a:br>
              <a:rPr lang="pt-BR" sz="4000" b="1" dirty="0" smtClean="0">
                <a:effectLst>
                  <a:outerShdw blurRad="38100" dist="38100" dir="2700000" algn="tl">
                    <a:srgbClr val="FFFFFF"/>
                  </a:outerShdw>
                </a:effectLst>
                <a:latin typeface="Arial Black" pitchFamily="34" charset="0"/>
              </a:rPr>
            </a:br>
            <a:r>
              <a:rPr lang="pt-BR" sz="4000" b="1" dirty="0" smtClean="0">
                <a:effectLst>
                  <a:outerShdw blurRad="38100" dist="38100" dir="2700000" algn="tl">
                    <a:srgbClr val="FFFFFF"/>
                  </a:outerShdw>
                </a:effectLst>
                <a:latin typeface="Arial Black" pitchFamily="34" charset="0"/>
              </a:rPr>
              <a:t/>
            </a:r>
            <a:br>
              <a:rPr lang="pt-BR" sz="4000" b="1" dirty="0" smtClean="0">
                <a:effectLst>
                  <a:outerShdw blurRad="38100" dist="38100" dir="2700000" algn="tl">
                    <a:srgbClr val="FFFFFF"/>
                  </a:outerShdw>
                </a:effectLst>
                <a:latin typeface="Arial Black" pitchFamily="34" charset="0"/>
              </a:rPr>
            </a:br>
            <a:r>
              <a:rPr lang="pt-BR" sz="5300" b="1" dirty="0" smtClean="0">
                <a:effectLst>
                  <a:outerShdw blurRad="38100" dist="38100" dir="2700000" algn="tl">
                    <a:srgbClr val="FFFFFF"/>
                  </a:outerShdw>
                </a:effectLst>
                <a:latin typeface="Arial Black" pitchFamily="34" charset="0"/>
              </a:rPr>
              <a:t>Direito Eleitoral</a:t>
            </a:r>
            <a:r>
              <a:rPr lang="pt-BR" sz="4000" b="1" dirty="0" smtClean="0">
                <a:effectLst>
                  <a:outerShdw blurRad="38100" dist="38100" dir="2700000" algn="tl">
                    <a:srgbClr val="FFFFFF"/>
                  </a:outerShdw>
                </a:effectLst>
                <a:latin typeface="Arial Black" pitchFamily="34" charset="0"/>
              </a:rPr>
              <a:t> </a:t>
            </a:r>
            <a:br>
              <a:rPr lang="pt-BR" sz="4000" b="1" dirty="0" smtClean="0">
                <a:effectLst>
                  <a:outerShdw blurRad="38100" dist="38100" dir="2700000" algn="tl">
                    <a:srgbClr val="FFFFFF"/>
                  </a:outerShdw>
                </a:effectLst>
                <a:latin typeface="Arial Black" pitchFamily="34" charset="0"/>
              </a:rPr>
            </a:br>
            <a:r>
              <a:rPr lang="pt-PT" sz="5400" dirty="0" smtClean="0">
                <a:latin typeface="Arial" charset="0"/>
              </a:rPr>
              <a:t> </a:t>
            </a:r>
            <a:r>
              <a:rPr lang="pt-PT" sz="2200" dirty="0" smtClean="0">
                <a:latin typeface="Arial" charset="0"/>
              </a:rPr>
              <a:t>Mauro Almeida Noleto </a:t>
            </a:r>
            <a:br>
              <a:rPr lang="pt-PT" sz="2200" dirty="0" smtClean="0">
                <a:latin typeface="Arial" charset="0"/>
              </a:rPr>
            </a:br>
            <a:r>
              <a:rPr lang="pt-PT" sz="2200" dirty="0" smtClean="0">
                <a:latin typeface="Arial" charset="0"/>
              </a:rPr>
              <a:t/>
            </a:r>
            <a:br>
              <a:rPr lang="pt-PT" sz="2200" dirty="0" smtClean="0">
                <a:latin typeface="Arial" charset="0"/>
              </a:rPr>
            </a:br>
            <a:r>
              <a:rPr lang="pt-PT" sz="2200" dirty="0" smtClean="0">
                <a:latin typeface="Arial" charset="0"/>
              </a:rPr>
              <a:t/>
            </a:r>
            <a:br>
              <a:rPr lang="pt-PT" sz="2200" dirty="0" smtClean="0">
                <a:latin typeface="Arial" charset="0"/>
              </a:rPr>
            </a:br>
            <a:r>
              <a:rPr lang="pt-BR" sz="2200" dirty="0" smtClean="0">
                <a:effectLst>
                  <a:outerShdw blurRad="38100" dist="38100" dir="2700000" algn="tl">
                    <a:srgbClr val="FFFFFF"/>
                  </a:outerShdw>
                </a:effectLst>
                <a:latin typeface="Arial Black" pitchFamily="34" charset="0"/>
              </a:rPr>
              <a:t>Ilícitos </a:t>
            </a:r>
            <a:r>
              <a:rPr lang="pt-BR" sz="2200" dirty="0" smtClean="0">
                <a:effectLst>
                  <a:outerShdw blurRad="38100" dist="38100" dir="2700000" algn="tl">
                    <a:srgbClr val="FFFFFF"/>
                  </a:outerShdw>
                </a:effectLst>
                <a:latin typeface="Arial Black" pitchFamily="34" charset="0"/>
              </a:rPr>
              <a:t>Eleitorais: abuso de poder, condutas vedadas e compra de votos </a:t>
            </a:r>
            <a:r>
              <a:rPr lang="pt-BR" sz="2200" b="1" dirty="0" smtClean="0">
                <a:effectLst>
                  <a:outerShdw blurRad="38100" dist="38100" dir="2700000" algn="tl">
                    <a:srgbClr val="FFFFFF"/>
                  </a:outerShdw>
                </a:effectLst>
                <a:latin typeface="Arial" pitchFamily="34" charset="0"/>
              </a:rPr>
              <a:t/>
            </a:r>
            <a:br>
              <a:rPr lang="pt-BR" sz="2200" b="1" dirty="0" smtClean="0">
                <a:effectLst>
                  <a:outerShdw blurRad="38100" dist="38100" dir="2700000" algn="tl">
                    <a:srgbClr val="FFFFFF"/>
                  </a:outerShdw>
                </a:effectLst>
                <a:latin typeface="Arial" pitchFamily="34" charset="0"/>
              </a:rPr>
            </a:br>
            <a:r>
              <a:rPr lang="pt-BR" sz="4500" b="1" dirty="0" smtClean="0">
                <a:effectLst>
                  <a:outerShdw blurRad="38100" dist="38100" dir="2700000" algn="tl">
                    <a:srgbClr val="FFFFFF"/>
                  </a:outerShdw>
                </a:effectLst>
                <a:latin typeface="Arial" pitchFamily="34" charset="0"/>
              </a:rPr>
              <a:t/>
            </a:r>
            <a:br>
              <a:rPr lang="pt-BR" sz="4500" b="1" dirty="0" smtClean="0">
                <a:effectLst>
                  <a:outerShdw blurRad="38100" dist="38100" dir="2700000" algn="tl">
                    <a:srgbClr val="FFFFFF"/>
                  </a:outerShdw>
                </a:effectLst>
                <a:latin typeface="Arial" pitchFamily="34" charset="0"/>
              </a:rPr>
            </a:br>
            <a:endParaRPr lang="pt-BR" sz="4500" dirty="0" smtClean="0">
              <a:latin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rtlCol="0">
            <a:normAutofit fontScale="90000"/>
          </a:bodyPr>
          <a:lstStyle/>
          <a:p>
            <a:pPr eaLnBrk="1" fontAlgn="auto" hangingPunct="1">
              <a:spcAft>
                <a:spcPts val="0"/>
              </a:spcAft>
              <a:defRPr/>
            </a:pPr>
            <a:r>
              <a:rPr lang="pt-PT" sz="2800" dirty="0" smtClean="0">
                <a:effectLst>
                  <a:outerShdw blurRad="38100" dist="38100" dir="2700000" algn="tl">
                    <a:srgbClr val="FFFFFF"/>
                  </a:outerShdw>
                </a:effectLst>
                <a:latin typeface="Arial Black" pitchFamily="34" charset="0"/>
              </a:rPr>
              <a:t>Abuso de poder</a:t>
            </a:r>
            <a:br>
              <a:rPr lang="pt-PT" sz="2800" dirty="0" smtClean="0">
                <a:effectLst>
                  <a:outerShdw blurRad="38100" dist="38100" dir="2700000" algn="tl">
                    <a:srgbClr val="FFFFFF"/>
                  </a:outerShdw>
                </a:effectLst>
                <a:latin typeface="Arial Black" pitchFamily="34" charset="0"/>
              </a:rPr>
            </a:br>
            <a:r>
              <a:rPr lang="pt-PT" sz="3600" dirty="0" smtClean="0"/>
              <a:t>A evolução da jurisprudência</a:t>
            </a:r>
            <a:r>
              <a:rPr lang="pt-BR" sz="3600" dirty="0" smtClean="0"/>
              <a:t/>
            </a:r>
            <a:br>
              <a:rPr lang="pt-BR" sz="3600" dirty="0" smtClean="0"/>
            </a:br>
            <a:endParaRPr lang="pt-BR" sz="3600" dirty="0" smtClean="0"/>
          </a:p>
        </p:txBody>
      </p:sp>
      <p:sp>
        <p:nvSpPr>
          <p:cNvPr id="11267" name="Rectangle 3"/>
          <p:cNvSpPr>
            <a:spLocks noGrp="1" noChangeArrowheads="1"/>
          </p:cNvSpPr>
          <p:nvPr>
            <p:ph type="body" idx="1"/>
          </p:nvPr>
        </p:nvSpPr>
        <p:spPr>
          <a:xfrm>
            <a:off x="304800" y="1752600"/>
            <a:ext cx="8610600" cy="4114800"/>
          </a:xfrm>
        </p:spPr>
        <p:txBody>
          <a:bodyPr/>
          <a:lstStyle/>
          <a:p>
            <a:pPr algn="just" eaLnBrk="1" hangingPunct="1">
              <a:lnSpc>
                <a:spcPct val="90000"/>
              </a:lnSpc>
            </a:pPr>
            <a:r>
              <a:rPr lang="pt-BR" altLang="pt-BR" sz="2400" smtClean="0">
                <a:latin typeface="Arial" panose="020B0604020202020204" pitchFamily="34" charset="0"/>
                <a:cs typeface="Times New Roman" panose="02020603050405020304" pitchFamily="18" charset="0"/>
              </a:rPr>
              <a:t>A construção do tópico da </a:t>
            </a:r>
            <a:r>
              <a:rPr lang="pt-BR" altLang="pt-BR" sz="2400" b="1" u="sng" smtClean="0">
                <a:latin typeface="Arial" panose="020B0604020202020204" pitchFamily="34" charset="0"/>
                <a:cs typeface="Times New Roman" panose="02020603050405020304" pitchFamily="18" charset="0"/>
              </a:rPr>
              <a:t>potencialidade</a:t>
            </a:r>
            <a:r>
              <a:rPr lang="pt-BR" altLang="pt-BR" sz="2400" smtClean="0">
                <a:latin typeface="Arial" panose="020B0604020202020204" pitchFamily="34" charset="0"/>
                <a:cs typeface="Times New Roman" panose="02020603050405020304" pitchFamily="18" charset="0"/>
              </a:rPr>
              <a:t> </a:t>
            </a:r>
            <a:r>
              <a:rPr lang="pt-BR" altLang="pt-BR" sz="2400" smtClean="0"/>
              <a:t>:</a:t>
            </a:r>
          </a:p>
          <a:p>
            <a:pPr algn="just" eaLnBrk="1" hangingPunct="1">
              <a:lnSpc>
                <a:spcPct val="90000"/>
              </a:lnSpc>
              <a:buFontTx/>
              <a:buNone/>
            </a:pPr>
            <a:endParaRPr lang="pt-BR" altLang="pt-BR" sz="2000" b="1" smtClean="0">
              <a:latin typeface="Arial" panose="020B0604020202020204" pitchFamily="34" charset="0"/>
              <a:cs typeface="Times New Roman" panose="02020603050405020304" pitchFamily="18" charset="0"/>
            </a:endParaRPr>
          </a:p>
          <a:p>
            <a:pPr lvl="1" algn="just" eaLnBrk="1" hangingPunct="1">
              <a:lnSpc>
                <a:spcPct val="90000"/>
              </a:lnSpc>
              <a:buFontTx/>
              <a:buNone/>
            </a:pPr>
            <a:r>
              <a:rPr lang="pt-BR" altLang="pt-BR" sz="1800" smtClean="0">
                <a:latin typeface="Arial" panose="020B0604020202020204" pitchFamily="34" charset="0"/>
                <a:cs typeface="Arial" panose="020B0604020202020204" pitchFamily="34" charset="0"/>
              </a:rPr>
              <a:t>“(...)</a:t>
            </a:r>
            <a:endParaRPr lang="pt-BR" altLang="pt-BR" sz="1800" smtClean="0">
              <a:latin typeface="Arial" panose="020B0604020202020204" pitchFamily="34" charset="0"/>
              <a:ea typeface="Arial Unicode MS" panose="020B0604020202020204" pitchFamily="34" charset="-128"/>
              <a:cs typeface="Arial Unicode MS" panose="020B0604020202020204" pitchFamily="34" charset="-128"/>
            </a:endParaRPr>
          </a:p>
          <a:p>
            <a:pPr lvl="1" algn="just" eaLnBrk="1" hangingPunct="1">
              <a:lnSpc>
                <a:spcPct val="90000"/>
              </a:lnSpc>
              <a:buFontTx/>
              <a:buNone/>
            </a:pPr>
            <a:r>
              <a:rPr lang="pt-BR" altLang="pt-BR" sz="1800" smtClean="0">
                <a:latin typeface="Arial" panose="020B0604020202020204" pitchFamily="34" charset="0"/>
                <a:cs typeface="Arial" panose="020B0604020202020204" pitchFamily="34" charset="0"/>
              </a:rPr>
              <a:t>Quanto à exigência do nexo de causalidade, sempre me recusei a aludir à suposta exigência de </a:t>
            </a:r>
            <a:r>
              <a:rPr lang="pt-BR" altLang="pt-BR" sz="1800" b="1" smtClean="0">
                <a:latin typeface="Arial" panose="020B0604020202020204" pitchFamily="34" charset="0"/>
                <a:cs typeface="Arial" panose="020B0604020202020204" pitchFamily="34" charset="0"/>
              </a:rPr>
              <a:t>prova impossível de verdadeiro nexo de causalidade</a:t>
            </a:r>
            <a:r>
              <a:rPr lang="pt-BR" altLang="pt-BR" sz="1800" smtClean="0">
                <a:latin typeface="Arial" panose="020B0604020202020204" pitchFamily="34" charset="0"/>
                <a:cs typeface="Arial" panose="020B0604020202020204" pitchFamily="34" charset="0"/>
              </a:rPr>
              <a:t> entre o abuso de poder verificado e a vitória eleitoral do recorrente.</a:t>
            </a:r>
            <a:endParaRPr lang="pt-BR" altLang="pt-BR" sz="1800" smtClean="0">
              <a:latin typeface="Arial" panose="020B0604020202020204" pitchFamily="34" charset="0"/>
              <a:ea typeface="Arial Unicode MS" panose="020B0604020202020204" pitchFamily="34" charset="-128"/>
              <a:cs typeface="Arial Unicode MS" panose="020B0604020202020204" pitchFamily="34" charset="-128"/>
            </a:endParaRPr>
          </a:p>
          <a:p>
            <a:pPr lvl="1" algn="just" eaLnBrk="1" hangingPunct="1">
              <a:lnSpc>
                <a:spcPct val="90000"/>
              </a:lnSpc>
              <a:buFontTx/>
              <a:buNone/>
            </a:pPr>
            <a:r>
              <a:rPr lang="pt-BR" altLang="pt-BR" sz="1800" smtClean="0">
                <a:latin typeface="Arial" panose="020B0604020202020204" pitchFamily="34" charset="0"/>
                <a:cs typeface="Arial" panose="020B0604020202020204" pitchFamily="34" charset="0"/>
              </a:rPr>
              <a:t>Mas, acentuei, desde os primeiros julgamentos do Tribunal a respeito, ser indispensável </a:t>
            </a:r>
            <a:r>
              <a:rPr lang="pt-BR" altLang="pt-BR" sz="1800" b="1" smtClean="0">
                <a:latin typeface="Arial" panose="020B0604020202020204" pitchFamily="34" charset="0"/>
                <a:cs typeface="Arial" panose="020B0604020202020204" pitchFamily="34" charset="0"/>
              </a:rPr>
              <a:t>a demonstração – posto que indiciária – da provável influência do ilícito no resultado eleitoral questionado</a:t>
            </a:r>
            <a:r>
              <a:rPr lang="pt-BR" altLang="pt-BR" sz="1800" smtClean="0">
                <a:latin typeface="Arial" panose="020B0604020202020204" pitchFamily="34" charset="0"/>
                <a:cs typeface="Arial" panose="020B0604020202020204" pitchFamily="34" charset="0"/>
              </a:rPr>
              <a:t>; e, no caso dos autos, conforme registrado pelo acórdão dos embargos declaratórios, restou demonstrado benefício concreto em prejuízo dos demais candidatos, com influência significativa no resultado do pleito (...)” (</a:t>
            </a:r>
            <a:r>
              <a:rPr lang="pt-BR" altLang="pt-BR" sz="1800" smtClean="0">
                <a:latin typeface="Arial" panose="020B0604020202020204" pitchFamily="34" charset="0"/>
                <a:cs typeface="Times New Roman" panose="02020603050405020304" pitchFamily="18" charset="0"/>
              </a:rPr>
              <a:t>Ministro Sepúlveda Pertence, no Respe 19571, DJ 16.08.2002)</a:t>
            </a:r>
            <a:endParaRPr lang="pt-BR" altLang="pt-BR" sz="1800" smtClean="0">
              <a:latin typeface="Arial" panose="020B0604020202020204" pitchFamily="34" charset="0"/>
              <a:ea typeface="Arial Unicode MS" panose="020B0604020202020204" pitchFamily="34" charset="-128"/>
              <a:cs typeface="Arial Unicode MS" panose="020B0604020202020204" pitchFamily="34" charset="-128"/>
            </a:endParaRPr>
          </a:p>
          <a:p>
            <a:pPr lvl="1" algn="just" eaLnBrk="1" hangingPunct="1">
              <a:lnSpc>
                <a:spcPct val="90000"/>
              </a:lnSpc>
              <a:buFontTx/>
              <a:buNone/>
            </a:pPr>
            <a:endParaRPr lang="pt-BR" altLang="pt-BR" sz="1800" smtClean="0">
              <a:latin typeface="Arial" panose="020B0604020202020204" pitchFamily="34" charset="0"/>
              <a:ea typeface="Arial Unicode MS" panose="020B0604020202020204" pitchFamily="34" charset="-128"/>
              <a:cs typeface="Arial Unicode MS" panose="020B0604020202020204" pitchFamily="34" charset="-128"/>
            </a:endParaRPr>
          </a:p>
          <a:p>
            <a:pPr lvl="1" algn="just" eaLnBrk="1" hangingPunct="1">
              <a:lnSpc>
                <a:spcPct val="90000"/>
              </a:lnSpc>
              <a:buFontTx/>
              <a:buNone/>
            </a:pPr>
            <a:endParaRPr lang="pt-BR" altLang="pt-BR" sz="1800" smtClean="0"/>
          </a:p>
        </p:txBody>
      </p:sp>
      <p:sp>
        <p:nvSpPr>
          <p:cNvPr id="15364" name="Rectangle 4"/>
          <p:cNvSpPr>
            <a:spLocks noChangeArrowheads="1"/>
          </p:cNvSpPr>
          <p:nvPr/>
        </p:nvSpPr>
        <p:spPr bwMode="auto">
          <a:xfrm>
            <a:off x="685800" y="381000"/>
            <a:ext cx="7772400" cy="1143000"/>
          </a:xfrm>
          <a:prstGeom prst="rect">
            <a:avLst/>
          </a:prstGeom>
          <a:noFill/>
          <a:ln w="9525">
            <a:noFill/>
            <a:miter lim="800000"/>
            <a:headEnd/>
            <a:tailEnd/>
          </a:ln>
          <a:effectLst/>
        </p:spPr>
        <p:txBody>
          <a:bodyPr anchor="ctr"/>
          <a:lstStyle/>
          <a:p>
            <a:pPr algn="ctr">
              <a:defRPr/>
            </a:pPr>
            <a:endParaRPr lang="pt-BR" sz="6000">
              <a:solidFill>
                <a:schemeClr val="tx2"/>
              </a:solidFill>
              <a:effectLst>
                <a:outerShdw blurRad="38100" dist="38100" dir="2700000" algn="tl">
                  <a:srgbClr val="FFFFFF"/>
                </a:outerShdw>
              </a:effectLst>
              <a:latin typeface="Arial Black"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rtlCol="0">
            <a:normAutofit fontScale="90000"/>
          </a:bodyPr>
          <a:lstStyle/>
          <a:p>
            <a:pPr eaLnBrk="1" fontAlgn="auto" hangingPunct="1">
              <a:spcAft>
                <a:spcPts val="0"/>
              </a:spcAft>
              <a:defRPr/>
            </a:pPr>
            <a:r>
              <a:rPr lang="pt-PT" sz="2800" dirty="0" smtClean="0">
                <a:effectLst>
                  <a:outerShdw blurRad="38100" dist="38100" dir="2700000" algn="tl">
                    <a:srgbClr val="FFFFFF"/>
                  </a:outerShdw>
                </a:effectLst>
                <a:latin typeface="Arial Black" pitchFamily="34" charset="0"/>
              </a:rPr>
              <a:t>Abuso de poder</a:t>
            </a:r>
            <a:br>
              <a:rPr lang="pt-PT" sz="2800" dirty="0" smtClean="0">
                <a:effectLst>
                  <a:outerShdw blurRad="38100" dist="38100" dir="2700000" algn="tl">
                    <a:srgbClr val="FFFFFF"/>
                  </a:outerShdw>
                </a:effectLst>
                <a:latin typeface="Arial Black" pitchFamily="34" charset="0"/>
              </a:rPr>
            </a:br>
            <a:r>
              <a:rPr lang="pt-PT" sz="3600" dirty="0" smtClean="0"/>
              <a:t>A evolução da jurisprudência</a:t>
            </a:r>
            <a:r>
              <a:rPr lang="pt-BR" sz="3600" dirty="0" smtClean="0"/>
              <a:t/>
            </a:r>
            <a:br>
              <a:rPr lang="pt-BR" sz="3600" dirty="0" smtClean="0"/>
            </a:br>
            <a:endParaRPr lang="pt-BR" sz="3600" dirty="0" smtClean="0"/>
          </a:p>
        </p:txBody>
      </p:sp>
      <p:sp>
        <p:nvSpPr>
          <p:cNvPr id="12291" name="Rectangle 3"/>
          <p:cNvSpPr>
            <a:spLocks noGrp="1" noChangeArrowheads="1"/>
          </p:cNvSpPr>
          <p:nvPr>
            <p:ph type="body" idx="1"/>
          </p:nvPr>
        </p:nvSpPr>
        <p:spPr>
          <a:xfrm>
            <a:off x="304800" y="1752600"/>
            <a:ext cx="8610600" cy="4114800"/>
          </a:xfrm>
        </p:spPr>
        <p:txBody>
          <a:bodyPr/>
          <a:lstStyle/>
          <a:p>
            <a:pPr algn="just" eaLnBrk="1" hangingPunct="1">
              <a:lnSpc>
                <a:spcPct val="90000"/>
              </a:lnSpc>
            </a:pPr>
            <a:r>
              <a:rPr lang="pt-BR" altLang="pt-BR" sz="2400" smtClean="0">
                <a:latin typeface="Arial" panose="020B0604020202020204" pitchFamily="34" charset="0"/>
                <a:cs typeface="Times New Roman" panose="02020603050405020304" pitchFamily="18" charset="0"/>
              </a:rPr>
              <a:t>A construção do tópico da </a:t>
            </a:r>
            <a:r>
              <a:rPr lang="pt-BR" altLang="pt-BR" sz="2400" b="1" u="sng" smtClean="0">
                <a:latin typeface="Arial" panose="020B0604020202020204" pitchFamily="34" charset="0"/>
                <a:cs typeface="Times New Roman" panose="02020603050405020304" pitchFamily="18" charset="0"/>
              </a:rPr>
              <a:t>potencialidade</a:t>
            </a:r>
            <a:r>
              <a:rPr lang="pt-BR" altLang="pt-BR" sz="2400" smtClean="0"/>
              <a:t>:</a:t>
            </a:r>
          </a:p>
          <a:p>
            <a:pPr algn="just" eaLnBrk="1" hangingPunct="1">
              <a:lnSpc>
                <a:spcPct val="90000"/>
              </a:lnSpc>
              <a:buFontTx/>
              <a:buNone/>
            </a:pPr>
            <a:endParaRPr lang="pt-BR" altLang="pt-BR" sz="2400" b="1" smtClean="0">
              <a:latin typeface="Arial" panose="020B0604020202020204" pitchFamily="34" charset="0"/>
              <a:cs typeface="Times New Roman" panose="02020603050405020304" pitchFamily="18" charset="0"/>
            </a:endParaRPr>
          </a:p>
          <a:p>
            <a:pPr lvl="1" algn="just" eaLnBrk="1" hangingPunct="1">
              <a:lnSpc>
                <a:spcPct val="90000"/>
              </a:lnSpc>
              <a:buFontTx/>
              <a:buNone/>
            </a:pPr>
            <a:r>
              <a:rPr lang="pt-BR" altLang="pt-BR" sz="1600" smtClean="0">
                <a:latin typeface="Arial" panose="020B0604020202020204" pitchFamily="34" charset="0"/>
                <a:cs typeface="Arial" panose="020B0604020202020204" pitchFamily="34" charset="0"/>
              </a:rPr>
              <a:t>Abuso do poder político. Configuração. Cálculos matemáticos. Nexo de causalidade. Comprovação da influência no pleito. Não-cabimento. Potencialidade. Caracterização. </a:t>
            </a:r>
            <a:endParaRPr lang="pt-BR" altLang="pt-BR" sz="1600" smtClean="0">
              <a:latin typeface="Arial" panose="020B0604020202020204" pitchFamily="34" charset="0"/>
              <a:ea typeface="Arial Unicode MS" panose="020B0604020202020204" pitchFamily="34" charset="-128"/>
              <a:cs typeface="Arial Unicode MS" panose="020B0604020202020204" pitchFamily="34" charset="-128"/>
            </a:endParaRPr>
          </a:p>
          <a:p>
            <a:pPr lvl="1" algn="just" eaLnBrk="1" hangingPunct="1">
              <a:lnSpc>
                <a:spcPct val="90000"/>
              </a:lnSpc>
              <a:buFontTx/>
              <a:buNone/>
            </a:pPr>
            <a:r>
              <a:rPr lang="pt-BR" altLang="pt-BR" sz="1600" smtClean="0">
                <a:latin typeface="Arial" panose="020B0604020202020204" pitchFamily="34" charset="0"/>
                <a:cs typeface="Arial" panose="020B0604020202020204" pitchFamily="34" charset="0"/>
              </a:rPr>
              <a:t>1. </a:t>
            </a:r>
            <a:r>
              <a:rPr lang="pt-BR" altLang="pt-BR" sz="1600" b="1" smtClean="0">
                <a:latin typeface="Arial" panose="020B0604020202020204" pitchFamily="34" charset="0"/>
                <a:cs typeface="Arial" panose="020B0604020202020204" pitchFamily="34" charset="0"/>
              </a:rPr>
              <a:t>Para a configuração de abuso de poder</a:t>
            </a:r>
            <a:r>
              <a:rPr lang="pt-BR" altLang="pt-BR" sz="1600" smtClean="0">
                <a:latin typeface="Arial" panose="020B0604020202020204" pitchFamily="34" charset="0"/>
                <a:cs typeface="Arial" panose="020B0604020202020204" pitchFamily="34" charset="0"/>
              </a:rPr>
              <a:t> </a:t>
            </a:r>
            <a:r>
              <a:rPr lang="pt-BR" altLang="pt-BR" sz="1600" b="1" smtClean="0">
                <a:latin typeface="Arial" panose="020B0604020202020204" pitchFamily="34" charset="0"/>
                <a:cs typeface="Arial" panose="020B0604020202020204" pitchFamily="34" charset="0"/>
              </a:rPr>
              <a:t>não se exige nexo de causalidade, entendido esse como a comprovação de que o candidato foi eleito efetivamente devido ao ilícito ocorrido, mas que fique demonstrado que as práticas irregulares teriam capacidade ou potencial para influenciar o eleitorado, o que torna ilegítimo o resultado do pleito</a:t>
            </a:r>
            <a:r>
              <a:rPr lang="pt-BR" altLang="pt-BR" sz="1600" smtClean="0">
                <a:latin typeface="Arial" panose="020B0604020202020204" pitchFamily="34" charset="0"/>
                <a:cs typeface="Arial" panose="020B0604020202020204" pitchFamily="34" charset="0"/>
              </a:rPr>
              <a:t>. </a:t>
            </a:r>
            <a:endParaRPr lang="pt-BR" altLang="pt-BR" sz="1600" smtClean="0">
              <a:latin typeface="Arial" panose="020B0604020202020204" pitchFamily="34" charset="0"/>
              <a:ea typeface="Arial Unicode MS" panose="020B0604020202020204" pitchFamily="34" charset="-128"/>
              <a:cs typeface="Arial Unicode MS" panose="020B0604020202020204" pitchFamily="34" charset="-128"/>
            </a:endParaRPr>
          </a:p>
          <a:p>
            <a:pPr lvl="1" algn="just" eaLnBrk="1" hangingPunct="1">
              <a:lnSpc>
                <a:spcPct val="90000"/>
              </a:lnSpc>
              <a:buFontTx/>
              <a:buNone/>
            </a:pPr>
            <a:r>
              <a:rPr lang="pt-BR" altLang="pt-BR" sz="1600" smtClean="0">
                <a:latin typeface="Arial" panose="020B0604020202020204" pitchFamily="34" charset="0"/>
                <a:cs typeface="Times New Roman" panose="02020603050405020304" pitchFamily="18" charset="0"/>
              </a:rPr>
              <a:t>2. Se fossem necessários cálculos matemáticos, seria impossível que a representação fosse julgada antes da eleição do candidato, que é, aliás, o mais recomendável, visto que, como disposto no inciso XIV do art. 22 da LC nº 64/90, somente neste caso poderá a investigação judicial surtir os efeitos de cassação do registro e aplicação da sanção de inelegibilidade</a:t>
            </a:r>
            <a:r>
              <a:rPr lang="pt-BR" altLang="pt-BR" sz="1600" smtClean="0">
                <a:latin typeface="Arial" panose="020B0604020202020204" pitchFamily="34" charset="0"/>
                <a:ea typeface="Arial Unicode MS" panose="020B0604020202020204" pitchFamily="34" charset="-128"/>
                <a:cs typeface="Arial Unicode MS" panose="020B0604020202020204" pitchFamily="34" charset="-128"/>
              </a:rPr>
              <a:t> . (</a:t>
            </a:r>
            <a:r>
              <a:rPr lang="pt-BR" altLang="pt-BR" sz="1600" b="1" smtClean="0">
                <a:latin typeface="Arial" panose="020B0604020202020204" pitchFamily="34" charset="0"/>
                <a:cs typeface="Arial" panose="020B0604020202020204" pitchFamily="34" charset="0"/>
              </a:rPr>
              <a:t>RO 752</a:t>
            </a:r>
            <a:r>
              <a:rPr lang="pt-BR" altLang="pt-BR" sz="1600" smtClean="0">
                <a:latin typeface="Arial" panose="020B0604020202020204" pitchFamily="34" charset="0"/>
                <a:cs typeface="Arial" panose="020B0604020202020204" pitchFamily="34" charset="0"/>
              </a:rPr>
              <a:t>, relator: Min. Fernando Neves (Guaçui-ES), DJ - Diário de Justiça, Volume 1, Data 06/08/2004, Página 163.)</a:t>
            </a:r>
            <a:endParaRPr lang="pt-BR" altLang="pt-BR" sz="1600" smtClean="0">
              <a:latin typeface="Arial" panose="020B0604020202020204" pitchFamily="34" charset="0"/>
              <a:ea typeface="Arial Unicode MS" panose="020B0604020202020204" pitchFamily="34" charset="-128"/>
              <a:cs typeface="Arial Unicode MS" panose="020B0604020202020204" pitchFamily="34" charset="-128"/>
            </a:endParaRPr>
          </a:p>
          <a:p>
            <a:pPr lvl="1" algn="just" eaLnBrk="1" hangingPunct="1">
              <a:lnSpc>
                <a:spcPct val="90000"/>
              </a:lnSpc>
              <a:buFontTx/>
              <a:buNone/>
            </a:pPr>
            <a:endParaRPr lang="pt-BR" altLang="pt-BR" sz="1600" smtClean="0"/>
          </a:p>
        </p:txBody>
      </p:sp>
      <p:sp>
        <p:nvSpPr>
          <p:cNvPr id="16388" name="Rectangle 4"/>
          <p:cNvSpPr>
            <a:spLocks noChangeArrowheads="1"/>
          </p:cNvSpPr>
          <p:nvPr/>
        </p:nvSpPr>
        <p:spPr bwMode="auto">
          <a:xfrm>
            <a:off x="685800" y="381000"/>
            <a:ext cx="7772400" cy="1143000"/>
          </a:xfrm>
          <a:prstGeom prst="rect">
            <a:avLst/>
          </a:prstGeom>
          <a:noFill/>
          <a:ln w="9525">
            <a:noFill/>
            <a:miter lim="800000"/>
            <a:headEnd/>
            <a:tailEnd/>
          </a:ln>
          <a:effectLst/>
        </p:spPr>
        <p:txBody>
          <a:bodyPr anchor="ctr"/>
          <a:lstStyle/>
          <a:p>
            <a:pPr algn="ctr">
              <a:defRPr/>
            </a:pPr>
            <a:endParaRPr lang="pt-BR" sz="6000">
              <a:solidFill>
                <a:schemeClr val="tx2"/>
              </a:solidFill>
              <a:effectLst>
                <a:outerShdw blurRad="38100" dist="38100" dir="2700000" algn="tl">
                  <a:srgbClr val="FFFFFF"/>
                </a:outerShdw>
              </a:effectLst>
              <a:latin typeface="Arial Black"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1295400"/>
            <a:ext cx="8305800" cy="4800600"/>
          </a:xfrm>
        </p:spPr>
        <p:txBody>
          <a:bodyPr/>
          <a:lstStyle/>
          <a:p>
            <a:pPr algn="just" eaLnBrk="1" hangingPunct="1"/>
            <a:r>
              <a:rPr lang="pt-BR" altLang="pt-BR" sz="2400" smtClean="0"/>
              <a:t>Art. 41-A – Ressalvado o disposto no art. 26 e seus incisos,</a:t>
            </a:r>
            <a:br>
              <a:rPr lang="pt-BR" altLang="pt-BR" sz="2400" smtClean="0"/>
            </a:br>
            <a:r>
              <a:rPr lang="pt-BR" altLang="pt-BR" sz="2400" smtClean="0"/>
              <a:t>constitui captação de sufrágio, vedada por esta lei, o candidato</a:t>
            </a:r>
            <a:br>
              <a:rPr lang="pt-BR" altLang="pt-BR" sz="2400" smtClean="0"/>
            </a:br>
            <a:r>
              <a:rPr lang="pt-BR" altLang="pt-BR" sz="2400" smtClean="0"/>
              <a:t>doar, oferecer, prometer, ou entregar ao eleitor, com o fim de</a:t>
            </a:r>
            <a:br>
              <a:rPr lang="pt-BR" altLang="pt-BR" sz="2400" smtClean="0"/>
            </a:br>
            <a:r>
              <a:rPr lang="pt-BR" altLang="pt-BR" sz="2400" smtClean="0"/>
              <a:t>obter-lhe voto, bem ou vantagem pessoal de qualquer natureza,</a:t>
            </a:r>
            <a:br>
              <a:rPr lang="pt-BR" altLang="pt-BR" sz="2400" smtClean="0"/>
            </a:br>
            <a:r>
              <a:rPr lang="pt-BR" altLang="pt-BR" sz="2400" smtClean="0"/>
              <a:t>inclusive emprego ou função pública, desde o registro da</a:t>
            </a:r>
            <a:br>
              <a:rPr lang="pt-BR" altLang="pt-BR" sz="2400" smtClean="0"/>
            </a:br>
            <a:r>
              <a:rPr lang="pt-BR" altLang="pt-BR" sz="2400" smtClean="0"/>
              <a:t>candidatura até o dia da eleição, inclusive, sob pena de multa de</a:t>
            </a:r>
            <a:br>
              <a:rPr lang="pt-BR" altLang="pt-BR" sz="2400" smtClean="0"/>
            </a:br>
            <a:r>
              <a:rPr lang="pt-BR" altLang="pt-BR" sz="2400" smtClean="0"/>
              <a:t>mil a cinqüenta mil UFIR e cassação do registro ou do diploma,</a:t>
            </a:r>
            <a:br>
              <a:rPr lang="pt-BR" altLang="pt-BR" sz="2400" smtClean="0"/>
            </a:br>
            <a:r>
              <a:rPr lang="pt-BR" altLang="pt-BR" sz="2400" smtClean="0"/>
              <a:t>observado o procedimento previsto no art. 22 da Lei</a:t>
            </a:r>
            <a:br>
              <a:rPr lang="pt-BR" altLang="pt-BR" sz="2400" smtClean="0"/>
            </a:br>
            <a:r>
              <a:rPr lang="pt-BR" altLang="pt-BR" sz="2400" smtClean="0"/>
              <a:t>Complementar n. 64, de 18 de maio de 1990.</a:t>
            </a:r>
            <a:br>
              <a:rPr lang="pt-BR" altLang="pt-BR" sz="2400" smtClean="0"/>
            </a:br>
            <a:r>
              <a:rPr lang="pt-BR" altLang="pt-BR" sz="2400" smtClean="0"/>
              <a:t/>
            </a:r>
            <a:br>
              <a:rPr lang="pt-BR" altLang="pt-BR" sz="2400" smtClean="0"/>
            </a:br>
            <a:r>
              <a:rPr lang="pt-BR" altLang="pt-BR" sz="2400" smtClean="0"/>
              <a:t>(</a:t>
            </a:r>
            <a:r>
              <a:rPr lang="pt-BR" altLang="pt-BR" sz="2000" b="1" smtClean="0"/>
              <a:t>Lei 9.840, de 28.9.1999, que acrescentou o art. 41-A à Lei n. 9.504, de</a:t>
            </a:r>
            <a:br>
              <a:rPr lang="pt-BR" altLang="pt-BR" sz="2000" b="1" smtClean="0"/>
            </a:br>
            <a:r>
              <a:rPr lang="pt-BR" altLang="pt-BR" sz="2000" b="1" smtClean="0"/>
              <a:t>30.9.1997</a:t>
            </a:r>
            <a:r>
              <a:rPr lang="pt-BR" altLang="pt-BR" sz="2400" smtClean="0"/>
              <a:t>)</a:t>
            </a:r>
            <a:endParaRPr lang="pt-BR" altLang="pt-BR" sz="2400" b="1" smtClean="0">
              <a:latin typeface="Arial" panose="020B0604020202020204" pitchFamily="34" charset="0"/>
            </a:endParaRPr>
          </a:p>
        </p:txBody>
      </p:sp>
      <p:sp>
        <p:nvSpPr>
          <p:cNvPr id="4100" name="Rectangle 4"/>
          <p:cNvSpPr>
            <a:spLocks noChangeArrowheads="1"/>
          </p:cNvSpPr>
          <p:nvPr/>
        </p:nvSpPr>
        <p:spPr bwMode="auto">
          <a:xfrm>
            <a:off x="0" y="212725"/>
            <a:ext cx="9144000" cy="1158875"/>
          </a:xfrm>
          <a:prstGeom prst="rect">
            <a:avLst/>
          </a:prstGeom>
          <a:noFill/>
          <a:ln w="9525">
            <a:noFill/>
            <a:miter lim="800000"/>
            <a:headEnd/>
            <a:tailEnd/>
          </a:ln>
          <a:effectLst/>
        </p:spPr>
        <p:txBody>
          <a:bodyPr>
            <a:spAutoFit/>
          </a:bodyPr>
          <a:lstStyle/>
          <a:p>
            <a:pPr algn="ctr">
              <a:defRPr/>
            </a:pPr>
            <a:r>
              <a:rPr lang="pt-BR" sz="7000" dirty="0">
                <a:solidFill>
                  <a:schemeClr val="tx2"/>
                </a:solidFill>
                <a:effectLst>
                  <a:outerShdw blurRad="38100" dist="38100" dir="2700000" algn="tl">
                    <a:srgbClr val="FFFFFF"/>
                  </a:outerShdw>
                </a:effectLst>
              </a:rPr>
              <a:t>Art. 41-A</a:t>
            </a:r>
            <a:endParaRPr lang="pt-BR" sz="7000" b="0" dirty="0">
              <a:solidFill>
                <a:schemeClr val="tx2"/>
              </a:solidFill>
              <a:latin typeface="Times.New.Roman.Negrito091.68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1295400"/>
            <a:ext cx="8305800" cy="4800600"/>
          </a:xfrm>
        </p:spPr>
        <p:txBody>
          <a:bodyPr/>
          <a:lstStyle/>
          <a:p>
            <a:pPr eaLnBrk="1" hangingPunct="1"/>
            <a:r>
              <a:rPr lang="pt-BR" altLang="pt-BR" sz="2400" smtClean="0"/>
              <a:t>“Segundo já teve ocasião de assentar esta Corte, a cassação do diploma por infração ao art. 41-A da Lei n. 9.504/97 não implica declaração de inelegibilidade. </a:t>
            </a:r>
            <a:r>
              <a:rPr lang="pt-BR" altLang="pt-BR" sz="2400" b="1" smtClean="0"/>
              <a:t>O escopo do legislador, nessa hipótese, é o de afastar imediatamente da disputa aquele que, no curso da campanha eleitoral, incidiu no tipo captação de sufrágio vedada por lei</a:t>
            </a:r>
            <a:r>
              <a:rPr lang="pt-BR" altLang="pt-BR" sz="2400" smtClean="0"/>
              <a:t>. Inconstitucionalidade parcial da norma afastada. “</a:t>
            </a:r>
            <a:br>
              <a:rPr lang="pt-BR" altLang="pt-BR" sz="2400" smtClean="0"/>
            </a:br>
            <a:r>
              <a:rPr lang="pt-BR" altLang="pt-BR" sz="2400" smtClean="0"/>
              <a:t/>
            </a:r>
            <a:br>
              <a:rPr lang="pt-BR" altLang="pt-BR" sz="2400" smtClean="0"/>
            </a:br>
            <a:r>
              <a:rPr lang="pt-BR" altLang="pt-BR" sz="2400" b="1" smtClean="0"/>
              <a:t>Respe 19.644 </a:t>
            </a:r>
            <a:r>
              <a:rPr lang="pt-BR" altLang="pt-BR" sz="2400" smtClean="0"/>
              <a:t>(Aracaju/SE), Ministro Raphael de Barros Monteiro Filho, publicado no DJ de 14.2.2003, p. 190, RJTSE, volume 14, tomo 1, p. 268.</a:t>
            </a:r>
          </a:p>
        </p:txBody>
      </p:sp>
      <p:sp>
        <p:nvSpPr>
          <p:cNvPr id="4100" name="Rectangle 4"/>
          <p:cNvSpPr>
            <a:spLocks noChangeArrowheads="1"/>
          </p:cNvSpPr>
          <p:nvPr/>
        </p:nvSpPr>
        <p:spPr bwMode="auto">
          <a:xfrm>
            <a:off x="0" y="212725"/>
            <a:ext cx="9144000" cy="708025"/>
          </a:xfrm>
          <a:prstGeom prst="rect">
            <a:avLst/>
          </a:prstGeom>
          <a:noFill/>
          <a:ln w="9525">
            <a:noFill/>
            <a:miter lim="800000"/>
            <a:headEnd/>
            <a:tailEnd/>
          </a:ln>
          <a:effectLst/>
        </p:spPr>
        <p:txBody>
          <a:bodyPr>
            <a:spAutoFit/>
          </a:bodyPr>
          <a:lstStyle/>
          <a:p>
            <a:pPr algn="ctr">
              <a:defRPr/>
            </a:pPr>
            <a:r>
              <a:rPr lang="pt-BR" sz="4000" dirty="0">
                <a:solidFill>
                  <a:schemeClr val="tx2"/>
                </a:solidFill>
                <a:effectLst>
                  <a:outerShdw blurRad="38100" dist="38100" dir="2700000" algn="tl">
                    <a:srgbClr val="FFFFFF"/>
                  </a:outerShdw>
                </a:effectLst>
              </a:rPr>
              <a:t>O 41-A é constitucional</a:t>
            </a:r>
            <a:endParaRPr lang="pt-BR" sz="4000" b="0" dirty="0">
              <a:solidFill>
                <a:schemeClr val="tx2"/>
              </a:solidFill>
              <a:latin typeface="Times.New.Roman.Negrito091.68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1295400"/>
            <a:ext cx="8305800" cy="4800600"/>
          </a:xfrm>
        </p:spPr>
        <p:txBody>
          <a:bodyPr/>
          <a:lstStyle/>
          <a:p>
            <a:pPr eaLnBrk="1" hangingPunct="1"/>
            <a:r>
              <a:rPr lang="pt-BR" altLang="pt-BR" sz="2400" smtClean="0"/>
              <a:t>“ (...) A referência à Lei Complementar se faz apenas em relação ao rito para a infração do art. 41-A, ou seja, com o intuito de abreviar o tempo do processo, escolheu-se um procedimento já existente dentro do arcabouço jurídico-eleitoral. Não se pode pensar que, com a menção à LC 64/90, também se aplicam as sanções dessa Lei Complementar. Não se aplicam.</a:t>
            </a:r>
            <a:br>
              <a:rPr lang="pt-BR" altLang="pt-BR" sz="2400" smtClean="0"/>
            </a:br>
            <a:r>
              <a:rPr lang="pt-BR" altLang="pt-BR" sz="2400" smtClean="0"/>
              <a:t>A sanção pela infração prevista no art. 44-A é a multa pecuniária, de mil a cinqüenta mil Ufir, mais cassação do registro ou do diploma, se o corruptor for candidato.”</a:t>
            </a:r>
            <a:br>
              <a:rPr lang="pt-BR" altLang="pt-BR" sz="2400" smtClean="0"/>
            </a:br>
            <a:r>
              <a:rPr lang="pt-BR" altLang="pt-BR" sz="2400" smtClean="0"/>
              <a:t/>
            </a:r>
            <a:br>
              <a:rPr lang="pt-BR" altLang="pt-BR" sz="2400" smtClean="0"/>
            </a:br>
            <a:r>
              <a:rPr lang="pt-BR" altLang="pt-BR" sz="2400" smtClean="0"/>
              <a:t>CONEGLIAN, Olivar. </a:t>
            </a:r>
            <a:r>
              <a:rPr lang="pt-BR" altLang="pt-BR" sz="2400" b="1" smtClean="0"/>
              <a:t>Lei das Eleições comentada.</a:t>
            </a:r>
            <a:r>
              <a:rPr lang="pt-BR" altLang="pt-BR" sz="2400" smtClean="0"/>
              <a:t> Curitiba, Juruá, 2002. p. 298.</a:t>
            </a:r>
          </a:p>
        </p:txBody>
      </p:sp>
      <p:sp>
        <p:nvSpPr>
          <p:cNvPr id="4100" name="Rectangle 4"/>
          <p:cNvSpPr>
            <a:spLocks noChangeArrowheads="1"/>
          </p:cNvSpPr>
          <p:nvPr/>
        </p:nvSpPr>
        <p:spPr bwMode="auto">
          <a:xfrm>
            <a:off x="0" y="212725"/>
            <a:ext cx="9144000" cy="708025"/>
          </a:xfrm>
          <a:prstGeom prst="rect">
            <a:avLst/>
          </a:prstGeom>
          <a:noFill/>
          <a:ln w="9525">
            <a:noFill/>
            <a:miter lim="800000"/>
            <a:headEnd/>
            <a:tailEnd/>
          </a:ln>
          <a:effectLst/>
        </p:spPr>
        <p:txBody>
          <a:bodyPr>
            <a:spAutoFit/>
          </a:bodyPr>
          <a:lstStyle/>
          <a:p>
            <a:pPr algn="ctr">
              <a:defRPr/>
            </a:pPr>
            <a:r>
              <a:rPr lang="pt-BR" sz="4000" dirty="0">
                <a:solidFill>
                  <a:schemeClr val="tx2"/>
                </a:solidFill>
                <a:effectLst>
                  <a:outerShdw blurRad="38100" dist="38100" dir="2700000" algn="tl">
                    <a:srgbClr val="FFFFFF"/>
                  </a:outerShdw>
                </a:effectLst>
              </a:rPr>
              <a:t>O 41-A é constitucional</a:t>
            </a:r>
            <a:endParaRPr lang="pt-BR" sz="4000" b="0" dirty="0">
              <a:solidFill>
                <a:schemeClr val="tx2"/>
              </a:solidFill>
              <a:latin typeface="Times.New.Roman.Negrito091.68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1295400"/>
            <a:ext cx="8305800" cy="4800600"/>
          </a:xfrm>
        </p:spPr>
        <p:txBody>
          <a:bodyPr/>
          <a:lstStyle/>
          <a:p>
            <a:pPr eaLnBrk="1" hangingPunct="1"/>
            <a:r>
              <a:rPr lang="pt-BR" altLang="pt-BR" sz="2400" smtClean="0"/>
              <a:t>“</a:t>
            </a:r>
            <a:r>
              <a:rPr lang="pt-BR" altLang="pt-BR" sz="2400" b="1" smtClean="0"/>
              <a:t>Não há falar em inconstitucionalidade do art. 41-A da Lei no 9.504/97, tese, inclusive, rejeitada pelo Supremo Tribunal Federal </a:t>
            </a:r>
            <a:r>
              <a:rPr lang="pt-BR" altLang="pt-BR" sz="2400" smtClean="0"/>
              <a:t>no recente julgamento da Adin no 3.592, relator Ministro Gilmar Mendes. (...)”. </a:t>
            </a:r>
            <a:br>
              <a:rPr lang="pt-BR" altLang="pt-BR" sz="2400" smtClean="0"/>
            </a:br>
            <a:r>
              <a:rPr lang="pt-BR" altLang="pt-BR" sz="2400" smtClean="0"/>
              <a:t/>
            </a:r>
            <a:br>
              <a:rPr lang="pt-BR" altLang="pt-BR" sz="2400" smtClean="0"/>
            </a:br>
            <a:r>
              <a:rPr lang="pt-BR" altLang="pt-BR" sz="2400" smtClean="0"/>
              <a:t>(Ac. no AgRgREspe n. 25.258, de 21.11.2006, rel. Min. Caputo Bastos.)</a:t>
            </a:r>
          </a:p>
        </p:txBody>
      </p:sp>
      <p:sp>
        <p:nvSpPr>
          <p:cNvPr id="4100" name="Rectangle 4"/>
          <p:cNvSpPr>
            <a:spLocks noChangeArrowheads="1"/>
          </p:cNvSpPr>
          <p:nvPr/>
        </p:nvSpPr>
        <p:spPr bwMode="auto">
          <a:xfrm>
            <a:off x="0" y="212725"/>
            <a:ext cx="9144000" cy="708025"/>
          </a:xfrm>
          <a:prstGeom prst="rect">
            <a:avLst/>
          </a:prstGeom>
          <a:noFill/>
          <a:ln w="9525">
            <a:noFill/>
            <a:miter lim="800000"/>
            <a:headEnd/>
            <a:tailEnd/>
          </a:ln>
          <a:effectLst/>
        </p:spPr>
        <p:txBody>
          <a:bodyPr>
            <a:spAutoFit/>
          </a:bodyPr>
          <a:lstStyle/>
          <a:p>
            <a:pPr algn="ctr">
              <a:defRPr/>
            </a:pPr>
            <a:r>
              <a:rPr lang="pt-BR" sz="4000" dirty="0">
                <a:solidFill>
                  <a:schemeClr val="tx2"/>
                </a:solidFill>
                <a:effectLst>
                  <a:outerShdw blurRad="38100" dist="38100" dir="2700000" algn="tl">
                    <a:srgbClr val="FFFFFF"/>
                  </a:outerShdw>
                </a:effectLst>
              </a:rPr>
              <a:t>O 41-A é constitucional</a:t>
            </a:r>
            <a:endParaRPr lang="pt-BR" sz="4000" b="0" dirty="0">
              <a:solidFill>
                <a:schemeClr val="tx2"/>
              </a:solidFill>
              <a:latin typeface="Times.New.Roman.Negrito091.68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1295400"/>
            <a:ext cx="8305800" cy="4800600"/>
          </a:xfrm>
        </p:spPr>
        <p:txBody>
          <a:bodyPr/>
          <a:lstStyle/>
          <a:p>
            <a:pPr eaLnBrk="1" hangingPunct="1"/>
            <a:r>
              <a:rPr lang="pt-BR" altLang="pt-BR" sz="2400" smtClean="0"/>
              <a:t>“Para a configuração do ilícito previsto no referido art. 41-A, </a:t>
            </a:r>
            <a:r>
              <a:rPr lang="pt-BR" altLang="pt-BR" sz="2400" b="1" smtClean="0"/>
              <a:t>não é necessária a aferição da potencialidade de o fato desequilibrar a disputa eleitoral</a:t>
            </a:r>
            <a:r>
              <a:rPr lang="pt-BR" altLang="pt-BR" sz="2400" smtClean="0"/>
              <a:t>, porquanto a proibição de captação de sufrágio visa resguardar a livre vontade do eleitor e não a normalidade e o equilíbrio do pleito, nos termos da pacífica jurisprudência desta Corte (Acórdão nº 3.510).” </a:t>
            </a:r>
            <a:br>
              <a:rPr lang="pt-BR" altLang="pt-BR" sz="2400" smtClean="0"/>
            </a:br>
            <a:r>
              <a:rPr lang="pt-BR" altLang="pt-BR" sz="2400" smtClean="0"/>
              <a:t/>
            </a:r>
            <a:br>
              <a:rPr lang="pt-BR" altLang="pt-BR" sz="2400" smtClean="0"/>
            </a:br>
            <a:r>
              <a:rPr lang="pt-BR" altLang="pt-BR" sz="2400" b="1" smtClean="0"/>
              <a:t>Respe 21.248 </a:t>
            </a:r>
            <a:r>
              <a:rPr lang="pt-BR" altLang="pt-BR" sz="2400" smtClean="0"/>
              <a:t>(Ipuaçu/SC), relator Ministro Fernando Neves, publicado no DJ de 8.8.2003, p. 155.</a:t>
            </a:r>
          </a:p>
        </p:txBody>
      </p:sp>
      <p:sp>
        <p:nvSpPr>
          <p:cNvPr id="4100" name="Rectangle 4"/>
          <p:cNvSpPr>
            <a:spLocks noChangeArrowheads="1"/>
          </p:cNvSpPr>
          <p:nvPr/>
        </p:nvSpPr>
        <p:spPr bwMode="auto">
          <a:xfrm>
            <a:off x="0" y="212725"/>
            <a:ext cx="9144000" cy="1200150"/>
          </a:xfrm>
          <a:prstGeom prst="rect">
            <a:avLst/>
          </a:prstGeom>
          <a:noFill/>
          <a:ln w="9525">
            <a:noFill/>
            <a:miter lim="800000"/>
            <a:headEnd/>
            <a:tailEnd/>
          </a:ln>
          <a:effectLst/>
        </p:spPr>
        <p:txBody>
          <a:bodyPr>
            <a:spAutoFit/>
          </a:bodyPr>
          <a:lstStyle/>
          <a:p>
            <a:pPr algn="ctr">
              <a:defRPr/>
            </a:pPr>
            <a:r>
              <a:rPr lang="pt-BR" sz="3600" dirty="0">
                <a:solidFill>
                  <a:schemeClr val="tx2"/>
                </a:solidFill>
                <a:effectLst>
                  <a:outerShdw blurRad="38100" dist="38100" dir="2700000" algn="tl">
                    <a:srgbClr val="FFFFFF"/>
                  </a:outerShdw>
                </a:effectLst>
              </a:rPr>
              <a:t>O bem jurídico tutelado é a liberdade de escolha do eleitor</a:t>
            </a:r>
            <a:endParaRPr lang="pt-BR" sz="3600" b="0" dirty="0">
              <a:solidFill>
                <a:schemeClr val="tx2"/>
              </a:solidFill>
              <a:latin typeface="Times.New.Roman.Negrito091.68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1295400"/>
            <a:ext cx="8305800" cy="4800600"/>
          </a:xfrm>
        </p:spPr>
        <p:txBody>
          <a:bodyPr/>
          <a:lstStyle/>
          <a:p>
            <a:pPr eaLnBrk="1" hangingPunct="1"/>
            <a:r>
              <a:rPr lang="pt-BR" altLang="pt-BR" sz="2400" smtClean="0"/>
              <a:t>“1. Os recursos eleitorais, de um modo geral, não possuem efeito suspensivo. Código Eleitoral, art. 257. </a:t>
            </a:r>
            <a:br>
              <a:rPr lang="pt-BR" altLang="pt-BR" sz="2400" smtClean="0"/>
            </a:br>
            <a:r>
              <a:rPr lang="pt-BR" altLang="pt-BR" sz="2400" smtClean="0"/>
              <a:t>2. Ao contrário do que acontece com as decisões que declaram inelegibilidade, quando há que se aguardar o trânsito em julgado, os efeitos da decisão que cassa diploma com base no art. 41-A da Lei n° 9.504, de 1997, permitem execução imediata.”  </a:t>
            </a:r>
            <a:br>
              <a:rPr lang="pt-BR" altLang="pt-BR" sz="2400" smtClean="0"/>
            </a:br>
            <a:r>
              <a:rPr lang="pt-BR" altLang="pt-BR" sz="2400" smtClean="0"/>
              <a:t/>
            </a:r>
            <a:br>
              <a:rPr lang="pt-BR" altLang="pt-BR" sz="2400" smtClean="0"/>
            </a:br>
            <a:r>
              <a:rPr lang="pt-BR" altLang="pt-BR" sz="2400" b="1" smtClean="0"/>
              <a:t>MC 994 </a:t>
            </a:r>
            <a:r>
              <a:rPr lang="pt-BR" altLang="pt-BR" sz="2400" smtClean="0"/>
              <a:t>(Chapada dos Guimarães/MT), relator Ministro Fernando Neves, publicado no DJ de 15.10.2001, p. 133, RJTSE, volume 13, tomo 1, p. 133. </a:t>
            </a:r>
          </a:p>
        </p:txBody>
      </p:sp>
      <p:sp>
        <p:nvSpPr>
          <p:cNvPr id="4100" name="Rectangle 4"/>
          <p:cNvSpPr>
            <a:spLocks noChangeArrowheads="1"/>
          </p:cNvSpPr>
          <p:nvPr/>
        </p:nvSpPr>
        <p:spPr bwMode="auto">
          <a:xfrm>
            <a:off x="0" y="212725"/>
            <a:ext cx="9144000" cy="1200150"/>
          </a:xfrm>
          <a:prstGeom prst="rect">
            <a:avLst/>
          </a:prstGeom>
          <a:noFill/>
          <a:ln w="9525">
            <a:noFill/>
            <a:miter lim="800000"/>
            <a:headEnd/>
            <a:tailEnd/>
          </a:ln>
          <a:effectLst/>
        </p:spPr>
        <p:txBody>
          <a:bodyPr>
            <a:spAutoFit/>
          </a:bodyPr>
          <a:lstStyle/>
          <a:p>
            <a:pPr algn="ctr">
              <a:defRPr/>
            </a:pPr>
            <a:r>
              <a:rPr lang="pt-BR" sz="3600" dirty="0">
                <a:solidFill>
                  <a:schemeClr val="tx2"/>
                </a:solidFill>
                <a:effectLst>
                  <a:outerShdw blurRad="38100" dist="38100" dir="2700000" algn="tl">
                    <a:srgbClr val="FFFFFF"/>
                  </a:outerShdw>
                </a:effectLst>
              </a:rPr>
              <a:t>A execução do acórdão (publicado) é imediata</a:t>
            </a:r>
            <a:endParaRPr lang="pt-BR" sz="3600" b="0" dirty="0">
              <a:solidFill>
                <a:schemeClr val="tx2"/>
              </a:solidFill>
              <a:latin typeface="Times.New.Roman.Negrito091.68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1295400"/>
            <a:ext cx="8305800" cy="4800600"/>
          </a:xfrm>
        </p:spPr>
        <p:txBody>
          <a:bodyPr/>
          <a:lstStyle/>
          <a:p>
            <a:pPr eaLnBrk="1" hangingPunct="1"/>
            <a:r>
              <a:rPr lang="pt-BR" altLang="pt-BR" sz="2400" smtClean="0"/>
              <a:t>Para a caracterização da infração ao art. 41-A da Lei das Eleições, é desnecessário que o ato de compra de votos tenha sido praticado diretamente pelo candidato, mostrando-se suficiente que, evidenciado o benefício, haja </a:t>
            </a:r>
            <a:r>
              <a:rPr lang="pt-BR" altLang="pt-BR" sz="2400" b="1" smtClean="0"/>
              <a:t>participado de qualquer forma ou com ele consentido</a:t>
            </a:r>
            <a:r>
              <a:rPr lang="pt-BR" altLang="pt-BR" sz="2400" smtClean="0"/>
              <a:t>. </a:t>
            </a:r>
            <a:br>
              <a:rPr lang="pt-BR" altLang="pt-BR" sz="2400" smtClean="0"/>
            </a:br>
            <a:r>
              <a:rPr lang="pt-BR" altLang="pt-BR" sz="2400" smtClean="0"/>
              <a:t/>
            </a:r>
            <a:br>
              <a:rPr lang="pt-BR" altLang="pt-BR" sz="2400" smtClean="0"/>
            </a:br>
            <a:r>
              <a:rPr lang="pt-BR" altLang="pt-BR" sz="2400" smtClean="0"/>
              <a:t>(REspe n. 21.264, de 2.9.2004, rel. Min. Carlos Velloso; REspe n. 21.792, de 15.9.2005)</a:t>
            </a:r>
          </a:p>
        </p:txBody>
      </p:sp>
      <p:sp>
        <p:nvSpPr>
          <p:cNvPr id="4100" name="Rectangle 4"/>
          <p:cNvSpPr>
            <a:spLocks noChangeArrowheads="1"/>
          </p:cNvSpPr>
          <p:nvPr/>
        </p:nvSpPr>
        <p:spPr bwMode="auto">
          <a:xfrm>
            <a:off x="0" y="212725"/>
            <a:ext cx="9144000" cy="1200150"/>
          </a:xfrm>
          <a:prstGeom prst="rect">
            <a:avLst/>
          </a:prstGeom>
          <a:noFill/>
          <a:ln w="9525">
            <a:noFill/>
            <a:miter lim="800000"/>
            <a:headEnd/>
            <a:tailEnd/>
          </a:ln>
          <a:effectLst/>
        </p:spPr>
        <p:txBody>
          <a:bodyPr>
            <a:spAutoFit/>
          </a:bodyPr>
          <a:lstStyle/>
          <a:p>
            <a:pPr algn="ctr">
              <a:defRPr/>
            </a:pPr>
            <a:r>
              <a:rPr lang="pt-BR" sz="3600" dirty="0">
                <a:solidFill>
                  <a:schemeClr val="tx2"/>
                </a:solidFill>
                <a:effectLst>
                  <a:outerShdw blurRad="38100" dist="38100" dir="2700000" algn="tl">
                    <a:srgbClr val="FFFFFF"/>
                  </a:outerShdw>
                </a:effectLst>
              </a:rPr>
              <a:t>Não é preciso provar a participação direta do candidato</a:t>
            </a:r>
            <a:endParaRPr lang="pt-BR" sz="3600" b="0" dirty="0">
              <a:solidFill>
                <a:schemeClr val="tx2"/>
              </a:solidFill>
              <a:latin typeface="Times.New.Roman.Negrito091.68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28625" y="1000125"/>
            <a:ext cx="8305800" cy="4800600"/>
          </a:xfrm>
        </p:spPr>
        <p:txBody>
          <a:bodyPr/>
          <a:lstStyle/>
          <a:p>
            <a:pPr eaLnBrk="1" hangingPunct="1"/>
            <a:r>
              <a:rPr lang="pt-BR" altLang="pt-BR" sz="2400" smtClean="0"/>
              <a:t>“A caracterização da captação ilícita de sufrágio requer que a oferta ou promessa de entrega de benefício ocorra </a:t>
            </a:r>
            <a:r>
              <a:rPr lang="pt-BR" altLang="pt-BR" sz="2400" b="1" smtClean="0"/>
              <a:t>desde o registro da candidatura até o dia da eleição</a:t>
            </a:r>
            <a:r>
              <a:rPr lang="pt-BR" altLang="pt-BR" sz="2400" smtClean="0"/>
              <a:t>. (...)” </a:t>
            </a:r>
            <a:br>
              <a:rPr lang="pt-BR" altLang="pt-BR" sz="2400" smtClean="0"/>
            </a:br>
            <a:r>
              <a:rPr lang="pt-BR" altLang="pt-BR" sz="2400" smtClean="0"/>
              <a:t/>
            </a:r>
            <a:br>
              <a:rPr lang="pt-BR" altLang="pt-BR" sz="2400" smtClean="0"/>
            </a:br>
            <a:r>
              <a:rPr lang="pt-BR" altLang="pt-BR" sz="2400" smtClean="0"/>
              <a:t>(AgRgREspe n. 25.795, de 29.6.2006, rel. Min. Caputo Bastos.)</a:t>
            </a:r>
            <a:br>
              <a:rPr lang="pt-BR" altLang="pt-BR" sz="2400" smtClean="0"/>
            </a:br>
            <a:r>
              <a:rPr lang="pt-BR" altLang="pt-BR" sz="2400" smtClean="0"/>
              <a:t/>
            </a:r>
            <a:br>
              <a:rPr lang="pt-BR" altLang="pt-BR" sz="2400" smtClean="0"/>
            </a:br>
            <a:r>
              <a:rPr lang="pt-BR" altLang="pt-BR" sz="2400" smtClean="0"/>
              <a:t> “O termo inicial do período de incidência da regra do art. 41-A da Lei no 9.504, de 1997, é a </a:t>
            </a:r>
            <a:r>
              <a:rPr lang="pt-BR" altLang="pt-BR" sz="2400" b="1" smtClean="0"/>
              <a:t>data em que o registro da candidatura é requerido, e não a do seu deferimento.”</a:t>
            </a:r>
            <a:r>
              <a:rPr lang="pt-BR" altLang="pt-BR" sz="2400" smtClean="0"/>
              <a:t> </a:t>
            </a:r>
            <a:br>
              <a:rPr lang="pt-BR" altLang="pt-BR" sz="2400" smtClean="0"/>
            </a:br>
            <a:r>
              <a:rPr lang="pt-BR" altLang="pt-BR" sz="2400" smtClean="0"/>
              <a:t/>
            </a:r>
            <a:br>
              <a:rPr lang="pt-BR" altLang="pt-BR" sz="2400" smtClean="0"/>
            </a:br>
            <a:r>
              <a:rPr lang="pt-BR" altLang="pt-BR" sz="2400" smtClean="0"/>
              <a:t>(REspe n. 19.229, de 15.2.2001, rel. Min. Fernando Neves.)</a:t>
            </a:r>
            <a:br>
              <a:rPr lang="pt-BR" altLang="pt-BR" sz="2400" smtClean="0"/>
            </a:br>
            <a:endParaRPr lang="pt-BR" altLang="pt-BR" sz="2400" smtClean="0"/>
          </a:p>
        </p:txBody>
      </p:sp>
      <p:sp>
        <p:nvSpPr>
          <p:cNvPr id="4100" name="Rectangle 4"/>
          <p:cNvSpPr>
            <a:spLocks noChangeArrowheads="1"/>
          </p:cNvSpPr>
          <p:nvPr/>
        </p:nvSpPr>
        <p:spPr bwMode="auto">
          <a:xfrm>
            <a:off x="0" y="212725"/>
            <a:ext cx="9144000" cy="646113"/>
          </a:xfrm>
          <a:prstGeom prst="rect">
            <a:avLst/>
          </a:prstGeom>
          <a:noFill/>
          <a:ln w="9525">
            <a:noFill/>
            <a:miter lim="800000"/>
            <a:headEnd/>
            <a:tailEnd/>
          </a:ln>
          <a:effectLst/>
        </p:spPr>
        <p:txBody>
          <a:bodyPr>
            <a:spAutoFit/>
          </a:bodyPr>
          <a:lstStyle/>
          <a:p>
            <a:pPr algn="ctr">
              <a:defRPr/>
            </a:pPr>
            <a:r>
              <a:rPr lang="pt-BR" sz="3600" dirty="0">
                <a:solidFill>
                  <a:schemeClr val="tx2"/>
                </a:solidFill>
                <a:effectLst>
                  <a:outerShdw blurRad="38100" dist="38100" dir="2700000" algn="tl">
                    <a:srgbClr val="FFFFFF"/>
                  </a:outerShdw>
                </a:effectLst>
              </a:rPr>
              <a:t>Período de caracterização do ilícito</a:t>
            </a:r>
            <a:endParaRPr lang="pt-BR" sz="3600" b="0" dirty="0">
              <a:solidFill>
                <a:schemeClr val="tx2"/>
              </a:solidFill>
              <a:latin typeface="Times.New.Roman.Negrito091.68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0" y="2133600"/>
            <a:ext cx="9144000" cy="2133600"/>
          </a:xfrm>
        </p:spPr>
        <p:txBody>
          <a:bodyPr/>
          <a:lstStyle/>
          <a:p>
            <a:pPr eaLnBrk="1" hangingPunct="1"/>
            <a:r>
              <a:rPr lang="pt-BR" altLang="pt-BR" sz="1600" b="1" smtClean="0">
                <a:latin typeface="Arial Black" panose="020B0A04020102020204" pitchFamily="34" charset="0"/>
              </a:rPr>
              <a:t/>
            </a:r>
            <a:br>
              <a:rPr lang="pt-BR" altLang="pt-BR" sz="1600" b="1" smtClean="0">
                <a:latin typeface="Arial Black" panose="020B0A04020102020204" pitchFamily="34" charset="0"/>
              </a:rPr>
            </a:br>
            <a:r>
              <a:rPr lang="pt-BR" altLang="pt-BR" sz="1600" b="1" smtClean="0">
                <a:latin typeface="Arial Black" panose="020B0A04020102020204" pitchFamily="34" charset="0"/>
              </a:rPr>
              <a:t/>
            </a:r>
            <a:br>
              <a:rPr lang="pt-BR" altLang="pt-BR" sz="1600" b="1" smtClean="0">
                <a:latin typeface="Arial Black" panose="020B0A04020102020204" pitchFamily="34" charset="0"/>
              </a:rPr>
            </a:br>
            <a:r>
              <a:rPr lang="pt-BR" altLang="pt-BR" sz="1600" b="1" smtClean="0">
                <a:latin typeface="Arial Black" panose="020B0A04020102020204" pitchFamily="34" charset="0"/>
              </a:rPr>
              <a:t/>
            </a:r>
            <a:br>
              <a:rPr lang="pt-BR" altLang="pt-BR" sz="1600" b="1" smtClean="0">
                <a:latin typeface="Arial Black" panose="020B0A04020102020204" pitchFamily="34" charset="0"/>
              </a:rPr>
            </a:br>
            <a:r>
              <a:rPr lang="pt-BR" altLang="pt-BR" sz="1600" b="1" smtClean="0">
                <a:latin typeface="Arial Black" panose="020B0A04020102020204" pitchFamily="34" charset="0"/>
              </a:rPr>
              <a:t/>
            </a:r>
            <a:br>
              <a:rPr lang="pt-BR" altLang="pt-BR" sz="1600" b="1" smtClean="0">
                <a:latin typeface="Arial Black" panose="020B0A04020102020204" pitchFamily="34" charset="0"/>
              </a:rPr>
            </a:br>
            <a:r>
              <a:rPr lang="pt-BR" altLang="pt-BR" sz="1600" b="1" smtClean="0">
                <a:latin typeface="Arial Black" panose="020B0A04020102020204" pitchFamily="34" charset="0"/>
              </a:rPr>
              <a:t>O eleitor Jararaca</a:t>
            </a:r>
            <a:br>
              <a:rPr lang="pt-BR" altLang="pt-BR" sz="1600" b="1" smtClean="0">
                <a:latin typeface="Arial Black" panose="020B0A04020102020204" pitchFamily="34" charset="0"/>
              </a:rPr>
            </a:br>
            <a:r>
              <a:rPr lang="pt-BR" altLang="pt-BR" sz="1600" b="1" smtClean="0">
                <a:latin typeface="Arial Black" panose="020B0A04020102020204" pitchFamily="34" charset="0"/>
              </a:rPr>
              <a:t/>
            </a:r>
            <a:br>
              <a:rPr lang="pt-BR" altLang="pt-BR" sz="1600" b="1" smtClean="0">
                <a:latin typeface="Arial Black" panose="020B0A04020102020204" pitchFamily="34" charset="0"/>
              </a:rPr>
            </a:br>
            <a:r>
              <a:rPr lang="pt-BR" altLang="pt-BR" sz="1600" i="1" smtClean="0">
                <a:latin typeface="Arial Black" panose="020B0A04020102020204" pitchFamily="34" charset="0"/>
              </a:rPr>
              <a:t>“</a:t>
            </a:r>
            <a:r>
              <a:rPr lang="pt-PT" altLang="pt-BR" sz="1600" i="1" smtClean="0">
                <a:latin typeface="Arial Black" panose="020B0A04020102020204" pitchFamily="34" charset="0"/>
              </a:rPr>
              <a:t>Elas, as eleições, puseram-me em contato direto com a parte mais necessitada da população e em mais de uma morada pobre tive uma lição de coisas tão pungentes e tão sugestiva dos que nada possuem (...) </a:t>
            </a:r>
            <a:br>
              <a:rPr lang="pt-PT" altLang="pt-BR" sz="1600" i="1" smtClean="0">
                <a:latin typeface="Arial Black" panose="020B0A04020102020204" pitchFamily="34" charset="0"/>
              </a:rPr>
            </a:br>
            <a:r>
              <a:rPr lang="pt-PT" altLang="pt-BR" sz="1600" i="1" smtClean="0">
                <a:latin typeface="Arial Black" panose="020B0A04020102020204" pitchFamily="34" charset="0"/>
              </a:rPr>
              <a:t/>
            </a:r>
            <a:br>
              <a:rPr lang="pt-PT" altLang="pt-BR" sz="1600" i="1" smtClean="0">
                <a:latin typeface="Arial Black" panose="020B0A04020102020204" pitchFamily="34" charset="0"/>
              </a:rPr>
            </a:br>
            <a:r>
              <a:rPr lang="pt-PT" altLang="pt-BR" sz="1600" i="1" smtClean="0">
                <a:latin typeface="Arial Black" panose="020B0A04020102020204" pitchFamily="34" charset="0"/>
              </a:rPr>
              <a:t>Eu visitava os eleitores de casa em casa, batendo em algumas ruas a todas as portas (...) Doía ver o quanto custava a essa gente crédula a sua devoção política (...) Uma vez, por exemplo, entrei na casa de um operário para pedir-lhe voto.</a:t>
            </a:r>
            <a:br>
              <a:rPr lang="pt-PT" altLang="pt-BR" sz="1600" i="1" smtClean="0">
                <a:latin typeface="Arial Black" panose="020B0A04020102020204" pitchFamily="34" charset="0"/>
              </a:rPr>
            </a:br>
            <a:r>
              <a:rPr lang="pt-PT" altLang="pt-BR" sz="1600" i="1" smtClean="0">
                <a:latin typeface="Arial Black" panose="020B0A04020102020204" pitchFamily="34" charset="0"/>
              </a:rPr>
              <a:t>Chamava-se jararaca, mas só tinha de terrível o nome.</a:t>
            </a:r>
            <a:br>
              <a:rPr lang="pt-PT" altLang="pt-BR" sz="1600" i="1" smtClean="0">
                <a:latin typeface="Arial Black" panose="020B0A04020102020204" pitchFamily="34" charset="0"/>
              </a:rPr>
            </a:br>
            <a:r>
              <a:rPr lang="pt-PT" altLang="pt-BR" sz="1600" i="1" smtClean="0">
                <a:latin typeface="Arial Black" panose="020B0A04020102020204" pitchFamily="34" charset="0"/>
              </a:rPr>
              <a:t>Estava pronto a votar em mim, tinha simpatia pela causa, disse-me ele; mas votando, era demitido, perdia o pão da família; tinha recebido a “chapa de caixão” (cédula marcada) e se ela não aparecesse na urna, sua sorte estava liquidada no mesmo instante.</a:t>
            </a:r>
            <a:br>
              <a:rPr lang="pt-PT" altLang="pt-BR" sz="1600" i="1" smtClean="0">
                <a:latin typeface="Arial Black" panose="020B0A04020102020204" pitchFamily="34" charset="0"/>
              </a:rPr>
            </a:br>
            <a:r>
              <a:rPr lang="pt-PT" altLang="pt-BR" sz="1600" i="1" smtClean="0">
                <a:latin typeface="Arial Black" panose="020B0A04020102020204" pitchFamily="34" charset="0"/>
              </a:rPr>
              <a:t/>
            </a:r>
            <a:br>
              <a:rPr lang="pt-PT" altLang="pt-BR" sz="1600" i="1" smtClean="0">
                <a:latin typeface="Arial Black" panose="020B0A04020102020204" pitchFamily="34" charset="0"/>
              </a:rPr>
            </a:br>
            <a:r>
              <a:rPr lang="pt-PT" altLang="pt-BR" sz="1600" i="1" smtClean="0">
                <a:latin typeface="Arial Black" panose="020B0A04020102020204" pitchFamily="34" charset="0"/>
              </a:rPr>
              <a:t>- No entanto, estou pronto a votar pelo senhor, se o senhor me trouxer um pedido do brigadeiro Foriano Peixoto. Pode vir por telegrama...E o que ele pedir, custe o que custar, eu não deixo de fazer.</a:t>
            </a:r>
            <a:br>
              <a:rPr lang="pt-PT" altLang="pt-BR" sz="1600" i="1" smtClean="0">
                <a:latin typeface="Arial Black" panose="020B0A04020102020204" pitchFamily="34" charset="0"/>
              </a:rPr>
            </a:br>
            <a:r>
              <a:rPr lang="pt-PT" altLang="pt-BR" sz="1600" i="1" smtClean="0">
                <a:latin typeface="Arial Black" panose="020B0A04020102020204" pitchFamily="34" charset="0"/>
              </a:rPr>
              <a:t/>
            </a:r>
            <a:br>
              <a:rPr lang="pt-PT" altLang="pt-BR" sz="1600" i="1" smtClean="0">
                <a:latin typeface="Arial Black" panose="020B0A04020102020204" pitchFamily="34" charset="0"/>
              </a:rPr>
            </a:br>
            <a:r>
              <a:rPr lang="pt-PT" altLang="pt-BR" sz="1600" i="1" smtClean="0">
                <a:latin typeface="Arial Black" panose="020B0A04020102020204" pitchFamily="34" charset="0"/>
              </a:rPr>
              <a:t>- Não, não é preciso, vote como quer o Governo...Há de vir o tempo em que o senhor poderá votar em mim livremente.”</a:t>
            </a:r>
            <a:r>
              <a:rPr lang="pt-PT" altLang="pt-BR" sz="1600" smtClean="0">
                <a:latin typeface="Arial Black" panose="020B0A04020102020204" pitchFamily="34" charset="0"/>
              </a:rPr>
              <a:t/>
            </a:r>
            <a:br>
              <a:rPr lang="pt-PT" altLang="pt-BR" sz="1600" smtClean="0">
                <a:latin typeface="Arial Black" panose="020B0A04020102020204" pitchFamily="34" charset="0"/>
              </a:rPr>
            </a:br>
            <a:r>
              <a:rPr lang="pt-PT" altLang="pt-BR" sz="1600" smtClean="0">
                <a:latin typeface="Arial Black" panose="020B0A04020102020204" pitchFamily="34" charset="0"/>
              </a:rPr>
              <a:t/>
            </a:r>
            <a:br>
              <a:rPr lang="pt-PT" altLang="pt-BR" sz="1600" smtClean="0">
                <a:latin typeface="Arial Black" panose="020B0A04020102020204" pitchFamily="34" charset="0"/>
              </a:rPr>
            </a:br>
            <a:r>
              <a:rPr lang="pt-PT" altLang="pt-BR" sz="1600" smtClean="0">
                <a:latin typeface="Arial Black" panose="020B0A04020102020204" pitchFamily="34" charset="0"/>
              </a:rPr>
              <a:t>Joaquim Nabuco</a:t>
            </a:r>
            <a:r>
              <a:rPr lang="pt-BR" altLang="pt-BR" sz="1600" b="1" smtClean="0">
                <a:latin typeface="Arial" panose="020B0604020202020204" pitchFamily="34" charset="0"/>
              </a:rPr>
              <a:t/>
            </a:r>
            <a:br>
              <a:rPr lang="pt-BR" altLang="pt-BR" sz="1600" b="1" smtClean="0">
                <a:latin typeface="Arial" panose="020B0604020202020204" pitchFamily="34" charset="0"/>
              </a:rPr>
            </a:br>
            <a:endParaRPr lang="pt-BR" altLang="pt-BR" sz="160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28625" y="1000125"/>
            <a:ext cx="8305800" cy="4800600"/>
          </a:xfrm>
        </p:spPr>
        <p:txBody>
          <a:bodyPr/>
          <a:lstStyle/>
          <a:p>
            <a:pPr eaLnBrk="1" hangingPunct="1"/>
            <a:r>
              <a:rPr lang="pt-BR" altLang="pt-BR" sz="2400" smtClean="0"/>
              <a:t>“Na linha da jurisprudência desta Corte, estando comprovado que houve captação vedada de sufrágio, </a:t>
            </a:r>
            <a:r>
              <a:rPr lang="pt-BR" altLang="pt-BR" sz="2400" b="1" smtClean="0"/>
              <a:t>não é necessário estejam identificados nominalmente os eleitores que receberam a benesse em troca de voto</a:t>
            </a:r>
            <a:r>
              <a:rPr lang="pt-BR" altLang="pt-BR" sz="2400" smtClean="0"/>
              <a:t>, bastando para a caracterização do ilícito a solicitação do voto e a promessa ou entrega de bem ou vantagem pessoal de qualquer natureza.” </a:t>
            </a:r>
            <a:br>
              <a:rPr lang="pt-BR" altLang="pt-BR" sz="2400" smtClean="0"/>
            </a:br>
            <a:r>
              <a:rPr lang="pt-BR" altLang="pt-BR" sz="2400" smtClean="0"/>
              <a:t/>
            </a:r>
            <a:br>
              <a:rPr lang="pt-BR" altLang="pt-BR" sz="2400" smtClean="0"/>
            </a:br>
            <a:r>
              <a:rPr lang="pt-BR" altLang="pt-BR" sz="2400" smtClean="0"/>
              <a:t>(REspe n. 25.256, de 16.2.2006, rel. Min. Cesar Asfor Rocha.)</a:t>
            </a:r>
          </a:p>
        </p:txBody>
      </p:sp>
      <p:sp>
        <p:nvSpPr>
          <p:cNvPr id="4100" name="Rectangle 4"/>
          <p:cNvSpPr>
            <a:spLocks noChangeArrowheads="1"/>
          </p:cNvSpPr>
          <p:nvPr/>
        </p:nvSpPr>
        <p:spPr bwMode="auto">
          <a:xfrm>
            <a:off x="0" y="500063"/>
            <a:ext cx="9144000" cy="646112"/>
          </a:xfrm>
          <a:prstGeom prst="rect">
            <a:avLst/>
          </a:prstGeom>
          <a:noFill/>
          <a:ln w="9525">
            <a:noFill/>
            <a:miter lim="800000"/>
            <a:headEnd/>
            <a:tailEnd/>
          </a:ln>
          <a:effectLst/>
        </p:spPr>
        <p:txBody>
          <a:bodyPr>
            <a:spAutoFit/>
          </a:bodyPr>
          <a:lstStyle/>
          <a:p>
            <a:pPr algn="ctr">
              <a:defRPr/>
            </a:pPr>
            <a:r>
              <a:rPr lang="pt-BR" sz="3600" dirty="0">
                <a:solidFill>
                  <a:schemeClr val="tx2"/>
                </a:solidFill>
                <a:effectLst>
                  <a:outerShdw blurRad="38100" dist="38100" dir="2700000" algn="tl">
                    <a:srgbClr val="FFFFFF"/>
                  </a:outerShdw>
                </a:effectLst>
              </a:rPr>
              <a:t>Identificação do eleitor: desnecessidade</a:t>
            </a:r>
            <a:endParaRPr lang="pt-BR" sz="3600" b="0" dirty="0">
              <a:solidFill>
                <a:schemeClr val="tx2"/>
              </a:solidFill>
              <a:latin typeface="Times.New.Roman.Negrito091.68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28625" y="1000125"/>
            <a:ext cx="8305800" cy="4800600"/>
          </a:xfrm>
        </p:spPr>
        <p:txBody>
          <a:bodyPr/>
          <a:lstStyle/>
          <a:p>
            <a:pPr eaLnBrk="1" hangingPunct="1"/>
            <a:r>
              <a:rPr lang="pt-BR" altLang="pt-BR" sz="2400" smtClean="0"/>
              <a:t>“A caracterização da captação ilícita de sufrágio há de ser demonstrada mediante </a:t>
            </a:r>
            <a:r>
              <a:rPr lang="pt-BR" altLang="pt-BR" sz="2400" b="1" smtClean="0"/>
              <a:t>prova robusta de que o beneficiário praticou ou anuiu com prática das condutas descritas no art. 41-A da Lei no 9.504/97</a:t>
            </a:r>
            <a:r>
              <a:rPr lang="pt-BR" altLang="pt-BR" sz="2400" smtClean="0"/>
              <a:t>. (...)” </a:t>
            </a:r>
            <a:br>
              <a:rPr lang="pt-BR" altLang="pt-BR" sz="2400" smtClean="0"/>
            </a:br>
            <a:r>
              <a:rPr lang="pt-BR" altLang="pt-BR" sz="2400" smtClean="0"/>
              <a:t/>
            </a:r>
            <a:br>
              <a:rPr lang="pt-BR" altLang="pt-BR" sz="2400" smtClean="0"/>
            </a:br>
            <a:r>
              <a:rPr lang="pt-BR" altLang="pt-BR" sz="2400" smtClean="0"/>
              <a:t>(AgRgAg n. 7.051, ac. de 31.10.2006, rel. Min. Caputo Bastos.)</a:t>
            </a:r>
          </a:p>
        </p:txBody>
      </p:sp>
      <p:sp>
        <p:nvSpPr>
          <p:cNvPr id="4100" name="Rectangle 4"/>
          <p:cNvSpPr>
            <a:spLocks noChangeArrowheads="1"/>
          </p:cNvSpPr>
          <p:nvPr/>
        </p:nvSpPr>
        <p:spPr bwMode="auto">
          <a:xfrm>
            <a:off x="0" y="500063"/>
            <a:ext cx="9144000" cy="646112"/>
          </a:xfrm>
          <a:prstGeom prst="rect">
            <a:avLst/>
          </a:prstGeom>
          <a:noFill/>
          <a:ln w="9525">
            <a:noFill/>
            <a:miter lim="800000"/>
            <a:headEnd/>
            <a:tailEnd/>
          </a:ln>
          <a:effectLst/>
        </p:spPr>
        <p:txBody>
          <a:bodyPr>
            <a:spAutoFit/>
          </a:bodyPr>
          <a:lstStyle/>
          <a:p>
            <a:pPr algn="ctr">
              <a:defRPr/>
            </a:pPr>
            <a:r>
              <a:rPr lang="pt-BR" sz="3600" dirty="0">
                <a:solidFill>
                  <a:schemeClr val="tx2"/>
                </a:solidFill>
                <a:effectLst>
                  <a:outerShdw blurRad="38100" dist="38100" dir="2700000" algn="tl">
                    <a:srgbClr val="FFFFFF"/>
                  </a:outerShdw>
                </a:effectLst>
              </a:rPr>
              <a:t>Prova robusta</a:t>
            </a:r>
            <a:endParaRPr lang="pt-BR" sz="3600" b="0" dirty="0">
              <a:solidFill>
                <a:schemeClr val="tx2"/>
              </a:solidFill>
              <a:latin typeface="Times.New.Roman.Negrito091.68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28625" y="1500188"/>
            <a:ext cx="8305800" cy="4800600"/>
          </a:xfrm>
        </p:spPr>
        <p:txBody>
          <a:bodyPr rtlCol="0">
            <a:normAutofit fontScale="90000"/>
          </a:bodyPr>
          <a:lstStyle/>
          <a:p>
            <a:pPr eaLnBrk="1" fontAlgn="auto" hangingPunct="1">
              <a:spcAft>
                <a:spcPts val="0"/>
              </a:spcAft>
              <a:defRPr/>
            </a:pPr>
            <a:r>
              <a:rPr lang="pt-BR" sz="2400" dirty="0" smtClean="0"/>
              <a:t>A doação de </a:t>
            </a:r>
            <a:r>
              <a:rPr lang="pt-BR" sz="2400" b="1" dirty="0" smtClean="0"/>
              <a:t>cestas básicas</a:t>
            </a:r>
            <a:r>
              <a:rPr lang="pt-BR" sz="2400" dirty="0" smtClean="0"/>
              <a:t> com promessa de voto constitui captação ilícita de sufrágio (</a:t>
            </a:r>
            <a:r>
              <a:rPr lang="pt-BR" sz="2400" dirty="0" err="1" smtClean="0"/>
              <a:t>Ac.</a:t>
            </a:r>
            <a:r>
              <a:rPr lang="pt-BR" sz="2400" dirty="0" smtClean="0"/>
              <a:t>no RO n. 907, de 17.08.2006 ). </a:t>
            </a:r>
            <a:br>
              <a:rPr lang="pt-BR" sz="2400" dirty="0" smtClean="0"/>
            </a:br>
            <a:r>
              <a:rPr lang="pt-BR" sz="2400" dirty="0" smtClean="0"/>
              <a:t/>
            </a:r>
            <a:br>
              <a:rPr lang="pt-BR" sz="2400" dirty="0" smtClean="0"/>
            </a:br>
            <a:r>
              <a:rPr lang="pt-BR" sz="2400" dirty="0" smtClean="0"/>
              <a:t>Dar, oferecer, prometer, solicitar ou receber, para si ou para outrem, dinheiro, dádiva ou qualquer outra vantagem, para o fim de </a:t>
            </a:r>
            <a:r>
              <a:rPr lang="pt-BR" sz="2400" b="1" dirty="0" smtClean="0"/>
              <a:t>conseguir ou prometer abstenção,</a:t>
            </a:r>
            <a:r>
              <a:rPr lang="pt-BR" sz="2400" dirty="0" smtClean="0"/>
              <a:t> configura a infração prevista no art. 41-A, por interpretação analógica (</a:t>
            </a:r>
            <a:r>
              <a:rPr lang="pt-BR" sz="2400" dirty="0" err="1" smtClean="0"/>
              <a:t>AgRg</a:t>
            </a:r>
            <a:r>
              <a:rPr lang="pt-BR" sz="2400" dirty="0" smtClean="0"/>
              <a:t> MC n. 1.850, de 3.8.2006).</a:t>
            </a:r>
            <a:br>
              <a:rPr lang="pt-BR" sz="2400" dirty="0" smtClean="0"/>
            </a:br>
            <a:r>
              <a:rPr lang="pt-BR" sz="2400" dirty="0" smtClean="0"/>
              <a:t/>
            </a:r>
            <a:br>
              <a:rPr lang="pt-BR" sz="2400" dirty="0" smtClean="0"/>
            </a:br>
            <a:r>
              <a:rPr lang="pt-BR" sz="2400" dirty="0" smtClean="0"/>
              <a:t>O oferecimento de </a:t>
            </a:r>
            <a:r>
              <a:rPr lang="pt-BR" sz="2400" b="1" dirty="0" smtClean="0"/>
              <a:t>carteira de habilitação</a:t>
            </a:r>
            <a:r>
              <a:rPr lang="pt-BR" sz="2400" dirty="0" smtClean="0"/>
              <a:t> em troca de votos configura o delito do art. 41-A da Lei n. 9.504/97 (RO n. 777, de 6.4.2006).</a:t>
            </a:r>
            <a:br>
              <a:rPr lang="pt-BR" sz="2400" dirty="0" smtClean="0"/>
            </a:br>
            <a:r>
              <a:rPr lang="pt-BR" sz="2200" dirty="0" smtClean="0"/>
              <a:t/>
            </a:r>
            <a:br>
              <a:rPr lang="pt-BR" sz="2200" dirty="0" smtClean="0"/>
            </a:br>
            <a:r>
              <a:rPr lang="pt-BR" sz="2200" dirty="0" smtClean="0"/>
              <a:t>As </a:t>
            </a:r>
            <a:r>
              <a:rPr lang="pt-BR" sz="2200" b="1" dirty="0" smtClean="0"/>
              <a:t>promessas genéricas</a:t>
            </a:r>
            <a:r>
              <a:rPr lang="pt-BR" sz="2200" dirty="0" smtClean="0"/>
              <a:t>, sem o objetivo de satisfazer interesses individuais e provados, não são capazes de atrair a incidência do art. 41-A da Lei n. 9.504/97 (Promessa de pavimentação de via pública sem pagamento de contribuição pelos moradores) (AG nº 5.498, de 11.9.2005, rel. Min. Gilmar Mendes ).  </a:t>
            </a:r>
            <a:r>
              <a:rPr lang="pt-BR" sz="2000" dirty="0" smtClean="0"/>
              <a:t/>
            </a:r>
            <a:br>
              <a:rPr lang="pt-BR" sz="2000" dirty="0" smtClean="0"/>
            </a:br>
            <a:r>
              <a:rPr lang="pt-BR" sz="2400" dirty="0" smtClean="0"/>
              <a:t> </a:t>
            </a:r>
            <a:br>
              <a:rPr lang="pt-BR" sz="2400" dirty="0" smtClean="0"/>
            </a:br>
            <a:endParaRPr lang="pt-BR" sz="2400" dirty="0" smtClean="0"/>
          </a:p>
        </p:txBody>
      </p:sp>
      <p:sp>
        <p:nvSpPr>
          <p:cNvPr id="4100" name="Rectangle 4"/>
          <p:cNvSpPr>
            <a:spLocks noChangeArrowheads="1"/>
          </p:cNvSpPr>
          <p:nvPr/>
        </p:nvSpPr>
        <p:spPr bwMode="auto">
          <a:xfrm>
            <a:off x="0" y="0"/>
            <a:ext cx="9144000" cy="646113"/>
          </a:xfrm>
          <a:prstGeom prst="rect">
            <a:avLst/>
          </a:prstGeom>
          <a:noFill/>
          <a:ln w="9525">
            <a:noFill/>
            <a:miter lim="800000"/>
            <a:headEnd/>
            <a:tailEnd/>
          </a:ln>
          <a:effectLst/>
        </p:spPr>
        <p:txBody>
          <a:bodyPr>
            <a:spAutoFit/>
          </a:bodyPr>
          <a:lstStyle/>
          <a:p>
            <a:pPr algn="ctr">
              <a:defRPr/>
            </a:pPr>
            <a:r>
              <a:rPr lang="pt-BR" sz="3600" dirty="0">
                <a:solidFill>
                  <a:schemeClr val="tx2"/>
                </a:solidFill>
                <a:effectLst>
                  <a:outerShdw blurRad="38100" dist="38100" dir="2700000" algn="tl">
                    <a:srgbClr val="FFFFFF"/>
                  </a:outerShdw>
                </a:effectLst>
              </a:rPr>
              <a:t>Casuística</a:t>
            </a:r>
            <a:endParaRPr lang="pt-BR" sz="3600" b="0" dirty="0">
              <a:solidFill>
                <a:schemeClr val="tx2"/>
              </a:solidFill>
              <a:latin typeface="Times.New.Roman.Negrito091.68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1295400"/>
            <a:ext cx="8305800" cy="4800600"/>
          </a:xfrm>
        </p:spPr>
        <p:txBody>
          <a:bodyPr rtlCol="0">
            <a:normAutofit/>
          </a:bodyPr>
          <a:lstStyle/>
          <a:p>
            <a:pPr algn="just" eaLnBrk="1" fontAlgn="auto" hangingPunct="1">
              <a:spcAft>
                <a:spcPts val="0"/>
              </a:spcAft>
              <a:defRPr/>
            </a:pPr>
            <a:r>
              <a:rPr lang="pt-BR" sz="4000" b="1" dirty="0" smtClean="0">
                <a:effectLst>
                  <a:outerShdw blurRad="38100" dist="38100" dir="2700000" algn="tl">
                    <a:srgbClr val="000000"/>
                  </a:outerShdw>
                </a:effectLst>
                <a:latin typeface="Arial" pitchFamily="34" charset="0"/>
              </a:rPr>
              <a:t>	</a:t>
            </a:r>
            <a:r>
              <a:rPr lang="pt-BR" sz="4000" b="1" dirty="0" smtClean="0">
                <a:latin typeface="Arial" pitchFamily="34" charset="0"/>
              </a:rPr>
              <a:t>São proibidas aos agentes públicos, servidores ou não, as seguintes condutas tendentes a afetar a igualdade de oportunidades entre candidatos nos pleitos eleitorais:</a:t>
            </a:r>
          </a:p>
        </p:txBody>
      </p:sp>
      <p:sp>
        <p:nvSpPr>
          <p:cNvPr id="4100" name="Rectangle 4"/>
          <p:cNvSpPr>
            <a:spLocks noChangeArrowheads="1"/>
          </p:cNvSpPr>
          <p:nvPr/>
        </p:nvSpPr>
        <p:spPr bwMode="auto">
          <a:xfrm>
            <a:off x="0" y="212725"/>
            <a:ext cx="9144000" cy="1158875"/>
          </a:xfrm>
          <a:prstGeom prst="rect">
            <a:avLst/>
          </a:prstGeom>
          <a:noFill/>
          <a:ln w="9525">
            <a:noFill/>
            <a:miter lim="800000"/>
            <a:headEnd/>
            <a:tailEnd/>
          </a:ln>
          <a:effectLst/>
        </p:spPr>
        <p:txBody>
          <a:bodyPr>
            <a:spAutoFit/>
          </a:bodyPr>
          <a:lstStyle/>
          <a:p>
            <a:pPr algn="ctr">
              <a:defRPr/>
            </a:pPr>
            <a:r>
              <a:rPr lang="pt-BR" sz="7000">
                <a:solidFill>
                  <a:schemeClr val="tx2"/>
                </a:solidFill>
                <a:effectLst>
                  <a:outerShdw blurRad="38100" dist="38100" dir="2700000" algn="tl">
                    <a:srgbClr val="FFFFFF"/>
                  </a:outerShdw>
                </a:effectLst>
              </a:rPr>
              <a:t>Art. 73</a:t>
            </a:r>
            <a:endParaRPr lang="pt-BR" sz="7000" b="0">
              <a:solidFill>
                <a:schemeClr val="tx2"/>
              </a:solidFill>
              <a:latin typeface="Times.New.Roman.Negrito091.68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ctrTitle"/>
          </p:nvPr>
        </p:nvSpPr>
        <p:spPr>
          <a:xfrm>
            <a:off x="152400" y="381000"/>
            <a:ext cx="8839200" cy="1371600"/>
          </a:xfrm>
        </p:spPr>
        <p:txBody>
          <a:bodyPr rtlCol="0">
            <a:normAutofit fontScale="90000"/>
          </a:bodyPr>
          <a:lstStyle/>
          <a:p>
            <a:pPr algn="just" eaLnBrk="1" fontAlgn="auto" hangingPunct="1">
              <a:spcAft>
                <a:spcPts val="0"/>
              </a:spcAft>
              <a:defRPr/>
            </a:pPr>
            <a:r>
              <a:rPr lang="pt-BR" sz="3500" b="1" smtClean="0">
                <a:effectLst>
                  <a:outerShdw blurRad="38100" dist="38100" dir="2700000" algn="tl">
                    <a:srgbClr val="FFFFFF"/>
                  </a:outerShdw>
                </a:effectLst>
              </a:rPr>
              <a:t>I.</a:t>
            </a:r>
            <a:r>
              <a:rPr lang="pt-BR" sz="2000" b="1" smtClean="0">
                <a:latin typeface="Arial" pitchFamily="34" charset="0"/>
              </a:rPr>
              <a:t> </a:t>
            </a:r>
            <a:r>
              <a:rPr lang="pt-BR" sz="1800" b="1" smtClean="0">
                <a:latin typeface="Arial" pitchFamily="34" charset="0"/>
              </a:rPr>
              <a:t>ceder ou usar, em benefício de candidato, partido político ou coligação, bens móveis ou imóveis pertencentes à administração direta ou indireta da União, dos Estados, do Distrito Federal, dos Territórios e dos Municípios, ressalvada a realização de Convenção partidária;</a:t>
            </a:r>
          </a:p>
        </p:txBody>
      </p:sp>
      <p:sp>
        <p:nvSpPr>
          <p:cNvPr id="37891" name="Rectangle 3"/>
          <p:cNvSpPr>
            <a:spLocks noChangeArrowheads="1"/>
          </p:cNvSpPr>
          <p:nvPr/>
        </p:nvSpPr>
        <p:spPr bwMode="auto">
          <a:xfrm>
            <a:off x="152400" y="2057400"/>
            <a:ext cx="8839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b="1">
                <a:solidFill>
                  <a:schemeClr val="tx1"/>
                </a:solidFill>
                <a:latin typeface="Arial" panose="020B0604020202020204" pitchFamily="34" charset="0"/>
              </a:defRPr>
            </a:lvl1pPr>
            <a:lvl2pPr marL="742950" indent="-285750" eaLnBrk="0" hangingPunct="0">
              <a:defRPr sz="2000" b="1">
                <a:solidFill>
                  <a:schemeClr val="tx1"/>
                </a:solidFill>
                <a:latin typeface="Arial" panose="020B0604020202020204" pitchFamily="34" charset="0"/>
              </a:defRPr>
            </a:lvl2pPr>
            <a:lvl3pPr marL="1143000" indent="-228600" eaLnBrk="0" hangingPunct="0">
              <a:defRPr sz="2000" b="1">
                <a:solidFill>
                  <a:schemeClr val="tx1"/>
                </a:solidFill>
                <a:latin typeface="Arial" panose="020B0604020202020204" pitchFamily="34" charset="0"/>
              </a:defRPr>
            </a:lvl3pPr>
            <a:lvl4pPr marL="1600200" indent="-228600" eaLnBrk="0" hangingPunct="0">
              <a:defRPr sz="2000" b="1">
                <a:solidFill>
                  <a:schemeClr val="tx1"/>
                </a:solidFill>
                <a:latin typeface="Arial" panose="020B0604020202020204" pitchFamily="34" charset="0"/>
              </a:defRPr>
            </a:lvl4pPr>
            <a:lvl5pPr marL="2057400" indent="-228600" eaLnBrk="0" hangingPunct="0">
              <a:defRPr sz="2000" b="1">
                <a:solidFill>
                  <a:schemeClr val="tx1"/>
                </a:solidFill>
                <a:latin typeface="Arial" panose="020B0604020202020204" pitchFamily="34" charset="0"/>
              </a:defRPr>
            </a:lvl5pPr>
            <a:lvl6pPr marL="2514600" indent="-228600" algn="just" eaLnBrk="0" fontAlgn="base" hangingPunct="0">
              <a:spcBef>
                <a:spcPct val="0"/>
              </a:spcBef>
              <a:spcAft>
                <a:spcPct val="0"/>
              </a:spcAft>
              <a:defRPr sz="2000" b="1">
                <a:solidFill>
                  <a:schemeClr val="tx1"/>
                </a:solidFill>
                <a:latin typeface="Arial" panose="020B0604020202020204" pitchFamily="34" charset="0"/>
              </a:defRPr>
            </a:lvl6pPr>
            <a:lvl7pPr marL="2971800" indent="-228600" algn="just" eaLnBrk="0" fontAlgn="base" hangingPunct="0">
              <a:spcBef>
                <a:spcPct val="0"/>
              </a:spcBef>
              <a:spcAft>
                <a:spcPct val="0"/>
              </a:spcAft>
              <a:defRPr sz="2000" b="1">
                <a:solidFill>
                  <a:schemeClr val="tx1"/>
                </a:solidFill>
                <a:latin typeface="Arial" panose="020B0604020202020204" pitchFamily="34" charset="0"/>
              </a:defRPr>
            </a:lvl7pPr>
            <a:lvl8pPr marL="3429000" indent="-228600" algn="just" eaLnBrk="0" fontAlgn="base" hangingPunct="0">
              <a:spcBef>
                <a:spcPct val="0"/>
              </a:spcBef>
              <a:spcAft>
                <a:spcPct val="0"/>
              </a:spcAft>
              <a:defRPr sz="2000" b="1">
                <a:solidFill>
                  <a:schemeClr val="tx1"/>
                </a:solidFill>
                <a:latin typeface="Arial" panose="020B0604020202020204" pitchFamily="34" charset="0"/>
              </a:defRPr>
            </a:lvl8pPr>
            <a:lvl9pPr marL="3886200" indent="-228600" algn="just" eaLnBrk="0" fontAlgn="base" hangingPunct="0">
              <a:spcBef>
                <a:spcPct val="0"/>
              </a:spcBef>
              <a:spcAft>
                <a:spcPct val="0"/>
              </a:spcAft>
              <a:defRPr sz="2000" b="1">
                <a:solidFill>
                  <a:schemeClr val="tx1"/>
                </a:solidFill>
                <a:latin typeface="Arial" panose="020B0604020202020204" pitchFamily="34" charset="0"/>
              </a:defRPr>
            </a:lvl9pPr>
          </a:lstStyle>
          <a:p>
            <a:pPr eaLnBrk="1" hangingPunct="1"/>
            <a:endParaRPr lang="pt-BR" altLang="pt-BR"/>
          </a:p>
        </p:txBody>
      </p:sp>
      <p:sp>
        <p:nvSpPr>
          <p:cNvPr id="37893" name="Rectangle 5"/>
          <p:cNvSpPr>
            <a:spLocks noChangeArrowheads="1"/>
          </p:cNvSpPr>
          <p:nvPr/>
        </p:nvSpPr>
        <p:spPr bwMode="auto">
          <a:xfrm>
            <a:off x="0" y="2571750"/>
            <a:ext cx="86868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b="1">
                <a:solidFill>
                  <a:schemeClr val="tx1"/>
                </a:solidFill>
                <a:latin typeface="Arial" panose="020B0604020202020204" pitchFamily="34" charset="0"/>
              </a:defRPr>
            </a:lvl1pPr>
            <a:lvl2pPr marL="742950" indent="-285750" eaLnBrk="0" hangingPunct="0">
              <a:defRPr sz="2000" b="1">
                <a:solidFill>
                  <a:schemeClr val="tx1"/>
                </a:solidFill>
                <a:latin typeface="Arial" panose="020B0604020202020204" pitchFamily="34" charset="0"/>
              </a:defRPr>
            </a:lvl2pPr>
            <a:lvl3pPr marL="1143000" indent="-228600" eaLnBrk="0" hangingPunct="0">
              <a:defRPr sz="2000" b="1">
                <a:solidFill>
                  <a:schemeClr val="tx1"/>
                </a:solidFill>
                <a:latin typeface="Arial" panose="020B0604020202020204" pitchFamily="34" charset="0"/>
              </a:defRPr>
            </a:lvl3pPr>
            <a:lvl4pPr marL="1600200" indent="-228600" eaLnBrk="0" hangingPunct="0">
              <a:defRPr sz="2000" b="1">
                <a:solidFill>
                  <a:schemeClr val="tx1"/>
                </a:solidFill>
                <a:latin typeface="Arial" panose="020B0604020202020204" pitchFamily="34" charset="0"/>
              </a:defRPr>
            </a:lvl4pPr>
            <a:lvl5pPr marL="2057400" indent="-228600" eaLnBrk="0" hangingPunct="0">
              <a:defRPr sz="2000" b="1">
                <a:solidFill>
                  <a:schemeClr val="tx1"/>
                </a:solidFill>
                <a:latin typeface="Arial" panose="020B0604020202020204" pitchFamily="34" charset="0"/>
              </a:defRPr>
            </a:lvl5pPr>
            <a:lvl6pPr marL="2514600" indent="-228600" algn="just" eaLnBrk="0" fontAlgn="base" hangingPunct="0">
              <a:spcBef>
                <a:spcPct val="0"/>
              </a:spcBef>
              <a:spcAft>
                <a:spcPct val="0"/>
              </a:spcAft>
              <a:defRPr sz="2000" b="1">
                <a:solidFill>
                  <a:schemeClr val="tx1"/>
                </a:solidFill>
                <a:latin typeface="Arial" panose="020B0604020202020204" pitchFamily="34" charset="0"/>
              </a:defRPr>
            </a:lvl6pPr>
            <a:lvl7pPr marL="2971800" indent="-228600" algn="just" eaLnBrk="0" fontAlgn="base" hangingPunct="0">
              <a:spcBef>
                <a:spcPct val="0"/>
              </a:spcBef>
              <a:spcAft>
                <a:spcPct val="0"/>
              </a:spcAft>
              <a:defRPr sz="2000" b="1">
                <a:solidFill>
                  <a:schemeClr val="tx1"/>
                </a:solidFill>
                <a:latin typeface="Arial" panose="020B0604020202020204" pitchFamily="34" charset="0"/>
              </a:defRPr>
            </a:lvl7pPr>
            <a:lvl8pPr marL="3429000" indent="-228600" algn="just" eaLnBrk="0" fontAlgn="base" hangingPunct="0">
              <a:spcBef>
                <a:spcPct val="0"/>
              </a:spcBef>
              <a:spcAft>
                <a:spcPct val="0"/>
              </a:spcAft>
              <a:defRPr sz="2000" b="1">
                <a:solidFill>
                  <a:schemeClr val="tx1"/>
                </a:solidFill>
                <a:latin typeface="Arial" panose="020B0604020202020204" pitchFamily="34" charset="0"/>
              </a:defRPr>
            </a:lvl8pPr>
            <a:lvl9pPr marL="3886200" indent="-228600" algn="just" eaLnBrk="0" fontAlgn="base" hangingPunct="0">
              <a:spcBef>
                <a:spcPct val="0"/>
              </a:spcBef>
              <a:spcAft>
                <a:spcPct val="0"/>
              </a:spcAft>
              <a:defRPr sz="2000" b="1">
                <a:solidFill>
                  <a:schemeClr val="tx1"/>
                </a:solidFill>
                <a:latin typeface="Arial" panose="020B0604020202020204" pitchFamily="34" charset="0"/>
              </a:defRPr>
            </a:lvl9pPr>
          </a:lstStyle>
          <a:p>
            <a:pPr eaLnBrk="1" hangingPunct="1"/>
            <a:r>
              <a:rPr lang="pt-BR" altLang="pt-BR">
                <a:latin typeface="Verdana" panose="020B0604030504040204" pitchFamily="34" charset="0"/>
                <a:cs typeface="Times New Roman" panose="02020603050405020304" pitchFamily="18" charset="0"/>
              </a:rPr>
              <a:t>“</a:t>
            </a:r>
            <a:r>
              <a:rPr lang="pt-BR" altLang="pt-BR" sz="1800">
                <a:latin typeface="Verdana" panose="020B0604030504040204" pitchFamily="34" charset="0"/>
                <a:cs typeface="Times New Roman" panose="02020603050405020304" pitchFamily="18" charset="0"/>
              </a:rPr>
              <a:t>1. O local da realização do evento em questão é área de uso compartilhado com a comunidade, onde, inclusive, ocorreu a festa do Peão de Boiadeiro, não caracterizando, a sua cessão, nenhum favorecimento por agente público ou instituição a determinado candidato, em desfavor dos demais.</a:t>
            </a:r>
            <a:br>
              <a:rPr lang="pt-BR" altLang="pt-BR" sz="1800">
                <a:latin typeface="Verdana" panose="020B0604030504040204" pitchFamily="34" charset="0"/>
                <a:cs typeface="Times New Roman" panose="02020603050405020304" pitchFamily="18" charset="0"/>
              </a:rPr>
            </a:br>
            <a:r>
              <a:rPr lang="pt-BR" altLang="pt-BR" sz="1800">
                <a:latin typeface="Verdana" panose="020B0604030504040204" pitchFamily="34" charset="0"/>
                <a:cs typeface="Times New Roman" panose="02020603050405020304" pitchFamily="18" charset="0"/>
              </a:rPr>
              <a:t>2. Registre-se, ainda, que referido espaço poderia ter sido utilizado por qualquer candidato, observadas as formalidades de praxe, o que, em si, já retira da cessão </a:t>
            </a:r>
            <a:r>
              <a:rPr lang="pt-BR" altLang="pt-BR" sz="1800" u="sng">
                <a:latin typeface="Verdana" panose="020B0604030504040204" pitchFamily="34" charset="0"/>
                <a:cs typeface="Times New Roman" panose="02020603050405020304" pitchFamily="18" charset="0"/>
              </a:rPr>
              <a:t>o caráter de privilégio e desequilíbrio de forças entre os partícipes do certame eleitoral</a:t>
            </a:r>
            <a:r>
              <a:rPr lang="pt-BR" altLang="pt-BR" sz="1800">
                <a:latin typeface="Verdana" panose="020B0604030504040204" pitchFamily="34" charset="0"/>
                <a:cs typeface="Times New Roman" panose="02020603050405020304" pitchFamily="18" charset="0"/>
              </a:rPr>
              <a:t>. </a:t>
            </a:r>
            <a:br>
              <a:rPr lang="pt-BR" altLang="pt-BR" sz="1800">
                <a:latin typeface="Verdana" panose="020B0604030504040204" pitchFamily="34" charset="0"/>
                <a:cs typeface="Times New Roman" panose="02020603050405020304" pitchFamily="18" charset="0"/>
              </a:rPr>
            </a:br>
            <a:r>
              <a:rPr lang="pt-BR" altLang="pt-BR" sz="1800">
                <a:latin typeface="Verdana" panose="020B0604030504040204" pitchFamily="34" charset="0"/>
                <a:cs typeface="Times New Roman" panose="02020603050405020304" pitchFamily="18" charset="0"/>
              </a:rPr>
              <a:t>3. Recurso provido para o fim de se julgar improcedente a representação”. </a:t>
            </a:r>
            <a:r>
              <a:rPr lang="pt-BR" altLang="pt-BR" sz="1800" i="1">
                <a:latin typeface="Verdana" panose="020B0604030504040204" pitchFamily="34" charset="0"/>
                <a:cs typeface="Times New Roman" panose="02020603050405020304" pitchFamily="18" charset="0"/>
              </a:rPr>
              <a:t>(Ac. nº 24.865, de 9.11.2004, rel. Min. Caputo Bastos.)</a:t>
            </a:r>
            <a:r>
              <a:rPr lang="pt-BR" altLang="pt-BR" sz="1800">
                <a:latin typeface="Verdana" panose="020B0604030504040204" pitchFamily="34" charset="0"/>
              </a:rPr>
              <a:t/>
            </a:r>
            <a:br>
              <a:rPr lang="pt-BR" altLang="pt-BR" sz="1800">
                <a:latin typeface="Verdana" panose="020B0604030504040204" pitchFamily="34" charset="0"/>
              </a:rPr>
            </a:br>
            <a:endParaRPr lang="pt-BR" altLang="pt-BR" sz="1800">
              <a:latin typeface="Verdana" panose="020B0604030504040204"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ctrTitle"/>
          </p:nvPr>
        </p:nvSpPr>
        <p:spPr>
          <a:xfrm>
            <a:off x="152400" y="381000"/>
            <a:ext cx="8839200" cy="1371600"/>
          </a:xfrm>
        </p:spPr>
        <p:txBody>
          <a:bodyPr rtlCol="0">
            <a:normAutofit fontScale="90000"/>
          </a:bodyPr>
          <a:lstStyle/>
          <a:p>
            <a:pPr algn="just" eaLnBrk="1" fontAlgn="auto" hangingPunct="1">
              <a:spcAft>
                <a:spcPts val="0"/>
              </a:spcAft>
              <a:defRPr/>
            </a:pPr>
            <a:r>
              <a:rPr lang="pt-BR" sz="3500" b="1" smtClean="0">
                <a:effectLst>
                  <a:outerShdw blurRad="38100" dist="38100" dir="2700000" algn="tl">
                    <a:srgbClr val="FFFFFF"/>
                  </a:outerShdw>
                </a:effectLst>
              </a:rPr>
              <a:t>I.</a:t>
            </a:r>
            <a:r>
              <a:rPr lang="pt-BR" sz="2000" b="1" smtClean="0">
                <a:latin typeface="Arial" pitchFamily="34" charset="0"/>
              </a:rPr>
              <a:t> </a:t>
            </a:r>
            <a:r>
              <a:rPr lang="pt-BR" sz="1800" b="1" smtClean="0">
                <a:latin typeface="Arial" pitchFamily="34" charset="0"/>
              </a:rPr>
              <a:t>ceder ou usar, em benefício de candidato, partido político ou coligação, bens móveis ou imóveis pertencentes à administração direta ou indireta da União, dos Estados, do Distrito Federal, dos Territórios e dos Municípios, ressalvada a realização de Convenção partidária;</a:t>
            </a:r>
          </a:p>
        </p:txBody>
      </p:sp>
      <p:sp>
        <p:nvSpPr>
          <p:cNvPr id="39939" name="Rectangle 3"/>
          <p:cNvSpPr>
            <a:spLocks noChangeArrowheads="1"/>
          </p:cNvSpPr>
          <p:nvPr/>
        </p:nvSpPr>
        <p:spPr bwMode="auto">
          <a:xfrm>
            <a:off x="152400" y="2057400"/>
            <a:ext cx="8839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b="1">
                <a:solidFill>
                  <a:schemeClr val="tx1"/>
                </a:solidFill>
                <a:latin typeface="Arial" panose="020B0604020202020204" pitchFamily="34" charset="0"/>
              </a:defRPr>
            </a:lvl1pPr>
            <a:lvl2pPr marL="742950" indent="-285750" eaLnBrk="0" hangingPunct="0">
              <a:defRPr sz="2000" b="1">
                <a:solidFill>
                  <a:schemeClr val="tx1"/>
                </a:solidFill>
                <a:latin typeface="Arial" panose="020B0604020202020204" pitchFamily="34" charset="0"/>
              </a:defRPr>
            </a:lvl2pPr>
            <a:lvl3pPr marL="1143000" indent="-228600" eaLnBrk="0" hangingPunct="0">
              <a:defRPr sz="2000" b="1">
                <a:solidFill>
                  <a:schemeClr val="tx1"/>
                </a:solidFill>
                <a:latin typeface="Arial" panose="020B0604020202020204" pitchFamily="34" charset="0"/>
              </a:defRPr>
            </a:lvl3pPr>
            <a:lvl4pPr marL="1600200" indent="-228600" eaLnBrk="0" hangingPunct="0">
              <a:defRPr sz="2000" b="1">
                <a:solidFill>
                  <a:schemeClr val="tx1"/>
                </a:solidFill>
                <a:latin typeface="Arial" panose="020B0604020202020204" pitchFamily="34" charset="0"/>
              </a:defRPr>
            </a:lvl4pPr>
            <a:lvl5pPr marL="2057400" indent="-228600" eaLnBrk="0" hangingPunct="0">
              <a:defRPr sz="2000" b="1">
                <a:solidFill>
                  <a:schemeClr val="tx1"/>
                </a:solidFill>
                <a:latin typeface="Arial" panose="020B0604020202020204" pitchFamily="34" charset="0"/>
              </a:defRPr>
            </a:lvl5pPr>
            <a:lvl6pPr marL="2514600" indent="-228600" algn="just" eaLnBrk="0" fontAlgn="base" hangingPunct="0">
              <a:spcBef>
                <a:spcPct val="0"/>
              </a:spcBef>
              <a:spcAft>
                <a:spcPct val="0"/>
              </a:spcAft>
              <a:defRPr sz="2000" b="1">
                <a:solidFill>
                  <a:schemeClr val="tx1"/>
                </a:solidFill>
                <a:latin typeface="Arial" panose="020B0604020202020204" pitchFamily="34" charset="0"/>
              </a:defRPr>
            </a:lvl6pPr>
            <a:lvl7pPr marL="2971800" indent="-228600" algn="just" eaLnBrk="0" fontAlgn="base" hangingPunct="0">
              <a:spcBef>
                <a:spcPct val="0"/>
              </a:spcBef>
              <a:spcAft>
                <a:spcPct val="0"/>
              </a:spcAft>
              <a:defRPr sz="2000" b="1">
                <a:solidFill>
                  <a:schemeClr val="tx1"/>
                </a:solidFill>
                <a:latin typeface="Arial" panose="020B0604020202020204" pitchFamily="34" charset="0"/>
              </a:defRPr>
            </a:lvl7pPr>
            <a:lvl8pPr marL="3429000" indent="-228600" algn="just" eaLnBrk="0" fontAlgn="base" hangingPunct="0">
              <a:spcBef>
                <a:spcPct val="0"/>
              </a:spcBef>
              <a:spcAft>
                <a:spcPct val="0"/>
              </a:spcAft>
              <a:defRPr sz="2000" b="1">
                <a:solidFill>
                  <a:schemeClr val="tx1"/>
                </a:solidFill>
                <a:latin typeface="Arial" panose="020B0604020202020204" pitchFamily="34" charset="0"/>
              </a:defRPr>
            </a:lvl8pPr>
            <a:lvl9pPr marL="3886200" indent="-228600" algn="just" eaLnBrk="0" fontAlgn="base" hangingPunct="0">
              <a:spcBef>
                <a:spcPct val="0"/>
              </a:spcBef>
              <a:spcAft>
                <a:spcPct val="0"/>
              </a:spcAft>
              <a:defRPr sz="2000" b="1">
                <a:solidFill>
                  <a:schemeClr val="tx1"/>
                </a:solidFill>
                <a:latin typeface="Arial" panose="020B0604020202020204" pitchFamily="34" charset="0"/>
              </a:defRPr>
            </a:lvl9pPr>
          </a:lstStyle>
          <a:p>
            <a:pPr eaLnBrk="1" hangingPunct="1"/>
            <a:endParaRPr lang="pt-BR" altLang="pt-BR"/>
          </a:p>
        </p:txBody>
      </p:sp>
      <p:sp>
        <p:nvSpPr>
          <p:cNvPr id="26628" name="Rectangle 5"/>
          <p:cNvSpPr>
            <a:spLocks noChangeArrowheads="1"/>
          </p:cNvSpPr>
          <p:nvPr/>
        </p:nvSpPr>
        <p:spPr bwMode="auto">
          <a:xfrm>
            <a:off x="304800" y="1981200"/>
            <a:ext cx="8610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Arial" panose="020B0604020202020204" pitchFamily="34" charset="0"/>
              </a:defRPr>
            </a:lvl1pPr>
            <a:lvl2pPr marL="742950" indent="-285750" eaLnBrk="0" hangingPunct="0">
              <a:defRPr sz="2000" b="1">
                <a:solidFill>
                  <a:schemeClr val="tx1"/>
                </a:solidFill>
                <a:latin typeface="Arial" panose="020B0604020202020204" pitchFamily="34" charset="0"/>
              </a:defRPr>
            </a:lvl2pPr>
            <a:lvl3pPr marL="1143000" indent="-228600" eaLnBrk="0" hangingPunct="0">
              <a:defRPr sz="2000" b="1">
                <a:solidFill>
                  <a:schemeClr val="tx1"/>
                </a:solidFill>
                <a:latin typeface="Arial" panose="020B0604020202020204" pitchFamily="34" charset="0"/>
              </a:defRPr>
            </a:lvl3pPr>
            <a:lvl4pPr marL="1600200" indent="-228600" eaLnBrk="0" hangingPunct="0">
              <a:defRPr sz="2000" b="1">
                <a:solidFill>
                  <a:schemeClr val="tx1"/>
                </a:solidFill>
                <a:latin typeface="Arial" panose="020B0604020202020204" pitchFamily="34" charset="0"/>
              </a:defRPr>
            </a:lvl4pPr>
            <a:lvl5pPr marL="2057400" indent="-228600" eaLnBrk="0" hangingPunct="0">
              <a:defRPr sz="2000" b="1">
                <a:solidFill>
                  <a:schemeClr val="tx1"/>
                </a:solidFill>
                <a:latin typeface="Arial" panose="020B0604020202020204" pitchFamily="34" charset="0"/>
              </a:defRPr>
            </a:lvl5pPr>
            <a:lvl6pPr marL="2514600" indent="-228600" algn="just" eaLnBrk="0" fontAlgn="base" hangingPunct="0">
              <a:spcBef>
                <a:spcPct val="0"/>
              </a:spcBef>
              <a:spcAft>
                <a:spcPct val="0"/>
              </a:spcAft>
              <a:defRPr sz="2000" b="1">
                <a:solidFill>
                  <a:schemeClr val="tx1"/>
                </a:solidFill>
                <a:latin typeface="Arial" panose="020B0604020202020204" pitchFamily="34" charset="0"/>
              </a:defRPr>
            </a:lvl6pPr>
            <a:lvl7pPr marL="2971800" indent="-228600" algn="just" eaLnBrk="0" fontAlgn="base" hangingPunct="0">
              <a:spcBef>
                <a:spcPct val="0"/>
              </a:spcBef>
              <a:spcAft>
                <a:spcPct val="0"/>
              </a:spcAft>
              <a:defRPr sz="2000" b="1">
                <a:solidFill>
                  <a:schemeClr val="tx1"/>
                </a:solidFill>
                <a:latin typeface="Arial" panose="020B0604020202020204" pitchFamily="34" charset="0"/>
              </a:defRPr>
            </a:lvl7pPr>
            <a:lvl8pPr marL="3429000" indent="-228600" algn="just" eaLnBrk="0" fontAlgn="base" hangingPunct="0">
              <a:spcBef>
                <a:spcPct val="0"/>
              </a:spcBef>
              <a:spcAft>
                <a:spcPct val="0"/>
              </a:spcAft>
              <a:defRPr sz="2000" b="1">
                <a:solidFill>
                  <a:schemeClr val="tx1"/>
                </a:solidFill>
                <a:latin typeface="Arial" panose="020B0604020202020204" pitchFamily="34" charset="0"/>
              </a:defRPr>
            </a:lvl8pPr>
            <a:lvl9pPr marL="3886200" indent="-228600" algn="just" eaLnBrk="0" fontAlgn="base" hangingPunct="0">
              <a:spcBef>
                <a:spcPct val="0"/>
              </a:spcBef>
              <a:spcAft>
                <a:spcPct val="0"/>
              </a:spcAft>
              <a:defRPr sz="2000" b="1">
                <a:solidFill>
                  <a:schemeClr val="tx1"/>
                </a:solidFill>
                <a:latin typeface="Arial" panose="020B0604020202020204" pitchFamily="34" charset="0"/>
              </a:defRPr>
            </a:lvl9pPr>
          </a:lstStyle>
          <a:p>
            <a:pPr algn="ctr" eaLnBrk="1" hangingPunct="1">
              <a:spcBef>
                <a:spcPct val="20000"/>
              </a:spcBef>
            </a:pPr>
            <a:r>
              <a:rPr lang="pt-BR" altLang="pt-BR" sz="3200" b="0">
                <a:latin typeface="Times New Roman" panose="02020603050405020304" pitchFamily="18" charset="0"/>
              </a:rPr>
              <a:t>Exceções:</a:t>
            </a:r>
          </a:p>
          <a:p>
            <a:pPr algn="ctr" eaLnBrk="1" hangingPunct="1">
              <a:spcBef>
                <a:spcPct val="20000"/>
              </a:spcBef>
            </a:pPr>
            <a:r>
              <a:rPr lang="pt-BR" altLang="pt-BR" sz="3200" b="0">
                <a:latin typeface="Times New Roman" panose="02020603050405020304" pitchFamily="18" charset="0"/>
              </a:rPr>
              <a:t> O transporte do Presidente da República (art. 76)</a:t>
            </a:r>
          </a:p>
          <a:p>
            <a:pPr algn="ctr" eaLnBrk="1" hangingPunct="1">
              <a:spcBef>
                <a:spcPct val="20000"/>
              </a:spcBef>
            </a:pPr>
            <a:r>
              <a:rPr lang="pt-BR" altLang="pt-BR" sz="3200" b="0">
                <a:latin typeface="Times New Roman" panose="02020603050405020304" pitchFamily="18" charset="0"/>
              </a:rPr>
              <a:t> A utilização das residências oficiais para reuniões e contatos de campanha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nodePh="1">
                                  <p:stCondLst>
                                    <p:cond delay="0"/>
                                  </p:stCondLst>
                                  <p:endCondLst>
                                    <p:cond evt="begin" delay="0">
                                      <p:tn val="5"/>
                                    </p:cond>
                                  </p:endCondLst>
                                  <p:childTnLst>
                                    <p:set>
                                      <p:cBhvr>
                                        <p:cTn id="6" dur="1" fill="hold">
                                          <p:stCondLst>
                                            <p:cond delay="0"/>
                                          </p:stCondLst>
                                        </p:cTn>
                                        <p:tgtEl>
                                          <p:spTgt spid="39939"/>
                                        </p:tgtEl>
                                        <p:attrNameLst>
                                          <p:attrName>style.visibility</p:attrName>
                                        </p:attrNameLst>
                                      </p:cBhvr>
                                      <p:to>
                                        <p:strVal val="visible"/>
                                      </p:to>
                                    </p:set>
                                    <p:anim calcmode="lin" valueType="num">
                                      <p:cBhvr additive="base">
                                        <p:cTn id="7" dur="500" fill="hold"/>
                                        <p:tgtEl>
                                          <p:spTgt spid="39939"/>
                                        </p:tgtEl>
                                        <p:attrNameLst>
                                          <p:attrName>ppt_x</p:attrName>
                                        </p:attrNameLst>
                                      </p:cBhvr>
                                      <p:tavLst>
                                        <p:tav tm="0">
                                          <p:val>
                                            <p:strVal val="1+#ppt_w/2"/>
                                          </p:val>
                                        </p:tav>
                                        <p:tav tm="100000">
                                          <p:val>
                                            <p:strVal val="#ppt_x"/>
                                          </p:val>
                                        </p:tav>
                                      </p:tavLst>
                                    </p:anim>
                                    <p:anim calcmode="lin" valueType="num">
                                      <p:cBhvr additive="base">
                                        <p:cTn id="8" dur="500" fill="hold"/>
                                        <p:tgtEl>
                                          <p:spTgt spid="3993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ctrTitle"/>
          </p:nvPr>
        </p:nvSpPr>
        <p:spPr>
          <a:xfrm>
            <a:off x="152400" y="381000"/>
            <a:ext cx="8839200" cy="1371600"/>
          </a:xfrm>
        </p:spPr>
        <p:txBody>
          <a:bodyPr rtlCol="0">
            <a:normAutofit/>
          </a:bodyPr>
          <a:lstStyle/>
          <a:p>
            <a:pPr algn="just" eaLnBrk="1" fontAlgn="auto" hangingPunct="1">
              <a:spcAft>
                <a:spcPts val="0"/>
              </a:spcAft>
              <a:defRPr/>
            </a:pPr>
            <a:r>
              <a:rPr lang="pt-BR" sz="3500" b="1" smtClean="0">
                <a:effectLst>
                  <a:outerShdw blurRad="38100" dist="38100" dir="2700000" algn="tl">
                    <a:srgbClr val="FFFFFF"/>
                  </a:outerShdw>
                </a:effectLst>
              </a:rPr>
              <a:t>II.</a:t>
            </a:r>
            <a:r>
              <a:rPr lang="pt-BR" sz="4000" b="1" smtClean="0">
                <a:effectLst>
                  <a:outerShdw blurRad="38100" dist="38100" dir="2700000" algn="tl">
                    <a:srgbClr val="000000"/>
                  </a:outerShdw>
                </a:effectLst>
              </a:rPr>
              <a:t> </a:t>
            </a:r>
            <a:r>
              <a:rPr lang="pt-BR" sz="2000" b="1" smtClean="0">
                <a:latin typeface="Arial" pitchFamily="34" charset="0"/>
              </a:rPr>
              <a:t>usar materiais ou serviços, custeados pelos Governos ou Casas Legislativas, que excedam as prerrogativas consignadas nos regimentos e normas dos órgãos que integram;</a:t>
            </a:r>
          </a:p>
        </p:txBody>
      </p:sp>
      <p:sp>
        <p:nvSpPr>
          <p:cNvPr id="38915" name="Rectangle 3"/>
          <p:cNvSpPr>
            <a:spLocks noChangeArrowheads="1"/>
          </p:cNvSpPr>
          <p:nvPr/>
        </p:nvSpPr>
        <p:spPr bwMode="auto">
          <a:xfrm>
            <a:off x="152400" y="2057400"/>
            <a:ext cx="8839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b="1">
                <a:solidFill>
                  <a:schemeClr val="tx1"/>
                </a:solidFill>
                <a:latin typeface="Arial" panose="020B0604020202020204" pitchFamily="34" charset="0"/>
              </a:defRPr>
            </a:lvl1pPr>
            <a:lvl2pPr marL="742950" indent="-285750" eaLnBrk="0" hangingPunct="0">
              <a:defRPr sz="2000" b="1">
                <a:solidFill>
                  <a:schemeClr val="tx1"/>
                </a:solidFill>
                <a:latin typeface="Arial" panose="020B0604020202020204" pitchFamily="34" charset="0"/>
              </a:defRPr>
            </a:lvl2pPr>
            <a:lvl3pPr marL="1143000" indent="-228600" eaLnBrk="0" hangingPunct="0">
              <a:defRPr sz="2000" b="1">
                <a:solidFill>
                  <a:schemeClr val="tx1"/>
                </a:solidFill>
                <a:latin typeface="Arial" panose="020B0604020202020204" pitchFamily="34" charset="0"/>
              </a:defRPr>
            </a:lvl3pPr>
            <a:lvl4pPr marL="1600200" indent="-228600" eaLnBrk="0" hangingPunct="0">
              <a:defRPr sz="2000" b="1">
                <a:solidFill>
                  <a:schemeClr val="tx1"/>
                </a:solidFill>
                <a:latin typeface="Arial" panose="020B0604020202020204" pitchFamily="34" charset="0"/>
              </a:defRPr>
            </a:lvl4pPr>
            <a:lvl5pPr marL="2057400" indent="-228600" eaLnBrk="0" hangingPunct="0">
              <a:defRPr sz="2000" b="1">
                <a:solidFill>
                  <a:schemeClr val="tx1"/>
                </a:solidFill>
                <a:latin typeface="Arial" panose="020B0604020202020204" pitchFamily="34" charset="0"/>
              </a:defRPr>
            </a:lvl5pPr>
            <a:lvl6pPr marL="2514600" indent="-228600" algn="just" eaLnBrk="0" fontAlgn="base" hangingPunct="0">
              <a:spcBef>
                <a:spcPct val="0"/>
              </a:spcBef>
              <a:spcAft>
                <a:spcPct val="0"/>
              </a:spcAft>
              <a:defRPr sz="2000" b="1">
                <a:solidFill>
                  <a:schemeClr val="tx1"/>
                </a:solidFill>
                <a:latin typeface="Arial" panose="020B0604020202020204" pitchFamily="34" charset="0"/>
              </a:defRPr>
            </a:lvl6pPr>
            <a:lvl7pPr marL="2971800" indent="-228600" algn="just" eaLnBrk="0" fontAlgn="base" hangingPunct="0">
              <a:spcBef>
                <a:spcPct val="0"/>
              </a:spcBef>
              <a:spcAft>
                <a:spcPct val="0"/>
              </a:spcAft>
              <a:defRPr sz="2000" b="1">
                <a:solidFill>
                  <a:schemeClr val="tx1"/>
                </a:solidFill>
                <a:latin typeface="Arial" panose="020B0604020202020204" pitchFamily="34" charset="0"/>
              </a:defRPr>
            </a:lvl7pPr>
            <a:lvl8pPr marL="3429000" indent="-228600" algn="just" eaLnBrk="0" fontAlgn="base" hangingPunct="0">
              <a:spcBef>
                <a:spcPct val="0"/>
              </a:spcBef>
              <a:spcAft>
                <a:spcPct val="0"/>
              </a:spcAft>
              <a:defRPr sz="2000" b="1">
                <a:solidFill>
                  <a:schemeClr val="tx1"/>
                </a:solidFill>
                <a:latin typeface="Arial" panose="020B0604020202020204" pitchFamily="34" charset="0"/>
              </a:defRPr>
            </a:lvl8pPr>
            <a:lvl9pPr marL="3886200" indent="-228600" algn="just" eaLnBrk="0" fontAlgn="base" hangingPunct="0">
              <a:spcBef>
                <a:spcPct val="0"/>
              </a:spcBef>
              <a:spcAft>
                <a:spcPct val="0"/>
              </a:spcAft>
              <a:defRPr sz="2000" b="1">
                <a:solidFill>
                  <a:schemeClr val="tx1"/>
                </a:solidFill>
                <a:latin typeface="Arial" panose="020B0604020202020204" pitchFamily="34" charset="0"/>
              </a:defRPr>
            </a:lvl9pPr>
          </a:lstStyle>
          <a:p>
            <a:pPr eaLnBrk="1" hangingPunct="1"/>
            <a:endParaRPr lang="pt-BR" altLang="pt-BR"/>
          </a:p>
        </p:txBody>
      </p:sp>
      <p:sp>
        <p:nvSpPr>
          <p:cNvPr id="38916" name="Rectangle 4"/>
          <p:cNvSpPr>
            <a:spLocks noChangeArrowheads="1"/>
          </p:cNvSpPr>
          <p:nvPr/>
        </p:nvSpPr>
        <p:spPr bwMode="auto">
          <a:xfrm>
            <a:off x="304800" y="2590800"/>
            <a:ext cx="86868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b="1">
                <a:solidFill>
                  <a:schemeClr val="tx1"/>
                </a:solidFill>
                <a:latin typeface="Arial" panose="020B0604020202020204" pitchFamily="34" charset="0"/>
              </a:defRPr>
            </a:lvl1pPr>
            <a:lvl2pPr marL="742950" indent="-285750" eaLnBrk="0" hangingPunct="0">
              <a:defRPr sz="2000" b="1">
                <a:solidFill>
                  <a:schemeClr val="tx1"/>
                </a:solidFill>
                <a:latin typeface="Arial" panose="020B0604020202020204" pitchFamily="34" charset="0"/>
              </a:defRPr>
            </a:lvl2pPr>
            <a:lvl3pPr marL="1143000" indent="-228600" eaLnBrk="0" hangingPunct="0">
              <a:defRPr sz="2000" b="1">
                <a:solidFill>
                  <a:schemeClr val="tx1"/>
                </a:solidFill>
                <a:latin typeface="Arial" panose="020B0604020202020204" pitchFamily="34" charset="0"/>
              </a:defRPr>
            </a:lvl3pPr>
            <a:lvl4pPr marL="1600200" indent="-228600" eaLnBrk="0" hangingPunct="0">
              <a:defRPr sz="2000" b="1">
                <a:solidFill>
                  <a:schemeClr val="tx1"/>
                </a:solidFill>
                <a:latin typeface="Arial" panose="020B0604020202020204" pitchFamily="34" charset="0"/>
              </a:defRPr>
            </a:lvl4pPr>
            <a:lvl5pPr marL="2057400" indent="-228600" eaLnBrk="0" hangingPunct="0">
              <a:defRPr sz="2000" b="1">
                <a:solidFill>
                  <a:schemeClr val="tx1"/>
                </a:solidFill>
                <a:latin typeface="Arial" panose="020B0604020202020204" pitchFamily="34" charset="0"/>
              </a:defRPr>
            </a:lvl5pPr>
            <a:lvl6pPr marL="2514600" indent="-228600" algn="just" eaLnBrk="0" fontAlgn="base" hangingPunct="0">
              <a:spcBef>
                <a:spcPct val="0"/>
              </a:spcBef>
              <a:spcAft>
                <a:spcPct val="0"/>
              </a:spcAft>
              <a:defRPr sz="2000" b="1">
                <a:solidFill>
                  <a:schemeClr val="tx1"/>
                </a:solidFill>
                <a:latin typeface="Arial" panose="020B0604020202020204" pitchFamily="34" charset="0"/>
              </a:defRPr>
            </a:lvl6pPr>
            <a:lvl7pPr marL="2971800" indent="-228600" algn="just" eaLnBrk="0" fontAlgn="base" hangingPunct="0">
              <a:spcBef>
                <a:spcPct val="0"/>
              </a:spcBef>
              <a:spcAft>
                <a:spcPct val="0"/>
              </a:spcAft>
              <a:defRPr sz="2000" b="1">
                <a:solidFill>
                  <a:schemeClr val="tx1"/>
                </a:solidFill>
                <a:latin typeface="Arial" panose="020B0604020202020204" pitchFamily="34" charset="0"/>
              </a:defRPr>
            </a:lvl7pPr>
            <a:lvl8pPr marL="3429000" indent="-228600" algn="just" eaLnBrk="0" fontAlgn="base" hangingPunct="0">
              <a:spcBef>
                <a:spcPct val="0"/>
              </a:spcBef>
              <a:spcAft>
                <a:spcPct val="0"/>
              </a:spcAft>
              <a:defRPr sz="2000" b="1">
                <a:solidFill>
                  <a:schemeClr val="tx1"/>
                </a:solidFill>
                <a:latin typeface="Arial" panose="020B0604020202020204" pitchFamily="34" charset="0"/>
              </a:defRPr>
            </a:lvl8pPr>
            <a:lvl9pPr marL="3886200" indent="-228600" algn="just" eaLnBrk="0" fontAlgn="base" hangingPunct="0">
              <a:spcBef>
                <a:spcPct val="0"/>
              </a:spcBef>
              <a:spcAft>
                <a:spcPct val="0"/>
              </a:spcAft>
              <a:defRPr sz="2000" b="1">
                <a:solidFill>
                  <a:schemeClr val="tx1"/>
                </a:solidFill>
                <a:latin typeface="Arial" panose="020B0604020202020204" pitchFamily="34" charset="0"/>
              </a:defRPr>
            </a:lvl9pPr>
          </a:lstStyle>
          <a:p>
            <a:pPr algn="l" eaLnBrk="1" hangingPunct="1"/>
            <a:r>
              <a:rPr lang="pt-BR" altLang="pt-BR">
                <a:latin typeface="Verdana" panose="020B0604030504040204" pitchFamily="34" charset="0"/>
                <a:cs typeface="Times New Roman" panose="02020603050405020304" pitchFamily="18" charset="0"/>
              </a:rPr>
              <a:t>“</a:t>
            </a:r>
            <a:r>
              <a:rPr lang="pt-BR" altLang="pt-BR" sz="1800">
                <a:cs typeface="Arial" panose="020B0604020202020204" pitchFamily="34" charset="0"/>
              </a:rPr>
              <a:t>O uso de uma única folha de papel timbrado da administração não pode configurar a infração do art. 73, II, da Lei nº 9.504/97, dada a irrelevância da conduta, ao se tratar de fato isolado e sem prova de que outros tenham ocorrido.</a:t>
            </a:r>
            <a:br>
              <a:rPr lang="pt-BR" altLang="pt-BR" sz="1800">
                <a:cs typeface="Arial" panose="020B0604020202020204" pitchFamily="34" charset="0"/>
              </a:rPr>
            </a:br>
            <a:r>
              <a:rPr lang="pt-BR" altLang="pt-BR" sz="1800">
                <a:cs typeface="Arial" panose="020B0604020202020204" pitchFamily="34" charset="0"/>
              </a:rPr>
              <a:t>2. O art. 73 da Lei nº 9.504/97 visa à preservação da igualdade entre os candidatos, não havendo como reconhecer que um fato de somenos importância tenha afetado essa isonomia ou incorrido em privilégio do candidato à reeleição.</a:t>
            </a:r>
            <a:br>
              <a:rPr lang="pt-BR" altLang="pt-BR" sz="1800">
                <a:cs typeface="Arial" panose="020B0604020202020204" pitchFamily="34" charset="0"/>
              </a:rPr>
            </a:br>
            <a:r>
              <a:rPr lang="pt-BR" altLang="pt-BR" sz="1800">
                <a:cs typeface="Arial" panose="020B0604020202020204" pitchFamily="34" charset="0"/>
              </a:rPr>
              <a:t>3. A intervenção da Justiça Eleitoral deve ter como referência o delicado equilíbrio entre a legitimidade da soberania popular manifestada nas urnas e a preservação da lisura do processo eleitoral.”</a:t>
            </a:r>
            <a:br>
              <a:rPr lang="pt-BR" altLang="pt-BR" sz="1800">
                <a:cs typeface="Arial" panose="020B0604020202020204" pitchFamily="34" charset="0"/>
              </a:rPr>
            </a:br>
            <a:r>
              <a:rPr lang="pt-BR" altLang="pt-BR" sz="1800">
                <a:cs typeface="Arial" panose="020B0604020202020204" pitchFamily="34" charset="0"/>
              </a:rPr>
              <a:t/>
            </a:r>
            <a:br>
              <a:rPr lang="pt-BR" altLang="pt-BR" sz="1800">
                <a:cs typeface="Arial" panose="020B0604020202020204" pitchFamily="34" charset="0"/>
              </a:rPr>
            </a:br>
            <a:r>
              <a:rPr lang="pt-BR" altLang="pt-BR" sz="1800">
                <a:cs typeface="Arial" panose="020B0604020202020204" pitchFamily="34" charset="0"/>
              </a:rPr>
              <a:t>(Caputo Bastos, RESPE 25073)</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ctrTitle"/>
          </p:nvPr>
        </p:nvSpPr>
        <p:spPr>
          <a:xfrm>
            <a:off x="152400" y="381000"/>
            <a:ext cx="8839200" cy="1371600"/>
          </a:xfrm>
        </p:spPr>
        <p:txBody>
          <a:bodyPr rtlCol="0">
            <a:normAutofit/>
          </a:bodyPr>
          <a:lstStyle/>
          <a:p>
            <a:pPr algn="just" eaLnBrk="1" fontAlgn="auto" hangingPunct="1">
              <a:spcAft>
                <a:spcPts val="0"/>
              </a:spcAft>
              <a:defRPr/>
            </a:pPr>
            <a:r>
              <a:rPr lang="pt-BR" sz="3500" b="1" smtClean="0">
                <a:effectLst>
                  <a:outerShdw blurRad="38100" dist="38100" dir="2700000" algn="tl">
                    <a:srgbClr val="FFFFFF"/>
                  </a:outerShdw>
                </a:effectLst>
              </a:rPr>
              <a:t>II.</a:t>
            </a:r>
            <a:r>
              <a:rPr lang="pt-BR" sz="4000" b="1" smtClean="0">
                <a:effectLst>
                  <a:outerShdw blurRad="38100" dist="38100" dir="2700000" algn="tl">
                    <a:srgbClr val="000000"/>
                  </a:outerShdw>
                </a:effectLst>
              </a:rPr>
              <a:t> </a:t>
            </a:r>
            <a:r>
              <a:rPr lang="pt-BR" sz="2000" b="1" smtClean="0">
                <a:latin typeface="Arial" pitchFamily="34" charset="0"/>
              </a:rPr>
              <a:t>usar materiais ou serviços, custeados pelos Governos ou Casas Legislativas, que excedam as prerrogativas consignadas nos regimentos e normas dos órgãos que integram;</a:t>
            </a:r>
          </a:p>
        </p:txBody>
      </p:sp>
      <p:sp>
        <p:nvSpPr>
          <p:cNvPr id="40963" name="Rectangle 3"/>
          <p:cNvSpPr>
            <a:spLocks noChangeArrowheads="1"/>
          </p:cNvSpPr>
          <p:nvPr/>
        </p:nvSpPr>
        <p:spPr bwMode="auto">
          <a:xfrm>
            <a:off x="152400" y="2057400"/>
            <a:ext cx="8839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b="1">
                <a:solidFill>
                  <a:schemeClr val="tx1"/>
                </a:solidFill>
                <a:latin typeface="Arial" panose="020B0604020202020204" pitchFamily="34" charset="0"/>
              </a:defRPr>
            </a:lvl1pPr>
            <a:lvl2pPr marL="742950" indent="-285750" eaLnBrk="0" hangingPunct="0">
              <a:defRPr sz="2000" b="1">
                <a:solidFill>
                  <a:schemeClr val="tx1"/>
                </a:solidFill>
                <a:latin typeface="Arial" panose="020B0604020202020204" pitchFamily="34" charset="0"/>
              </a:defRPr>
            </a:lvl2pPr>
            <a:lvl3pPr marL="1143000" indent="-228600" eaLnBrk="0" hangingPunct="0">
              <a:defRPr sz="2000" b="1">
                <a:solidFill>
                  <a:schemeClr val="tx1"/>
                </a:solidFill>
                <a:latin typeface="Arial" panose="020B0604020202020204" pitchFamily="34" charset="0"/>
              </a:defRPr>
            </a:lvl3pPr>
            <a:lvl4pPr marL="1600200" indent="-228600" eaLnBrk="0" hangingPunct="0">
              <a:defRPr sz="2000" b="1">
                <a:solidFill>
                  <a:schemeClr val="tx1"/>
                </a:solidFill>
                <a:latin typeface="Arial" panose="020B0604020202020204" pitchFamily="34" charset="0"/>
              </a:defRPr>
            </a:lvl4pPr>
            <a:lvl5pPr marL="2057400" indent="-228600" eaLnBrk="0" hangingPunct="0">
              <a:defRPr sz="2000" b="1">
                <a:solidFill>
                  <a:schemeClr val="tx1"/>
                </a:solidFill>
                <a:latin typeface="Arial" panose="020B0604020202020204" pitchFamily="34" charset="0"/>
              </a:defRPr>
            </a:lvl5pPr>
            <a:lvl6pPr marL="2514600" indent="-228600" algn="just" eaLnBrk="0" fontAlgn="base" hangingPunct="0">
              <a:spcBef>
                <a:spcPct val="0"/>
              </a:spcBef>
              <a:spcAft>
                <a:spcPct val="0"/>
              </a:spcAft>
              <a:defRPr sz="2000" b="1">
                <a:solidFill>
                  <a:schemeClr val="tx1"/>
                </a:solidFill>
                <a:latin typeface="Arial" panose="020B0604020202020204" pitchFamily="34" charset="0"/>
              </a:defRPr>
            </a:lvl6pPr>
            <a:lvl7pPr marL="2971800" indent="-228600" algn="just" eaLnBrk="0" fontAlgn="base" hangingPunct="0">
              <a:spcBef>
                <a:spcPct val="0"/>
              </a:spcBef>
              <a:spcAft>
                <a:spcPct val="0"/>
              </a:spcAft>
              <a:defRPr sz="2000" b="1">
                <a:solidFill>
                  <a:schemeClr val="tx1"/>
                </a:solidFill>
                <a:latin typeface="Arial" panose="020B0604020202020204" pitchFamily="34" charset="0"/>
              </a:defRPr>
            </a:lvl7pPr>
            <a:lvl8pPr marL="3429000" indent="-228600" algn="just" eaLnBrk="0" fontAlgn="base" hangingPunct="0">
              <a:spcBef>
                <a:spcPct val="0"/>
              </a:spcBef>
              <a:spcAft>
                <a:spcPct val="0"/>
              </a:spcAft>
              <a:defRPr sz="2000" b="1">
                <a:solidFill>
                  <a:schemeClr val="tx1"/>
                </a:solidFill>
                <a:latin typeface="Arial" panose="020B0604020202020204" pitchFamily="34" charset="0"/>
              </a:defRPr>
            </a:lvl8pPr>
            <a:lvl9pPr marL="3886200" indent="-228600" algn="just" eaLnBrk="0" fontAlgn="base" hangingPunct="0">
              <a:spcBef>
                <a:spcPct val="0"/>
              </a:spcBef>
              <a:spcAft>
                <a:spcPct val="0"/>
              </a:spcAft>
              <a:defRPr sz="2000" b="1">
                <a:solidFill>
                  <a:schemeClr val="tx1"/>
                </a:solidFill>
                <a:latin typeface="Arial" panose="020B0604020202020204" pitchFamily="34" charset="0"/>
              </a:defRPr>
            </a:lvl9pPr>
          </a:lstStyle>
          <a:p>
            <a:pPr eaLnBrk="1" hangingPunct="1"/>
            <a:endParaRPr lang="pt-BR" altLang="pt-BR"/>
          </a:p>
        </p:txBody>
      </p:sp>
      <p:sp>
        <p:nvSpPr>
          <p:cNvPr id="28676" name="Rectangle 6"/>
          <p:cNvSpPr>
            <a:spLocks noChangeArrowheads="1"/>
          </p:cNvSpPr>
          <p:nvPr/>
        </p:nvSpPr>
        <p:spPr bwMode="auto">
          <a:xfrm>
            <a:off x="304800" y="1981200"/>
            <a:ext cx="8610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Arial" panose="020B0604020202020204" pitchFamily="34" charset="0"/>
              </a:defRPr>
            </a:lvl1pPr>
            <a:lvl2pPr marL="742950" indent="-285750" eaLnBrk="0" hangingPunct="0">
              <a:defRPr sz="2000" b="1">
                <a:solidFill>
                  <a:schemeClr val="tx1"/>
                </a:solidFill>
                <a:latin typeface="Arial" panose="020B0604020202020204" pitchFamily="34" charset="0"/>
              </a:defRPr>
            </a:lvl2pPr>
            <a:lvl3pPr marL="1143000" indent="-228600" eaLnBrk="0" hangingPunct="0">
              <a:defRPr sz="2000" b="1">
                <a:solidFill>
                  <a:schemeClr val="tx1"/>
                </a:solidFill>
                <a:latin typeface="Arial" panose="020B0604020202020204" pitchFamily="34" charset="0"/>
              </a:defRPr>
            </a:lvl3pPr>
            <a:lvl4pPr marL="1600200" indent="-228600" eaLnBrk="0" hangingPunct="0">
              <a:defRPr sz="2000" b="1">
                <a:solidFill>
                  <a:schemeClr val="tx1"/>
                </a:solidFill>
                <a:latin typeface="Arial" panose="020B0604020202020204" pitchFamily="34" charset="0"/>
              </a:defRPr>
            </a:lvl4pPr>
            <a:lvl5pPr marL="2057400" indent="-228600" eaLnBrk="0" hangingPunct="0">
              <a:defRPr sz="2000" b="1">
                <a:solidFill>
                  <a:schemeClr val="tx1"/>
                </a:solidFill>
                <a:latin typeface="Arial" panose="020B0604020202020204" pitchFamily="34" charset="0"/>
              </a:defRPr>
            </a:lvl5pPr>
            <a:lvl6pPr marL="2514600" indent="-228600" algn="just" eaLnBrk="0" fontAlgn="base" hangingPunct="0">
              <a:spcBef>
                <a:spcPct val="0"/>
              </a:spcBef>
              <a:spcAft>
                <a:spcPct val="0"/>
              </a:spcAft>
              <a:defRPr sz="2000" b="1">
                <a:solidFill>
                  <a:schemeClr val="tx1"/>
                </a:solidFill>
                <a:latin typeface="Arial" panose="020B0604020202020204" pitchFamily="34" charset="0"/>
              </a:defRPr>
            </a:lvl6pPr>
            <a:lvl7pPr marL="2971800" indent="-228600" algn="just" eaLnBrk="0" fontAlgn="base" hangingPunct="0">
              <a:spcBef>
                <a:spcPct val="0"/>
              </a:spcBef>
              <a:spcAft>
                <a:spcPct val="0"/>
              </a:spcAft>
              <a:defRPr sz="2000" b="1">
                <a:solidFill>
                  <a:schemeClr val="tx1"/>
                </a:solidFill>
                <a:latin typeface="Arial" panose="020B0604020202020204" pitchFamily="34" charset="0"/>
              </a:defRPr>
            </a:lvl7pPr>
            <a:lvl8pPr marL="3429000" indent="-228600" algn="just" eaLnBrk="0" fontAlgn="base" hangingPunct="0">
              <a:spcBef>
                <a:spcPct val="0"/>
              </a:spcBef>
              <a:spcAft>
                <a:spcPct val="0"/>
              </a:spcAft>
              <a:defRPr sz="2000" b="1">
                <a:solidFill>
                  <a:schemeClr val="tx1"/>
                </a:solidFill>
                <a:latin typeface="Arial" panose="020B0604020202020204" pitchFamily="34" charset="0"/>
              </a:defRPr>
            </a:lvl8pPr>
            <a:lvl9pPr marL="3886200" indent="-228600" algn="just" eaLnBrk="0" fontAlgn="base" hangingPunct="0">
              <a:spcBef>
                <a:spcPct val="0"/>
              </a:spcBef>
              <a:spcAft>
                <a:spcPct val="0"/>
              </a:spcAft>
              <a:defRPr sz="2000" b="1">
                <a:solidFill>
                  <a:schemeClr val="tx1"/>
                </a:solidFill>
                <a:latin typeface="Arial" panose="020B0604020202020204" pitchFamily="34" charset="0"/>
              </a:defRPr>
            </a:lvl9pPr>
          </a:lstStyle>
          <a:p>
            <a:pPr algn="l" eaLnBrk="1" hangingPunct="1">
              <a:spcBef>
                <a:spcPct val="20000"/>
              </a:spcBef>
            </a:pPr>
            <a:r>
              <a:rPr lang="pt-BR" altLang="pt-BR" sz="3200" b="0">
                <a:latin typeface="Times New Roman" panose="02020603050405020304" pitchFamily="18" charset="0"/>
              </a:rPr>
              <a:t>Exceções:</a:t>
            </a:r>
          </a:p>
          <a:p>
            <a:pPr algn="l" eaLnBrk="1" hangingPunct="1">
              <a:spcBef>
                <a:spcPct val="20000"/>
              </a:spcBef>
            </a:pPr>
            <a:r>
              <a:rPr lang="pt-BR" altLang="pt-BR" sz="1800" b="0">
                <a:cs typeface="Arial" panose="020B0604020202020204" pitchFamily="34" charset="0"/>
              </a:rPr>
              <a:t>EDUARDO ANDRADE RIBEIRO DE OLIVEIRA</a:t>
            </a:r>
          </a:p>
          <a:p>
            <a:pPr algn="l" eaLnBrk="1" hangingPunct="1">
              <a:spcBef>
                <a:spcPct val="20000"/>
              </a:spcBef>
            </a:pPr>
            <a:r>
              <a:rPr lang="pt-BR" altLang="pt-BR" sz="1800" b="0">
                <a:cs typeface="Arial" panose="020B0604020202020204" pitchFamily="34" charset="0"/>
              </a:rPr>
              <a:t>DJ - Diário de Justiça, Data 26/06/1998, Página 60</a:t>
            </a:r>
          </a:p>
          <a:p>
            <a:pPr algn="l" eaLnBrk="1" hangingPunct="1">
              <a:spcBef>
                <a:spcPct val="20000"/>
              </a:spcBef>
            </a:pPr>
            <a:r>
              <a:rPr lang="pt-BR" altLang="pt-BR" sz="1800" b="0">
                <a:cs typeface="Arial" panose="020B0604020202020204" pitchFamily="34" charset="0"/>
              </a:rPr>
              <a:t>RJTSE - Revista de Jurisprudência do TSE, Volume 10, Tomo 2, Página 333</a:t>
            </a:r>
          </a:p>
          <a:p>
            <a:pPr algn="l" eaLnBrk="1" hangingPunct="1">
              <a:spcBef>
                <a:spcPct val="20000"/>
              </a:spcBef>
            </a:pPr>
            <a:r>
              <a:rPr lang="pt-BR" altLang="pt-BR" sz="1800" b="0">
                <a:cs typeface="Arial" panose="020B0604020202020204" pitchFamily="34" charset="0"/>
              </a:rPr>
              <a:t>Deputados. </a:t>
            </a:r>
            <a:r>
              <a:rPr lang="pt-BR" altLang="pt-BR" sz="1800" u="sng">
                <a:cs typeface="Arial" panose="020B0604020202020204" pitchFamily="34" charset="0"/>
              </a:rPr>
              <a:t>Trabalhos gráficos. </a:t>
            </a:r>
          </a:p>
          <a:p>
            <a:pPr algn="l" eaLnBrk="1" hangingPunct="1">
              <a:spcBef>
                <a:spcPct val="20000"/>
              </a:spcBef>
            </a:pPr>
            <a:r>
              <a:rPr lang="pt-BR" altLang="pt-BR" sz="1800" b="0">
                <a:cs typeface="Arial" panose="020B0604020202020204" pitchFamily="34" charset="0"/>
              </a:rPr>
              <a:t>Possibilidade de que sejam fornecidos pela Câmara, no ano eleitoral, desde que relativos à atividade parlamentar e com obediência às normas estabelecidas em ato da Mesa, vedada sempre qualquer mensagem que tenha conotação de propaganda eleitoral. (Resolução 20.217/98)</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nodePh="1">
                                  <p:stCondLst>
                                    <p:cond delay="0"/>
                                  </p:stCondLst>
                                  <p:endCondLst>
                                    <p:cond evt="begin" delay="0">
                                      <p:tn val="5"/>
                                    </p:cond>
                                  </p:endCondLst>
                                  <p:childTnLst>
                                    <p:set>
                                      <p:cBhvr>
                                        <p:cTn id="6" dur="1" fill="hold">
                                          <p:stCondLst>
                                            <p:cond delay="0"/>
                                          </p:stCondLst>
                                        </p:cTn>
                                        <p:tgtEl>
                                          <p:spTgt spid="40963"/>
                                        </p:tgtEl>
                                        <p:attrNameLst>
                                          <p:attrName>style.visibility</p:attrName>
                                        </p:attrNameLst>
                                      </p:cBhvr>
                                      <p:to>
                                        <p:strVal val="visible"/>
                                      </p:to>
                                    </p:set>
                                    <p:anim calcmode="lin" valueType="num">
                                      <p:cBhvr additive="base">
                                        <p:cTn id="7" dur="500" fill="hold"/>
                                        <p:tgtEl>
                                          <p:spTgt spid="40963"/>
                                        </p:tgtEl>
                                        <p:attrNameLst>
                                          <p:attrName>ppt_x</p:attrName>
                                        </p:attrNameLst>
                                      </p:cBhvr>
                                      <p:tavLst>
                                        <p:tav tm="0">
                                          <p:val>
                                            <p:strVal val="1+#ppt_w/2"/>
                                          </p:val>
                                        </p:tav>
                                        <p:tav tm="100000">
                                          <p:val>
                                            <p:strVal val="#ppt_x"/>
                                          </p:val>
                                        </p:tav>
                                      </p:tavLst>
                                    </p:anim>
                                    <p:anim calcmode="lin" valueType="num">
                                      <p:cBhvr additive="base">
                                        <p:cTn id="8" dur="500" fill="hold"/>
                                        <p:tgtEl>
                                          <p:spTgt spid="4096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ctrTitle"/>
          </p:nvPr>
        </p:nvSpPr>
        <p:spPr>
          <a:xfrm>
            <a:off x="152400" y="381000"/>
            <a:ext cx="8839200" cy="1371600"/>
          </a:xfrm>
        </p:spPr>
        <p:txBody>
          <a:bodyPr rtlCol="0">
            <a:normAutofit fontScale="90000"/>
          </a:bodyPr>
          <a:lstStyle/>
          <a:p>
            <a:pPr algn="just" eaLnBrk="1" fontAlgn="auto" hangingPunct="1">
              <a:spcAft>
                <a:spcPts val="0"/>
              </a:spcAft>
              <a:defRPr/>
            </a:pPr>
            <a:r>
              <a:rPr lang="pt-BR" sz="1800" b="1" smtClean="0">
                <a:effectLst>
                  <a:outerShdw blurRad="38100" dist="38100" dir="2700000" algn="tl">
                    <a:srgbClr val="FFFFFF"/>
                  </a:outerShdw>
                </a:effectLst>
              </a:rPr>
              <a:t>III.</a:t>
            </a:r>
            <a:r>
              <a:rPr lang="pt-BR" sz="1800" smtClean="0">
                <a:latin typeface="Arial" pitchFamily="34" charset="0"/>
              </a:rPr>
              <a:t> </a:t>
            </a:r>
            <a:r>
              <a:rPr lang="pt-BR" sz="1800" b="1" smtClean="0">
                <a:latin typeface="Arial" pitchFamily="34" charset="0"/>
              </a:rPr>
              <a:t>ceder servidor público ou empregado da administração direta ou indireta federal, estadual ou municipal do Poder Executivo, ou usar de seus serviços, para comitês de campanha eleitoral de candidato, partido político ou coligação, durante o horário de expediente normal, salvo se o servidor ou empregado estiver licenciado;</a:t>
            </a:r>
            <a:br>
              <a:rPr lang="pt-BR" sz="1800" b="1" smtClean="0">
                <a:latin typeface="Arial" pitchFamily="34" charset="0"/>
              </a:rPr>
            </a:br>
            <a:endParaRPr lang="pt-BR" sz="1800" b="1" smtClean="0">
              <a:latin typeface="Arial" pitchFamily="34" charset="0"/>
            </a:endParaRPr>
          </a:p>
        </p:txBody>
      </p:sp>
      <p:sp>
        <p:nvSpPr>
          <p:cNvPr id="41987" name="Rectangle 3"/>
          <p:cNvSpPr>
            <a:spLocks noChangeArrowheads="1"/>
          </p:cNvSpPr>
          <p:nvPr/>
        </p:nvSpPr>
        <p:spPr bwMode="auto">
          <a:xfrm>
            <a:off x="152400" y="2057400"/>
            <a:ext cx="8839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b="1">
                <a:solidFill>
                  <a:schemeClr val="tx1"/>
                </a:solidFill>
                <a:latin typeface="Arial" panose="020B0604020202020204" pitchFamily="34" charset="0"/>
              </a:defRPr>
            </a:lvl1pPr>
            <a:lvl2pPr marL="742950" indent="-285750" eaLnBrk="0" hangingPunct="0">
              <a:defRPr sz="2000" b="1">
                <a:solidFill>
                  <a:schemeClr val="tx1"/>
                </a:solidFill>
                <a:latin typeface="Arial" panose="020B0604020202020204" pitchFamily="34" charset="0"/>
              </a:defRPr>
            </a:lvl2pPr>
            <a:lvl3pPr marL="1143000" indent="-228600" eaLnBrk="0" hangingPunct="0">
              <a:defRPr sz="2000" b="1">
                <a:solidFill>
                  <a:schemeClr val="tx1"/>
                </a:solidFill>
                <a:latin typeface="Arial" panose="020B0604020202020204" pitchFamily="34" charset="0"/>
              </a:defRPr>
            </a:lvl3pPr>
            <a:lvl4pPr marL="1600200" indent="-228600" eaLnBrk="0" hangingPunct="0">
              <a:defRPr sz="2000" b="1">
                <a:solidFill>
                  <a:schemeClr val="tx1"/>
                </a:solidFill>
                <a:latin typeface="Arial" panose="020B0604020202020204" pitchFamily="34" charset="0"/>
              </a:defRPr>
            </a:lvl4pPr>
            <a:lvl5pPr marL="2057400" indent="-228600" eaLnBrk="0" hangingPunct="0">
              <a:defRPr sz="2000" b="1">
                <a:solidFill>
                  <a:schemeClr val="tx1"/>
                </a:solidFill>
                <a:latin typeface="Arial" panose="020B0604020202020204" pitchFamily="34" charset="0"/>
              </a:defRPr>
            </a:lvl5pPr>
            <a:lvl6pPr marL="2514600" indent="-228600" algn="just" eaLnBrk="0" fontAlgn="base" hangingPunct="0">
              <a:spcBef>
                <a:spcPct val="0"/>
              </a:spcBef>
              <a:spcAft>
                <a:spcPct val="0"/>
              </a:spcAft>
              <a:defRPr sz="2000" b="1">
                <a:solidFill>
                  <a:schemeClr val="tx1"/>
                </a:solidFill>
                <a:latin typeface="Arial" panose="020B0604020202020204" pitchFamily="34" charset="0"/>
              </a:defRPr>
            </a:lvl6pPr>
            <a:lvl7pPr marL="2971800" indent="-228600" algn="just" eaLnBrk="0" fontAlgn="base" hangingPunct="0">
              <a:spcBef>
                <a:spcPct val="0"/>
              </a:spcBef>
              <a:spcAft>
                <a:spcPct val="0"/>
              </a:spcAft>
              <a:defRPr sz="2000" b="1">
                <a:solidFill>
                  <a:schemeClr val="tx1"/>
                </a:solidFill>
                <a:latin typeface="Arial" panose="020B0604020202020204" pitchFamily="34" charset="0"/>
              </a:defRPr>
            </a:lvl7pPr>
            <a:lvl8pPr marL="3429000" indent="-228600" algn="just" eaLnBrk="0" fontAlgn="base" hangingPunct="0">
              <a:spcBef>
                <a:spcPct val="0"/>
              </a:spcBef>
              <a:spcAft>
                <a:spcPct val="0"/>
              </a:spcAft>
              <a:defRPr sz="2000" b="1">
                <a:solidFill>
                  <a:schemeClr val="tx1"/>
                </a:solidFill>
                <a:latin typeface="Arial" panose="020B0604020202020204" pitchFamily="34" charset="0"/>
              </a:defRPr>
            </a:lvl8pPr>
            <a:lvl9pPr marL="3886200" indent="-228600" algn="just" eaLnBrk="0" fontAlgn="base" hangingPunct="0">
              <a:spcBef>
                <a:spcPct val="0"/>
              </a:spcBef>
              <a:spcAft>
                <a:spcPct val="0"/>
              </a:spcAft>
              <a:defRPr sz="2000" b="1">
                <a:solidFill>
                  <a:schemeClr val="tx1"/>
                </a:solidFill>
                <a:latin typeface="Arial" panose="020B0604020202020204" pitchFamily="34" charset="0"/>
              </a:defRPr>
            </a:lvl9pPr>
          </a:lstStyle>
          <a:p>
            <a:pPr eaLnBrk="1" hangingPunct="1"/>
            <a:endParaRPr lang="pt-BR" altLang="pt-BR"/>
          </a:p>
        </p:txBody>
      </p:sp>
      <p:sp>
        <p:nvSpPr>
          <p:cNvPr id="29700" name="Rectangle 4"/>
          <p:cNvSpPr>
            <a:spLocks noChangeArrowheads="1"/>
          </p:cNvSpPr>
          <p:nvPr/>
        </p:nvSpPr>
        <p:spPr bwMode="auto">
          <a:xfrm>
            <a:off x="304800" y="1981200"/>
            <a:ext cx="8610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Arial" panose="020B0604020202020204" pitchFamily="34" charset="0"/>
              </a:defRPr>
            </a:lvl1pPr>
            <a:lvl2pPr marL="742950" indent="-285750" eaLnBrk="0" hangingPunct="0">
              <a:defRPr sz="2000" b="1">
                <a:solidFill>
                  <a:schemeClr val="tx1"/>
                </a:solidFill>
                <a:latin typeface="Arial" panose="020B0604020202020204" pitchFamily="34" charset="0"/>
              </a:defRPr>
            </a:lvl2pPr>
            <a:lvl3pPr marL="1143000" indent="-228600" eaLnBrk="0" hangingPunct="0">
              <a:defRPr sz="2000" b="1">
                <a:solidFill>
                  <a:schemeClr val="tx1"/>
                </a:solidFill>
                <a:latin typeface="Arial" panose="020B0604020202020204" pitchFamily="34" charset="0"/>
              </a:defRPr>
            </a:lvl3pPr>
            <a:lvl4pPr marL="1600200" indent="-228600" eaLnBrk="0" hangingPunct="0">
              <a:defRPr sz="2000" b="1">
                <a:solidFill>
                  <a:schemeClr val="tx1"/>
                </a:solidFill>
                <a:latin typeface="Arial" panose="020B0604020202020204" pitchFamily="34" charset="0"/>
              </a:defRPr>
            </a:lvl4pPr>
            <a:lvl5pPr marL="2057400" indent="-228600" eaLnBrk="0" hangingPunct="0">
              <a:defRPr sz="2000" b="1">
                <a:solidFill>
                  <a:schemeClr val="tx1"/>
                </a:solidFill>
                <a:latin typeface="Arial" panose="020B0604020202020204" pitchFamily="34" charset="0"/>
              </a:defRPr>
            </a:lvl5pPr>
            <a:lvl6pPr marL="2514600" indent="-228600" algn="just" eaLnBrk="0" fontAlgn="base" hangingPunct="0">
              <a:spcBef>
                <a:spcPct val="0"/>
              </a:spcBef>
              <a:spcAft>
                <a:spcPct val="0"/>
              </a:spcAft>
              <a:defRPr sz="2000" b="1">
                <a:solidFill>
                  <a:schemeClr val="tx1"/>
                </a:solidFill>
                <a:latin typeface="Arial" panose="020B0604020202020204" pitchFamily="34" charset="0"/>
              </a:defRPr>
            </a:lvl6pPr>
            <a:lvl7pPr marL="2971800" indent="-228600" algn="just" eaLnBrk="0" fontAlgn="base" hangingPunct="0">
              <a:spcBef>
                <a:spcPct val="0"/>
              </a:spcBef>
              <a:spcAft>
                <a:spcPct val="0"/>
              </a:spcAft>
              <a:defRPr sz="2000" b="1">
                <a:solidFill>
                  <a:schemeClr val="tx1"/>
                </a:solidFill>
                <a:latin typeface="Arial" panose="020B0604020202020204" pitchFamily="34" charset="0"/>
              </a:defRPr>
            </a:lvl7pPr>
            <a:lvl8pPr marL="3429000" indent="-228600" algn="just" eaLnBrk="0" fontAlgn="base" hangingPunct="0">
              <a:spcBef>
                <a:spcPct val="0"/>
              </a:spcBef>
              <a:spcAft>
                <a:spcPct val="0"/>
              </a:spcAft>
              <a:defRPr sz="2000" b="1">
                <a:solidFill>
                  <a:schemeClr val="tx1"/>
                </a:solidFill>
                <a:latin typeface="Arial" panose="020B0604020202020204" pitchFamily="34" charset="0"/>
              </a:defRPr>
            </a:lvl8pPr>
            <a:lvl9pPr marL="3886200" indent="-228600" algn="just" eaLnBrk="0" fontAlgn="base" hangingPunct="0">
              <a:spcBef>
                <a:spcPct val="0"/>
              </a:spcBef>
              <a:spcAft>
                <a:spcPct val="0"/>
              </a:spcAft>
              <a:defRPr sz="2000" b="1">
                <a:solidFill>
                  <a:schemeClr val="tx1"/>
                </a:solidFill>
                <a:latin typeface="Arial" panose="020B0604020202020204" pitchFamily="34" charset="0"/>
              </a:defRPr>
            </a:lvl9pPr>
          </a:lstStyle>
          <a:p>
            <a:pPr eaLnBrk="1" hangingPunct="1">
              <a:spcBef>
                <a:spcPct val="20000"/>
              </a:spcBef>
            </a:pPr>
            <a:r>
              <a:rPr lang="pt-BR" altLang="pt-BR" b="0">
                <a:latin typeface="Verdana" panose="020B0604030504040204" pitchFamily="34" charset="0"/>
              </a:rPr>
              <a:t>“Utilização de servidor público, secretário municipal de administração e finanças, na função de representante de coligação partidária, em afronta ao art. 73, inc. III da Lei nº 9.504/97, entendendo a Corte Regional que não restou comprovado nexo de causalidade entre os atos praticados e o comprometimento da lisura do pleito. O TSE decidiu que “(...) o juiz eleitoral e o TRE do Ceará julgaram acertadamente ao verificar que os fatos não tiveram a potencialidade necessária de afetar as eleições (...) descabida a alegação de que o julgado contrariou o disposto no art. 73, III, Lei nº 9.504/97. (...)”</a:t>
            </a:r>
            <a:br>
              <a:rPr lang="pt-BR" altLang="pt-BR" b="0">
                <a:latin typeface="Verdana" panose="020B0604030504040204" pitchFamily="34" charset="0"/>
              </a:rPr>
            </a:br>
            <a:r>
              <a:rPr lang="pt-BR" altLang="pt-BR" b="0" i="1">
                <a:latin typeface="Verdana" panose="020B0604030504040204" pitchFamily="34" charset="0"/>
              </a:rPr>
              <a:t>(Ac. nº 4.311, de 12.8.2004, rel. Min. Gilmar Mendes.)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nodePh="1">
                                  <p:stCondLst>
                                    <p:cond delay="0"/>
                                  </p:stCondLst>
                                  <p:endCondLst>
                                    <p:cond evt="begin" delay="0">
                                      <p:tn val="5"/>
                                    </p:cond>
                                  </p:endCondLst>
                                  <p:childTnLst>
                                    <p:set>
                                      <p:cBhvr>
                                        <p:cTn id="6" dur="1" fill="hold">
                                          <p:stCondLst>
                                            <p:cond delay="0"/>
                                          </p:stCondLst>
                                        </p:cTn>
                                        <p:tgtEl>
                                          <p:spTgt spid="41987"/>
                                        </p:tgtEl>
                                        <p:attrNameLst>
                                          <p:attrName>style.visibility</p:attrName>
                                        </p:attrNameLst>
                                      </p:cBhvr>
                                      <p:to>
                                        <p:strVal val="visible"/>
                                      </p:to>
                                    </p:set>
                                    <p:anim calcmode="lin" valueType="num">
                                      <p:cBhvr additive="base">
                                        <p:cTn id="7" dur="500" fill="hold"/>
                                        <p:tgtEl>
                                          <p:spTgt spid="41987"/>
                                        </p:tgtEl>
                                        <p:attrNameLst>
                                          <p:attrName>ppt_x</p:attrName>
                                        </p:attrNameLst>
                                      </p:cBhvr>
                                      <p:tavLst>
                                        <p:tav tm="0">
                                          <p:val>
                                            <p:strVal val="1+#ppt_w/2"/>
                                          </p:val>
                                        </p:tav>
                                        <p:tav tm="100000">
                                          <p:val>
                                            <p:strVal val="#ppt_x"/>
                                          </p:val>
                                        </p:tav>
                                      </p:tavLst>
                                    </p:anim>
                                    <p:anim calcmode="lin" valueType="num">
                                      <p:cBhvr additive="base">
                                        <p:cTn id="8" dur="500" fill="hold"/>
                                        <p:tgtEl>
                                          <p:spTgt spid="4198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ctrTitle"/>
          </p:nvPr>
        </p:nvSpPr>
        <p:spPr>
          <a:xfrm>
            <a:off x="152400" y="381000"/>
            <a:ext cx="8839200" cy="1371600"/>
          </a:xfrm>
        </p:spPr>
        <p:txBody>
          <a:bodyPr rtlCol="0">
            <a:normAutofit fontScale="90000"/>
          </a:bodyPr>
          <a:lstStyle/>
          <a:p>
            <a:pPr algn="just" eaLnBrk="1" fontAlgn="auto" hangingPunct="1">
              <a:spcAft>
                <a:spcPts val="0"/>
              </a:spcAft>
              <a:defRPr/>
            </a:pPr>
            <a:r>
              <a:rPr lang="pt-BR" sz="2000" b="1" dirty="0" smtClean="0">
                <a:latin typeface="Arial" pitchFamily="34" charset="0"/>
              </a:rPr>
              <a:t>IV. fazer ou permitir uso promocional em favor de candidato, partido político ou coligação, de distribuição gratuita de bens e serviços de caráter social custeados ou subvencionados pelo Poder Público;</a:t>
            </a:r>
            <a:r>
              <a:rPr lang="pt-BR" sz="1800" b="1" dirty="0" smtClean="0">
                <a:latin typeface="Arial" pitchFamily="34" charset="0"/>
              </a:rPr>
              <a:t> licenciado;</a:t>
            </a:r>
            <a:br>
              <a:rPr lang="pt-BR" sz="1800" b="1" dirty="0" smtClean="0">
                <a:latin typeface="Arial" pitchFamily="34" charset="0"/>
              </a:rPr>
            </a:br>
            <a:endParaRPr lang="pt-BR" sz="1800" b="1" dirty="0" smtClean="0">
              <a:latin typeface="Arial" pitchFamily="34" charset="0"/>
            </a:endParaRPr>
          </a:p>
        </p:txBody>
      </p:sp>
      <p:sp>
        <p:nvSpPr>
          <p:cNvPr id="43011" name="Rectangle 3"/>
          <p:cNvSpPr>
            <a:spLocks noChangeArrowheads="1"/>
          </p:cNvSpPr>
          <p:nvPr/>
        </p:nvSpPr>
        <p:spPr bwMode="auto">
          <a:xfrm>
            <a:off x="152400" y="2057400"/>
            <a:ext cx="8839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b="1">
                <a:solidFill>
                  <a:schemeClr val="tx1"/>
                </a:solidFill>
                <a:latin typeface="Arial" panose="020B0604020202020204" pitchFamily="34" charset="0"/>
              </a:defRPr>
            </a:lvl1pPr>
            <a:lvl2pPr marL="742950" indent="-285750" eaLnBrk="0" hangingPunct="0">
              <a:defRPr sz="2000" b="1">
                <a:solidFill>
                  <a:schemeClr val="tx1"/>
                </a:solidFill>
                <a:latin typeface="Arial" panose="020B0604020202020204" pitchFamily="34" charset="0"/>
              </a:defRPr>
            </a:lvl2pPr>
            <a:lvl3pPr marL="1143000" indent="-228600" eaLnBrk="0" hangingPunct="0">
              <a:defRPr sz="2000" b="1">
                <a:solidFill>
                  <a:schemeClr val="tx1"/>
                </a:solidFill>
                <a:latin typeface="Arial" panose="020B0604020202020204" pitchFamily="34" charset="0"/>
              </a:defRPr>
            </a:lvl3pPr>
            <a:lvl4pPr marL="1600200" indent="-228600" eaLnBrk="0" hangingPunct="0">
              <a:defRPr sz="2000" b="1">
                <a:solidFill>
                  <a:schemeClr val="tx1"/>
                </a:solidFill>
                <a:latin typeface="Arial" panose="020B0604020202020204" pitchFamily="34" charset="0"/>
              </a:defRPr>
            </a:lvl4pPr>
            <a:lvl5pPr marL="2057400" indent="-228600" eaLnBrk="0" hangingPunct="0">
              <a:defRPr sz="2000" b="1">
                <a:solidFill>
                  <a:schemeClr val="tx1"/>
                </a:solidFill>
                <a:latin typeface="Arial" panose="020B0604020202020204" pitchFamily="34" charset="0"/>
              </a:defRPr>
            </a:lvl5pPr>
            <a:lvl6pPr marL="2514600" indent="-228600" algn="just" eaLnBrk="0" fontAlgn="base" hangingPunct="0">
              <a:spcBef>
                <a:spcPct val="0"/>
              </a:spcBef>
              <a:spcAft>
                <a:spcPct val="0"/>
              </a:spcAft>
              <a:defRPr sz="2000" b="1">
                <a:solidFill>
                  <a:schemeClr val="tx1"/>
                </a:solidFill>
                <a:latin typeface="Arial" panose="020B0604020202020204" pitchFamily="34" charset="0"/>
              </a:defRPr>
            </a:lvl6pPr>
            <a:lvl7pPr marL="2971800" indent="-228600" algn="just" eaLnBrk="0" fontAlgn="base" hangingPunct="0">
              <a:spcBef>
                <a:spcPct val="0"/>
              </a:spcBef>
              <a:spcAft>
                <a:spcPct val="0"/>
              </a:spcAft>
              <a:defRPr sz="2000" b="1">
                <a:solidFill>
                  <a:schemeClr val="tx1"/>
                </a:solidFill>
                <a:latin typeface="Arial" panose="020B0604020202020204" pitchFamily="34" charset="0"/>
              </a:defRPr>
            </a:lvl7pPr>
            <a:lvl8pPr marL="3429000" indent="-228600" algn="just" eaLnBrk="0" fontAlgn="base" hangingPunct="0">
              <a:spcBef>
                <a:spcPct val="0"/>
              </a:spcBef>
              <a:spcAft>
                <a:spcPct val="0"/>
              </a:spcAft>
              <a:defRPr sz="2000" b="1">
                <a:solidFill>
                  <a:schemeClr val="tx1"/>
                </a:solidFill>
                <a:latin typeface="Arial" panose="020B0604020202020204" pitchFamily="34" charset="0"/>
              </a:defRPr>
            </a:lvl8pPr>
            <a:lvl9pPr marL="3886200" indent="-228600" algn="just" eaLnBrk="0" fontAlgn="base" hangingPunct="0">
              <a:spcBef>
                <a:spcPct val="0"/>
              </a:spcBef>
              <a:spcAft>
                <a:spcPct val="0"/>
              </a:spcAft>
              <a:defRPr sz="2000" b="1">
                <a:solidFill>
                  <a:schemeClr val="tx1"/>
                </a:solidFill>
                <a:latin typeface="Arial" panose="020B0604020202020204" pitchFamily="34" charset="0"/>
              </a:defRPr>
            </a:lvl9pPr>
          </a:lstStyle>
          <a:p>
            <a:pPr eaLnBrk="1" hangingPunct="1"/>
            <a:endParaRPr lang="pt-BR" altLang="pt-BR"/>
          </a:p>
        </p:txBody>
      </p:sp>
      <p:sp>
        <p:nvSpPr>
          <p:cNvPr id="30724" name="Rectangle 4"/>
          <p:cNvSpPr>
            <a:spLocks noChangeArrowheads="1"/>
          </p:cNvSpPr>
          <p:nvPr/>
        </p:nvSpPr>
        <p:spPr bwMode="auto">
          <a:xfrm>
            <a:off x="304800" y="1981200"/>
            <a:ext cx="8610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Arial" panose="020B0604020202020204" pitchFamily="34" charset="0"/>
              </a:defRPr>
            </a:lvl1pPr>
            <a:lvl2pPr marL="742950" indent="-285750" eaLnBrk="0" hangingPunct="0">
              <a:defRPr sz="2000" b="1">
                <a:solidFill>
                  <a:schemeClr val="tx1"/>
                </a:solidFill>
                <a:latin typeface="Arial" panose="020B0604020202020204" pitchFamily="34" charset="0"/>
              </a:defRPr>
            </a:lvl2pPr>
            <a:lvl3pPr marL="1143000" indent="-228600" eaLnBrk="0" hangingPunct="0">
              <a:defRPr sz="2000" b="1">
                <a:solidFill>
                  <a:schemeClr val="tx1"/>
                </a:solidFill>
                <a:latin typeface="Arial" panose="020B0604020202020204" pitchFamily="34" charset="0"/>
              </a:defRPr>
            </a:lvl3pPr>
            <a:lvl4pPr marL="1600200" indent="-228600" eaLnBrk="0" hangingPunct="0">
              <a:defRPr sz="2000" b="1">
                <a:solidFill>
                  <a:schemeClr val="tx1"/>
                </a:solidFill>
                <a:latin typeface="Arial" panose="020B0604020202020204" pitchFamily="34" charset="0"/>
              </a:defRPr>
            </a:lvl4pPr>
            <a:lvl5pPr marL="2057400" indent="-228600" eaLnBrk="0" hangingPunct="0">
              <a:defRPr sz="2000" b="1">
                <a:solidFill>
                  <a:schemeClr val="tx1"/>
                </a:solidFill>
                <a:latin typeface="Arial" panose="020B0604020202020204" pitchFamily="34" charset="0"/>
              </a:defRPr>
            </a:lvl5pPr>
            <a:lvl6pPr marL="2514600" indent="-228600" algn="just" eaLnBrk="0" fontAlgn="base" hangingPunct="0">
              <a:spcBef>
                <a:spcPct val="0"/>
              </a:spcBef>
              <a:spcAft>
                <a:spcPct val="0"/>
              </a:spcAft>
              <a:defRPr sz="2000" b="1">
                <a:solidFill>
                  <a:schemeClr val="tx1"/>
                </a:solidFill>
                <a:latin typeface="Arial" panose="020B0604020202020204" pitchFamily="34" charset="0"/>
              </a:defRPr>
            </a:lvl6pPr>
            <a:lvl7pPr marL="2971800" indent="-228600" algn="just" eaLnBrk="0" fontAlgn="base" hangingPunct="0">
              <a:spcBef>
                <a:spcPct val="0"/>
              </a:spcBef>
              <a:spcAft>
                <a:spcPct val="0"/>
              </a:spcAft>
              <a:defRPr sz="2000" b="1">
                <a:solidFill>
                  <a:schemeClr val="tx1"/>
                </a:solidFill>
                <a:latin typeface="Arial" panose="020B0604020202020204" pitchFamily="34" charset="0"/>
              </a:defRPr>
            </a:lvl7pPr>
            <a:lvl8pPr marL="3429000" indent="-228600" algn="just" eaLnBrk="0" fontAlgn="base" hangingPunct="0">
              <a:spcBef>
                <a:spcPct val="0"/>
              </a:spcBef>
              <a:spcAft>
                <a:spcPct val="0"/>
              </a:spcAft>
              <a:defRPr sz="2000" b="1">
                <a:solidFill>
                  <a:schemeClr val="tx1"/>
                </a:solidFill>
                <a:latin typeface="Arial" panose="020B0604020202020204" pitchFamily="34" charset="0"/>
              </a:defRPr>
            </a:lvl8pPr>
            <a:lvl9pPr marL="3886200" indent="-228600" algn="just" eaLnBrk="0" fontAlgn="base" hangingPunct="0">
              <a:spcBef>
                <a:spcPct val="0"/>
              </a:spcBef>
              <a:spcAft>
                <a:spcPct val="0"/>
              </a:spcAft>
              <a:defRPr sz="2000" b="1">
                <a:solidFill>
                  <a:schemeClr val="tx1"/>
                </a:solidFill>
                <a:latin typeface="Arial" panose="020B0604020202020204" pitchFamily="34" charset="0"/>
              </a:defRPr>
            </a:lvl9pPr>
          </a:lstStyle>
          <a:p>
            <a:pPr algn="l" eaLnBrk="1" hangingPunct="1">
              <a:spcBef>
                <a:spcPct val="20000"/>
              </a:spcBef>
            </a:pPr>
            <a:r>
              <a:rPr lang="pt-BR" altLang="pt-BR" b="0" i="1">
                <a:cs typeface="Arial" panose="020B0604020202020204" pitchFamily="34" charset="0"/>
              </a:rPr>
              <a:t>Para a configuração do inc. </a:t>
            </a:r>
            <a:r>
              <a:rPr lang="pt-BR" altLang="pt-BR" i="1">
                <a:cs typeface="Arial" panose="020B0604020202020204" pitchFamily="34" charset="0"/>
              </a:rPr>
              <a:t>IV</a:t>
            </a:r>
            <a:r>
              <a:rPr lang="pt-BR" altLang="pt-BR" b="0" i="1">
                <a:cs typeface="Arial" panose="020B0604020202020204" pitchFamily="34" charset="0"/>
              </a:rPr>
              <a:t> do art. </a:t>
            </a:r>
            <a:r>
              <a:rPr lang="pt-BR" altLang="pt-BR" i="1">
                <a:cs typeface="Arial" panose="020B0604020202020204" pitchFamily="34" charset="0"/>
              </a:rPr>
              <a:t>73</a:t>
            </a:r>
            <a:r>
              <a:rPr lang="pt-BR" altLang="pt-BR" b="0" i="1">
                <a:cs typeface="Arial" panose="020B0604020202020204" pitchFamily="34" charset="0"/>
              </a:rPr>
              <a:t> da Lei nº 9.504/97, a conduta deve corresponder ao tipo definido previamente. O elemento é fazer ou permitir uso promocional de distribuição gratuita de bens e serviços para o candidato, quer dizer, é necessário que se utilize o programa social - bens ou serviços - para dele fazer promoção.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nodePh="1">
                                  <p:stCondLst>
                                    <p:cond delay="0"/>
                                  </p:stCondLst>
                                  <p:endCondLst>
                                    <p:cond evt="begin" delay="0">
                                      <p:tn val="5"/>
                                    </p:cond>
                                  </p:endCondLst>
                                  <p:childTnLst>
                                    <p:set>
                                      <p:cBhvr>
                                        <p:cTn id="6" dur="1" fill="hold">
                                          <p:stCondLst>
                                            <p:cond delay="0"/>
                                          </p:stCondLst>
                                        </p:cTn>
                                        <p:tgtEl>
                                          <p:spTgt spid="43011"/>
                                        </p:tgtEl>
                                        <p:attrNameLst>
                                          <p:attrName>style.visibility</p:attrName>
                                        </p:attrNameLst>
                                      </p:cBhvr>
                                      <p:to>
                                        <p:strVal val="visible"/>
                                      </p:to>
                                    </p:set>
                                    <p:anim calcmode="lin" valueType="num">
                                      <p:cBhvr additive="base">
                                        <p:cTn id="7" dur="500" fill="hold"/>
                                        <p:tgtEl>
                                          <p:spTgt spid="43011"/>
                                        </p:tgtEl>
                                        <p:attrNameLst>
                                          <p:attrName>ppt_x</p:attrName>
                                        </p:attrNameLst>
                                      </p:cBhvr>
                                      <p:tavLst>
                                        <p:tav tm="0">
                                          <p:val>
                                            <p:strVal val="1+#ppt_w/2"/>
                                          </p:val>
                                        </p:tav>
                                        <p:tav tm="100000">
                                          <p:val>
                                            <p:strVal val="#ppt_x"/>
                                          </p:val>
                                        </p:tav>
                                      </p:tavLst>
                                    </p:anim>
                                    <p:anim calcmode="lin" valueType="num">
                                      <p:cBhvr additive="base">
                                        <p:cTn id="8" dur="500" fill="hold"/>
                                        <p:tgtEl>
                                          <p:spTgt spid="430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rtlCol="0">
            <a:normAutofit/>
          </a:bodyPr>
          <a:lstStyle/>
          <a:p>
            <a:pPr eaLnBrk="1" fontAlgn="auto" hangingPunct="1">
              <a:spcAft>
                <a:spcPts val="0"/>
              </a:spcAft>
              <a:defRPr/>
            </a:pPr>
            <a:r>
              <a:rPr lang="pt-PT" sz="2800" smtClean="0">
                <a:effectLst>
                  <a:outerShdw blurRad="38100" dist="38100" dir="2700000" algn="tl">
                    <a:srgbClr val="FFFFFF"/>
                  </a:outerShdw>
                </a:effectLst>
                <a:latin typeface="Arial Black" pitchFamily="34" charset="0"/>
              </a:rPr>
              <a:t>Abuso de poder</a:t>
            </a:r>
            <a:br>
              <a:rPr lang="pt-PT" sz="2800" smtClean="0">
                <a:effectLst>
                  <a:outerShdw blurRad="38100" dist="38100" dir="2700000" algn="tl">
                    <a:srgbClr val="FFFFFF"/>
                  </a:outerShdw>
                </a:effectLst>
                <a:latin typeface="Arial Black" pitchFamily="34" charset="0"/>
              </a:rPr>
            </a:br>
            <a:endParaRPr lang="pt-BR" sz="2800" smtClean="0">
              <a:solidFill>
                <a:srgbClr val="F8F8F8"/>
              </a:solidFill>
              <a:effectLst>
                <a:outerShdw blurRad="38100" dist="38100" dir="2700000" algn="tl">
                  <a:srgbClr val="000000"/>
                </a:outerShdw>
              </a:effectLst>
              <a:latin typeface="Arial Black" pitchFamily="34" charset="0"/>
            </a:endParaRPr>
          </a:p>
        </p:txBody>
      </p:sp>
      <p:sp>
        <p:nvSpPr>
          <p:cNvPr id="5125" name="Rectangle 5"/>
          <p:cNvSpPr>
            <a:spLocks noGrp="1" noChangeArrowheads="1"/>
          </p:cNvSpPr>
          <p:nvPr>
            <p:ph type="body" idx="1"/>
          </p:nvPr>
        </p:nvSpPr>
        <p:spPr>
          <a:xfrm>
            <a:off x="304800" y="1676400"/>
            <a:ext cx="8610600" cy="4114800"/>
          </a:xfrm>
        </p:spPr>
        <p:txBody>
          <a:bodyPr rtlCol="0">
            <a:normAutofit lnSpcReduction="10000"/>
          </a:bodyPr>
          <a:lstStyle/>
          <a:p>
            <a:pPr eaLnBrk="1" fontAlgn="auto" hangingPunct="1">
              <a:lnSpc>
                <a:spcPct val="90000"/>
              </a:lnSpc>
              <a:spcAft>
                <a:spcPts val="0"/>
              </a:spcAft>
              <a:defRPr/>
            </a:pPr>
            <a:r>
              <a:rPr lang="pt-PT" sz="2800" dirty="0" smtClean="0"/>
              <a:t>“Até a criação da Justiça Eleitoral, em 1932, a tônica das eleições no Brasil era a fraude.”</a:t>
            </a:r>
          </a:p>
          <a:p>
            <a:pPr algn="r" eaLnBrk="1" fontAlgn="auto" hangingPunct="1">
              <a:lnSpc>
                <a:spcPct val="90000"/>
              </a:lnSpc>
              <a:spcAft>
                <a:spcPts val="0"/>
              </a:spcAft>
              <a:buFontTx/>
              <a:buNone/>
              <a:defRPr/>
            </a:pPr>
            <a:r>
              <a:rPr lang="pt-BR" sz="2800" dirty="0" smtClean="0"/>
              <a:t>Bolívar </a:t>
            </a:r>
            <a:r>
              <a:rPr lang="pt-BR" sz="2800" dirty="0" err="1" smtClean="0"/>
              <a:t>Lammonier</a:t>
            </a:r>
            <a:r>
              <a:rPr lang="pt-BR" sz="2800" dirty="0" smtClean="0"/>
              <a:t>.</a:t>
            </a:r>
          </a:p>
          <a:p>
            <a:pPr eaLnBrk="1" fontAlgn="auto" hangingPunct="1">
              <a:lnSpc>
                <a:spcPct val="90000"/>
              </a:lnSpc>
              <a:spcAft>
                <a:spcPts val="0"/>
              </a:spcAft>
              <a:defRPr/>
            </a:pPr>
            <a:r>
              <a:rPr lang="pt-BR" sz="2800" dirty="0" smtClean="0"/>
              <a:t>Evolução e ruptura do direito ao voto na história republicana.</a:t>
            </a:r>
          </a:p>
          <a:p>
            <a:pPr eaLnBrk="1" fontAlgn="auto" hangingPunct="1">
              <a:lnSpc>
                <a:spcPct val="90000"/>
              </a:lnSpc>
              <a:spcAft>
                <a:spcPts val="0"/>
              </a:spcAft>
              <a:defRPr/>
            </a:pPr>
            <a:r>
              <a:rPr lang="pt-BR" sz="2800" dirty="0" smtClean="0"/>
              <a:t>Informatização do cadastro</a:t>
            </a:r>
          </a:p>
          <a:p>
            <a:pPr eaLnBrk="1" fontAlgn="auto" hangingPunct="1">
              <a:lnSpc>
                <a:spcPct val="90000"/>
              </a:lnSpc>
              <a:spcAft>
                <a:spcPts val="0"/>
              </a:spcAft>
              <a:defRPr/>
            </a:pPr>
            <a:r>
              <a:rPr lang="pt-BR" sz="2800" dirty="0" smtClean="0"/>
              <a:t>Informatização do voto: fim da fraude sistêmica na votação e na apuração.</a:t>
            </a:r>
          </a:p>
          <a:p>
            <a:pPr eaLnBrk="1" fontAlgn="auto" hangingPunct="1">
              <a:lnSpc>
                <a:spcPct val="90000"/>
              </a:lnSpc>
              <a:spcAft>
                <a:spcPts val="0"/>
              </a:spcAft>
              <a:defRPr/>
            </a:pPr>
            <a:r>
              <a:rPr lang="pt-BR" sz="2800" dirty="0" smtClean="0"/>
              <a:t>A última fronteira: abuso de poder e corrupção da vontade do eleitor.</a:t>
            </a:r>
          </a:p>
        </p:txBody>
      </p:sp>
      <p:sp>
        <p:nvSpPr>
          <p:cNvPr id="5123" name="Rectangle 3"/>
          <p:cNvSpPr>
            <a:spLocks noChangeArrowheads="1"/>
          </p:cNvSpPr>
          <p:nvPr/>
        </p:nvSpPr>
        <p:spPr bwMode="auto">
          <a:xfrm>
            <a:off x="685800" y="381000"/>
            <a:ext cx="7772400" cy="1143000"/>
          </a:xfrm>
          <a:prstGeom prst="rect">
            <a:avLst/>
          </a:prstGeom>
          <a:noFill/>
          <a:ln w="9525">
            <a:noFill/>
            <a:miter lim="800000"/>
            <a:headEnd/>
            <a:tailEnd/>
          </a:ln>
          <a:effectLst/>
        </p:spPr>
        <p:txBody>
          <a:bodyPr anchor="ctr"/>
          <a:lstStyle/>
          <a:p>
            <a:pPr algn="ctr">
              <a:defRPr/>
            </a:pPr>
            <a:endParaRPr lang="pt-BR" sz="6000">
              <a:solidFill>
                <a:schemeClr val="tx2"/>
              </a:solidFill>
              <a:effectLst>
                <a:outerShdw blurRad="38100" dist="38100" dir="2700000" algn="tl">
                  <a:srgbClr val="FFFFFF"/>
                </a:outerShdw>
              </a:effectLst>
              <a:latin typeface="Arial Black"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4"/>
          <p:cNvSpPr>
            <a:spLocks noChangeArrowheads="1"/>
          </p:cNvSpPr>
          <p:nvPr/>
        </p:nvSpPr>
        <p:spPr bwMode="auto">
          <a:xfrm>
            <a:off x="152400" y="152400"/>
            <a:ext cx="8839200" cy="1981200"/>
          </a:xfrm>
          <a:prstGeom prst="rect">
            <a:avLst/>
          </a:prstGeom>
          <a:noFill/>
          <a:ln w="9525">
            <a:noFill/>
            <a:miter lim="800000"/>
            <a:headEnd/>
            <a:tailEnd/>
          </a:ln>
          <a:effectLst/>
        </p:spPr>
        <p:txBody>
          <a:bodyPr anchor="ctr"/>
          <a:lstStyle/>
          <a:p>
            <a:pPr>
              <a:defRPr/>
            </a:pPr>
            <a:r>
              <a:rPr lang="pt-BR" sz="3500">
                <a:solidFill>
                  <a:schemeClr val="tx2"/>
                </a:solidFill>
                <a:effectLst>
                  <a:outerShdw blurRad="38100" dist="38100" dir="2700000" algn="tl">
                    <a:srgbClr val="FFFFFF"/>
                  </a:outerShdw>
                </a:effectLst>
                <a:latin typeface="Times New Roman" pitchFamily="18" charset="0"/>
              </a:rPr>
              <a:t>V.</a:t>
            </a:r>
            <a:r>
              <a:rPr lang="pt-BR" sz="4000">
                <a:solidFill>
                  <a:schemeClr val="tx2"/>
                </a:solidFill>
                <a:effectLst>
                  <a:outerShdw blurRad="38100" dist="38100" dir="2700000" algn="tl">
                    <a:srgbClr val="FFFFFF"/>
                  </a:outerShdw>
                </a:effectLst>
                <a:latin typeface="Times New Roman" pitchFamily="18" charset="0"/>
              </a:rPr>
              <a:t> </a:t>
            </a:r>
            <a:r>
              <a:rPr lang="pt-BR"/>
              <a:t>nomear, contratar ou de qualquer forma admitir, demitir sem justa causa, suprimir ou readaptar vantagens ou por outros meios dificultar ou impedir o exercício funcional e, ainda, </a:t>
            </a:r>
            <a:r>
              <a:rPr lang="pt-BR" i="1"/>
              <a:t>ex officio</a:t>
            </a:r>
            <a:r>
              <a:rPr lang="pt-BR"/>
              <a:t>, remover, transferir ou exonerar servidor público, na circunscrição do pleito, nos três meses que o antecedem e até a posse dos eleitos, sob pena de nulidade de pleno direito, ressalvados:</a:t>
            </a:r>
          </a:p>
        </p:txBody>
      </p:sp>
      <p:sp>
        <p:nvSpPr>
          <p:cNvPr id="24581" name="Rectangle 5"/>
          <p:cNvSpPr>
            <a:spLocks noChangeArrowheads="1"/>
          </p:cNvSpPr>
          <p:nvPr/>
        </p:nvSpPr>
        <p:spPr bwMode="auto">
          <a:xfrm>
            <a:off x="1295400" y="2514600"/>
            <a:ext cx="7543800" cy="1905000"/>
          </a:xfrm>
          <a:prstGeom prst="rect">
            <a:avLst/>
          </a:prstGeom>
          <a:noFill/>
          <a:ln w="9525">
            <a:noFill/>
            <a:miter lim="800000"/>
            <a:headEnd/>
            <a:tailEnd/>
          </a:ln>
          <a:effectLst/>
        </p:spPr>
        <p:txBody>
          <a:bodyPr anchor="ctr"/>
          <a:lstStyle/>
          <a:p>
            <a:pPr>
              <a:defRPr/>
            </a:pPr>
            <a:r>
              <a:rPr lang="pt-BR" b="0" i="1">
                <a:solidFill>
                  <a:schemeClr val="tx2"/>
                </a:solidFill>
                <a:effectLst>
                  <a:outerShdw blurRad="38100" dist="38100" dir="2700000" algn="tl">
                    <a:srgbClr val="FFFFFF"/>
                  </a:outerShdw>
                </a:effectLst>
              </a:rPr>
              <a:t>a)</a:t>
            </a:r>
            <a:r>
              <a:rPr lang="pt-BR" b="0" i="1">
                <a:effectLst>
                  <a:outerShdw blurRad="38100" dist="38100" dir="2700000" algn="tl">
                    <a:srgbClr val="000000"/>
                  </a:outerShdw>
                </a:effectLst>
              </a:rPr>
              <a:t> a nomeação ou exoneração de cargos em comissão e designação ou dispensa de funções de confiança;</a:t>
            </a:r>
            <a:br>
              <a:rPr lang="pt-BR" b="0" i="1">
                <a:effectLst>
                  <a:outerShdw blurRad="38100" dist="38100" dir="2700000" algn="tl">
                    <a:srgbClr val="000000"/>
                  </a:outerShdw>
                </a:effectLst>
              </a:rPr>
            </a:br>
            <a:endParaRPr lang="pt-BR" b="0" i="1"/>
          </a:p>
        </p:txBody>
      </p:sp>
      <p:sp>
        <p:nvSpPr>
          <p:cNvPr id="24583" name="Rectangle 7"/>
          <p:cNvSpPr>
            <a:spLocks noChangeArrowheads="1"/>
          </p:cNvSpPr>
          <p:nvPr/>
        </p:nvSpPr>
        <p:spPr bwMode="auto">
          <a:xfrm>
            <a:off x="1295400" y="4267200"/>
            <a:ext cx="7543800" cy="914400"/>
          </a:xfrm>
          <a:prstGeom prst="rect">
            <a:avLst/>
          </a:prstGeom>
          <a:noFill/>
          <a:ln w="9525">
            <a:noFill/>
            <a:miter lim="800000"/>
            <a:headEnd/>
            <a:tailEnd/>
          </a:ln>
          <a:effectLst/>
        </p:spPr>
        <p:txBody>
          <a:bodyPr anchor="ctr"/>
          <a:lstStyle/>
          <a:p>
            <a:pPr>
              <a:defRPr/>
            </a:pPr>
            <a:r>
              <a:rPr lang="pt-BR" b="0" i="1">
                <a:solidFill>
                  <a:schemeClr val="tx2"/>
                </a:solidFill>
                <a:effectLst>
                  <a:outerShdw blurRad="38100" dist="38100" dir="2700000" algn="tl">
                    <a:srgbClr val="FFFFFF"/>
                  </a:outerShdw>
                </a:effectLst>
              </a:rPr>
              <a:t>b)</a:t>
            </a:r>
            <a:r>
              <a:rPr lang="pt-BR" b="0" i="1">
                <a:effectLst>
                  <a:outerShdw blurRad="38100" dist="38100" dir="2700000" algn="tl">
                    <a:srgbClr val="000000"/>
                  </a:outerShdw>
                </a:effectLst>
                <a:latin typeface="Times.New.Roman091.688" charset="0"/>
              </a:rPr>
              <a:t> </a:t>
            </a:r>
            <a:r>
              <a:rPr lang="pt-BR" b="0" i="1">
                <a:effectLst>
                  <a:outerShdw blurRad="38100" dist="38100" dir="2700000" algn="tl">
                    <a:srgbClr val="000000"/>
                  </a:outerShdw>
                </a:effectLst>
              </a:rPr>
              <a:t>a nomeação para cargos do Poder Judiciário, do Ministério Público, dos Tribunais ou Conselhos de Contas e dos órgãos da Presidência da República;</a:t>
            </a:r>
          </a:p>
        </p:txBody>
      </p:sp>
      <p:sp>
        <p:nvSpPr>
          <p:cNvPr id="24584" name="Rectangle 8"/>
          <p:cNvSpPr>
            <a:spLocks noChangeArrowheads="1"/>
          </p:cNvSpPr>
          <p:nvPr/>
        </p:nvSpPr>
        <p:spPr bwMode="auto">
          <a:xfrm>
            <a:off x="1371600" y="5791200"/>
            <a:ext cx="7543800" cy="685800"/>
          </a:xfrm>
          <a:prstGeom prst="rect">
            <a:avLst/>
          </a:prstGeom>
          <a:noFill/>
          <a:ln w="9525">
            <a:noFill/>
            <a:miter lim="800000"/>
            <a:headEnd/>
            <a:tailEnd/>
          </a:ln>
          <a:effectLst/>
        </p:spPr>
        <p:txBody>
          <a:bodyPr anchor="ctr"/>
          <a:lstStyle/>
          <a:p>
            <a:pPr>
              <a:defRPr/>
            </a:pPr>
            <a:r>
              <a:rPr lang="pt-BR" b="0" i="1">
                <a:solidFill>
                  <a:schemeClr val="tx2"/>
                </a:solidFill>
                <a:effectLst>
                  <a:outerShdw blurRad="38100" dist="38100" dir="2700000" algn="tl">
                    <a:srgbClr val="FFFFFF"/>
                  </a:outerShdw>
                </a:effectLst>
              </a:rPr>
              <a:t>c)</a:t>
            </a:r>
            <a:r>
              <a:rPr lang="pt-BR" b="0" i="1">
                <a:effectLst>
                  <a:outerShdw blurRad="38100" dist="38100" dir="2700000" algn="tl">
                    <a:srgbClr val="000000"/>
                  </a:outerShdw>
                </a:effectLst>
              </a:rPr>
              <a:t> a nomeação dos aprovados em concursos públicos homologados até o início daquele prazo;</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1447800" y="76200"/>
            <a:ext cx="7543800" cy="1143000"/>
          </a:xfrm>
          <a:prstGeom prst="rect">
            <a:avLst/>
          </a:prstGeom>
          <a:noFill/>
          <a:ln w="9525">
            <a:noFill/>
            <a:miter lim="800000"/>
            <a:headEnd/>
            <a:tailEnd/>
          </a:ln>
          <a:effectLst/>
        </p:spPr>
        <p:txBody>
          <a:bodyPr anchor="ctr"/>
          <a:lstStyle/>
          <a:p>
            <a:pPr>
              <a:defRPr/>
            </a:pPr>
            <a:r>
              <a:rPr lang="pt-BR" b="0" i="1">
                <a:solidFill>
                  <a:schemeClr val="tx2"/>
                </a:solidFill>
                <a:effectLst>
                  <a:outerShdw blurRad="38100" dist="38100" dir="2700000" algn="tl">
                    <a:srgbClr val="FFFFFF"/>
                  </a:outerShdw>
                </a:effectLst>
              </a:rPr>
              <a:t>d)</a:t>
            </a:r>
            <a:r>
              <a:rPr lang="pt-BR" b="0" i="1">
                <a:effectLst>
                  <a:outerShdw blurRad="38100" dist="38100" dir="2700000" algn="tl">
                    <a:srgbClr val="000000"/>
                  </a:outerShdw>
                </a:effectLst>
              </a:rPr>
              <a:t> a nomeação ou contratação necessária à instalação ou ao funcionamento inadiável de serviços públicos essenciais, com prévia e expressa autorização do Chefe do Poder Executivo;</a:t>
            </a:r>
          </a:p>
        </p:txBody>
      </p:sp>
      <p:sp>
        <p:nvSpPr>
          <p:cNvPr id="25603" name="Rectangle 3"/>
          <p:cNvSpPr>
            <a:spLocks noChangeArrowheads="1"/>
          </p:cNvSpPr>
          <p:nvPr/>
        </p:nvSpPr>
        <p:spPr bwMode="auto">
          <a:xfrm>
            <a:off x="1447800" y="1219200"/>
            <a:ext cx="7543800" cy="762000"/>
          </a:xfrm>
          <a:prstGeom prst="rect">
            <a:avLst/>
          </a:prstGeom>
          <a:noFill/>
          <a:ln w="9525">
            <a:noFill/>
            <a:miter lim="800000"/>
            <a:headEnd/>
            <a:tailEnd/>
          </a:ln>
          <a:effectLst/>
        </p:spPr>
        <p:txBody>
          <a:bodyPr anchor="ctr"/>
          <a:lstStyle/>
          <a:p>
            <a:pPr>
              <a:defRPr/>
            </a:pPr>
            <a:r>
              <a:rPr lang="pt-BR" b="0" i="1">
                <a:solidFill>
                  <a:schemeClr val="tx2"/>
                </a:solidFill>
                <a:effectLst>
                  <a:outerShdw blurRad="38100" dist="38100" dir="2700000" algn="tl">
                    <a:srgbClr val="FFFFFF"/>
                  </a:outerShdw>
                </a:effectLst>
              </a:rPr>
              <a:t>e)</a:t>
            </a:r>
            <a:r>
              <a:rPr lang="pt-BR" b="0" i="1">
                <a:effectLst>
                  <a:outerShdw blurRad="38100" dist="38100" dir="2700000" algn="tl">
                    <a:srgbClr val="000000"/>
                  </a:outerShdw>
                </a:effectLst>
              </a:rPr>
              <a:t> a transferência ou remoção ex officio de militares, policiais civis e de agentes penitenciários;</a:t>
            </a:r>
          </a:p>
        </p:txBody>
      </p:sp>
      <p:sp>
        <p:nvSpPr>
          <p:cNvPr id="25604" name="Rectangle 4"/>
          <p:cNvSpPr>
            <a:spLocks noChangeArrowheads="1"/>
          </p:cNvSpPr>
          <p:nvPr/>
        </p:nvSpPr>
        <p:spPr bwMode="auto">
          <a:xfrm>
            <a:off x="152400" y="2743200"/>
            <a:ext cx="8839200" cy="609600"/>
          </a:xfrm>
          <a:prstGeom prst="rect">
            <a:avLst/>
          </a:prstGeom>
          <a:noFill/>
          <a:ln w="9525">
            <a:noFill/>
            <a:miter lim="800000"/>
            <a:headEnd/>
            <a:tailEnd/>
          </a:ln>
          <a:effectLst/>
        </p:spPr>
        <p:txBody>
          <a:bodyPr anchor="ctr"/>
          <a:lstStyle/>
          <a:p>
            <a:pPr>
              <a:defRPr/>
            </a:pPr>
            <a:r>
              <a:rPr lang="pt-BR" sz="3500">
                <a:solidFill>
                  <a:schemeClr val="tx2"/>
                </a:solidFill>
                <a:effectLst>
                  <a:outerShdw blurRad="38100" dist="38100" dir="2700000" algn="tl">
                    <a:srgbClr val="FFFFFF"/>
                  </a:outerShdw>
                </a:effectLst>
                <a:latin typeface="Times New Roman" pitchFamily="18" charset="0"/>
              </a:rPr>
              <a:t>VI.</a:t>
            </a:r>
            <a:r>
              <a:rPr lang="pt-BR" sz="4000">
                <a:solidFill>
                  <a:schemeClr val="tx2"/>
                </a:solidFill>
                <a:effectLst>
                  <a:outerShdw blurRad="38100" dist="38100" dir="2700000" algn="tl">
                    <a:srgbClr val="FFFFFF"/>
                  </a:outerShdw>
                </a:effectLst>
                <a:latin typeface="Times New Roman" pitchFamily="18" charset="0"/>
              </a:rPr>
              <a:t> </a:t>
            </a:r>
            <a:r>
              <a:rPr lang="pt-BR"/>
              <a:t>nos três meses que antecedem o pleito:</a:t>
            </a:r>
            <a:br>
              <a:rPr lang="pt-BR"/>
            </a:br>
            <a:endParaRPr lang="pt-BR"/>
          </a:p>
        </p:txBody>
      </p:sp>
      <p:sp>
        <p:nvSpPr>
          <p:cNvPr id="25605" name="Rectangle 5"/>
          <p:cNvSpPr>
            <a:spLocks noChangeArrowheads="1"/>
          </p:cNvSpPr>
          <p:nvPr/>
        </p:nvSpPr>
        <p:spPr bwMode="auto">
          <a:xfrm>
            <a:off x="1447800" y="3429000"/>
            <a:ext cx="7543800" cy="2133600"/>
          </a:xfrm>
          <a:prstGeom prst="rect">
            <a:avLst/>
          </a:prstGeom>
          <a:noFill/>
          <a:ln w="9525">
            <a:noFill/>
            <a:miter lim="800000"/>
            <a:headEnd/>
            <a:tailEnd/>
          </a:ln>
          <a:effectLst/>
        </p:spPr>
        <p:txBody>
          <a:bodyPr anchor="ctr"/>
          <a:lstStyle/>
          <a:p>
            <a:pPr>
              <a:defRPr/>
            </a:pPr>
            <a:r>
              <a:rPr lang="pt-BR" b="0" i="1">
                <a:solidFill>
                  <a:schemeClr val="tx2"/>
                </a:solidFill>
                <a:effectLst>
                  <a:outerShdw blurRad="38100" dist="38100" dir="2700000" algn="tl">
                    <a:srgbClr val="FFFFFF"/>
                  </a:outerShdw>
                </a:effectLst>
              </a:rPr>
              <a:t>a)</a:t>
            </a:r>
            <a:r>
              <a:rPr lang="pt-BR" b="0" i="1">
                <a:effectLst>
                  <a:outerShdw blurRad="38100" dist="38100" dir="2700000" algn="tl">
                    <a:srgbClr val="000000"/>
                  </a:outerShdw>
                </a:effectLst>
              </a:rPr>
              <a:t> realizar transferência voluntária de recursos da União aos Estados e Municípios, e dos Estados aos Municípios, sob pena de nulidade de pleno direito, ressalvados os recursos destinados a cumprir obrigação formal preexistente para execução de obra ou serviço em andamento e com cronograma prefixado, e os destinados a atender situações de emergência e de calamidade pública;</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1295400" y="152400"/>
            <a:ext cx="7543800" cy="2133600"/>
          </a:xfrm>
          <a:prstGeom prst="rect">
            <a:avLst/>
          </a:prstGeom>
          <a:noFill/>
          <a:ln w="9525">
            <a:noFill/>
            <a:miter lim="800000"/>
            <a:headEnd/>
            <a:tailEnd/>
          </a:ln>
          <a:effectLst/>
        </p:spPr>
        <p:txBody>
          <a:bodyPr anchor="ctr"/>
          <a:lstStyle/>
          <a:p>
            <a:pPr>
              <a:defRPr/>
            </a:pPr>
            <a:r>
              <a:rPr lang="pt-BR" b="0" i="1">
                <a:solidFill>
                  <a:schemeClr val="tx2"/>
                </a:solidFill>
                <a:effectLst>
                  <a:outerShdw blurRad="38100" dist="38100" dir="2700000" algn="tl">
                    <a:srgbClr val="FFFFFF"/>
                  </a:outerShdw>
                </a:effectLst>
              </a:rPr>
              <a:t>b)</a:t>
            </a:r>
            <a:r>
              <a:rPr lang="pt-BR" b="0" i="1">
                <a:effectLst>
                  <a:outerShdw blurRad="38100" dist="38100" dir="2700000" algn="tl">
                    <a:srgbClr val="000000"/>
                  </a:outerShdw>
                </a:effectLst>
              </a:rPr>
              <a:t> com exceção da propaganda de produtos e serviços que tenham concorrência no mercado, autorizar publicidade institucional dos atos, programas, obras, serviços e campanhas dos órgãos públicos federais, estaduais ou municipais, ou das respectivas entidades da administração indireta, salvo em caso de grave e urgente necessidade pública, assim reconhecida pela Justiça Eleitoral;</a:t>
            </a:r>
          </a:p>
        </p:txBody>
      </p:sp>
      <p:sp>
        <p:nvSpPr>
          <p:cNvPr id="26627" name="Rectangle 3"/>
          <p:cNvSpPr>
            <a:spLocks noChangeArrowheads="1"/>
          </p:cNvSpPr>
          <p:nvPr/>
        </p:nvSpPr>
        <p:spPr bwMode="auto">
          <a:xfrm>
            <a:off x="1295400" y="2362200"/>
            <a:ext cx="7543800" cy="1447800"/>
          </a:xfrm>
          <a:prstGeom prst="rect">
            <a:avLst/>
          </a:prstGeom>
          <a:noFill/>
          <a:ln w="9525">
            <a:noFill/>
            <a:miter lim="800000"/>
            <a:headEnd/>
            <a:tailEnd/>
          </a:ln>
          <a:effectLst/>
        </p:spPr>
        <p:txBody>
          <a:bodyPr anchor="ctr"/>
          <a:lstStyle/>
          <a:p>
            <a:pPr>
              <a:defRPr/>
            </a:pPr>
            <a:r>
              <a:rPr lang="pt-BR" b="0" i="1">
                <a:solidFill>
                  <a:schemeClr val="tx2"/>
                </a:solidFill>
                <a:effectLst>
                  <a:outerShdw blurRad="38100" dist="38100" dir="2700000" algn="tl">
                    <a:srgbClr val="FFFFFF"/>
                  </a:outerShdw>
                </a:effectLst>
              </a:rPr>
              <a:t>c)</a:t>
            </a:r>
            <a:r>
              <a:rPr lang="pt-BR" b="0" i="1">
                <a:effectLst>
                  <a:outerShdw blurRad="38100" dist="38100" dir="2700000" algn="tl">
                    <a:srgbClr val="000000"/>
                  </a:outerShdw>
                </a:effectLst>
              </a:rPr>
              <a:t> fazer pronunciamento em cadeia de rádio e televisão, fora do horário eleitoral gratuito, salvo quando, a critério da Justiça Eleitoral, tratar-se de matéria urgente, relevante e característica das funções de governo;</a:t>
            </a:r>
          </a:p>
        </p:txBody>
      </p:sp>
      <p:sp>
        <p:nvSpPr>
          <p:cNvPr id="26628" name="Rectangle 4"/>
          <p:cNvSpPr>
            <a:spLocks noChangeArrowheads="1"/>
          </p:cNvSpPr>
          <p:nvPr/>
        </p:nvSpPr>
        <p:spPr bwMode="auto">
          <a:xfrm>
            <a:off x="152400" y="4038600"/>
            <a:ext cx="8839200" cy="1981200"/>
          </a:xfrm>
          <a:prstGeom prst="rect">
            <a:avLst/>
          </a:prstGeom>
          <a:noFill/>
          <a:ln w="9525">
            <a:noFill/>
            <a:miter lim="800000"/>
            <a:headEnd/>
            <a:tailEnd/>
          </a:ln>
          <a:effectLst/>
        </p:spPr>
        <p:txBody>
          <a:bodyPr anchor="ctr"/>
          <a:lstStyle/>
          <a:p>
            <a:pPr>
              <a:defRPr/>
            </a:pPr>
            <a:r>
              <a:rPr lang="pt-BR" sz="3500">
                <a:solidFill>
                  <a:schemeClr val="tx2"/>
                </a:solidFill>
                <a:effectLst>
                  <a:outerShdw blurRad="38100" dist="38100" dir="2700000" algn="tl">
                    <a:srgbClr val="FFFFFF"/>
                  </a:outerShdw>
                </a:effectLst>
                <a:latin typeface="Times New Roman" pitchFamily="18" charset="0"/>
              </a:rPr>
              <a:t>VII.</a:t>
            </a:r>
            <a:r>
              <a:rPr lang="pt-BR" sz="4000">
                <a:solidFill>
                  <a:schemeClr val="tx2"/>
                </a:solidFill>
                <a:effectLst>
                  <a:outerShdw blurRad="38100" dist="38100" dir="2700000" algn="tl">
                    <a:srgbClr val="FFFFFF"/>
                  </a:outerShdw>
                </a:effectLst>
                <a:latin typeface="Times New Roman" pitchFamily="18" charset="0"/>
              </a:rPr>
              <a:t> </a:t>
            </a:r>
            <a:r>
              <a:rPr lang="pt-BR"/>
              <a:t>realizar, em ano de eleição, antes do prazo fixado no inciso anterior, despesas com publicidade dos órgãos públicos federais, estaduais ou municipais, ou das respectivas entidades da administração indireta, que excedam a média dos gastos nos três últimos anos que antecedem o pleito ou do último ano imediatamente anterior à eleição.</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152400" y="0"/>
            <a:ext cx="8839200" cy="1981200"/>
          </a:xfrm>
          <a:prstGeom prst="rect">
            <a:avLst/>
          </a:prstGeom>
          <a:noFill/>
          <a:ln w="9525">
            <a:noFill/>
            <a:miter lim="800000"/>
            <a:headEnd/>
            <a:tailEnd/>
          </a:ln>
          <a:effectLst/>
        </p:spPr>
        <p:txBody>
          <a:bodyPr anchor="ctr"/>
          <a:lstStyle/>
          <a:p>
            <a:pPr algn="l">
              <a:defRPr/>
            </a:pPr>
            <a:r>
              <a:rPr lang="pt-BR" sz="3500">
                <a:solidFill>
                  <a:schemeClr val="tx2"/>
                </a:solidFill>
                <a:effectLst>
                  <a:outerShdw blurRad="38100" dist="38100" dir="2700000" algn="tl">
                    <a:srgbClr val="FFFFFF"/>
                  </a:outerShdw>
                </a:effectLst>
                <a:latin typeface="Times New Roman" pitchFamily="18" charset="0"/>
              </a:rPr>
              <a:t>VIII.</a:t>
            </a:r>
            <a:r>
              <a:rPr lang="pt-BR" sz="4000">
                <a:solidFill>
                  <a:schemeClr val="tx2"/>
                </a:solidFill>
                <a:effectLst>
                  <a:outerShdw blurRad="38100" dist="38100" dir="2700000" algn="tl">
                    <a:srgbClr val="FFFFFF"/>
                  </a:outerShdw>
                </a:effectLst>
                <a:latin typeface="Times New Roman" pitchFamily="18" charset="0"/>
              </a:rPr>
              <a:t> </a:t>
            </a:r>
            <a:r>
              <a:rPr lang="pt-BR"/>
              <a:t>fazer, na circunscrição do pleito, revisão geral da remuneração dos servidores públicos que exceda a recomposição da perda de seu poder aquisitivo ao longo do ano da eleição, a partir do início do prazo estabelecido no art. 7o desta Lei e até a posse dos eleitos.</a:t>
            </a:r>
            <a:br>
              <a:rPr lang="pt-BR"/>
            </a:br>
            <a:endParaRPr lang="pt-BR"/>
          </a:p>
        </p:txBody>
      </p:sp>
      <p:sp>
        <p:nvSpPr>
          <p:cNvPr id="27651" name="Rectangle 3"/>
          <p:cNvSpPr>
            <a:spLocks noChangeArrowheads="1"/>
          </p:cNvSpPr>
          <p:nvPr/>
        </p:nvSpPr>
        <p:spPr bwMode="auto">
          <a:xfrm>
            <a:off x="1524000" y="1828800"/>
            <a:ext cx="7467600" cy="1905000"/>
          </a:xfrm>
          <a:prstGeom prst="rect">
            <a:avLst/>
          </a:prstGeom>
          <a:noFill/>
          <a:ln w="9525">
            <a:noFill/>
            <a:miter lim="800000"/>
            <a:headEnd/>
            <a:tailEnd/>
          </a:ln>
          <a:effectLst/>
        </p:spPr>
        <p:txBody>
          <a:bodyPr anchor="ctr"/>
          <a:lstStyle/>
          <a:p>
            <a:pPr>
              <a:defRPr/>
            </a:pPr>
            <a:r>
              <a:rPr lang="pt-BR" b="0">
                <a:solidFill>
                  <a:schemeClr val="tx2"/>
                </a:solidFill>
                <a:effectLst>
                  <a:outerShdw blurRad="38100" dist="38100" dir="2700000" algn="tl">
                    <a:srgbClr val="FFFFFF"/>
                  </a:outerShdw>
                </a:effectLst>
              </a:rPr>
              <a:t>§ 1º</a:t>
            </a:r>
            <a:r>
              <a:rPr lang="pt-BR" b="0">
                <a:effectLst>
                  <a:outerShdw blurRad="38100" dist="38100" dir="2700000" algn="tl">
                    <a:srgbClr val="000000"/>
                  </a:outerShdw>
                </a:effectLst>
              </a:rPr>
              <a:t> Reputa-se agente público, para os efeitos deste artigo, quem exerce, ainda que transitoriamente ou sem remuneração, por eleição, nomeação, designação, contratação ou qualquer outra forma de investidura ou vínculo, mandato, cargo, emprego ou função nos órgãos ou entidades da Administração Pública direta, indireta, ou fundacional.</a:t>
            </a:r>
          </a:p>
        </p:txBody>
      </p:sp>
      <p:sp>
        <p:nvSpPr>
          <p:cNvPr id="27652" name="Rectangle 4"/>
          <p:cNvSpPr>
            <a:spLocks noChangeArrowheads="1"/>
          </p:cNvSpPr>
          <p:nvPr/>
        </p:nvSpPr>
        <p:spPr bwMode="auto">
          <a:xfrm>
            <a:off x="1447800" y="3886200"/>
            <a:ext cx="7543800" cy="2667000"/>
          </a:xfrm>
          <a:prstGeom prst="rect">
            <a:avLst/>
          </a:prstGeom>
          <a:noFill/>
          <a:ln w="9525">
            <a:noFill/>
            <a:miter lim="800000"/>
            <a:headEnd/>
            <a:tailEnd/>
          </a:ln>
          <a:effectLst/>
        </p:spPr>
        <p:txBody>
          <a:bodyPr anchor="ctr"/>
          <a:lstStyle/>
          <a:p>
            <a:pPr>
              <a:defRPr/>
            </a:pPr>
            <a:r>
              <a:rPr lang="pt-BR" b="0">
                <a:solidFill>
                  <a:schemeClr val="tx2"/>
                </a:solidFill>
                <a:effectLst>
                  <a:outerShdw blurRad="38100" dist="38100" dir="2700000" algn="tl">
                    <a:srgbClr val="FFFFFF"/>
                  </a:outerShdw>
                </a:effectLst>
              </a:rPr>
              <a:t>§ 2º</a:t>
            </a:r>
            <a:r>
              <a:rPr lang="pt-BR" b="0">
                <a:effectLst>
                  <a:outerShdw blurRad="38100" dist="38100" dir="2700000" algn="tl">
                    <a:srgbClr val="000000"/>
                  </a:outerShdw>
                </a:effectLst>
              </a:rPr>
              <a:t> A vedação do inciso I do caput não se aplica ao uso, em campanha, de transporte oficial pelo Presidente da República, obedecido o disposto no art. 76, nem ao uso, em campanha, pelos candidatos a reeleição de Presidente e Vice-Presidente da República, Governador e Vice-Governador de Estado e do Distrito Federal, Prefeito e Vice-Prefeito, de suas residências oficiais para realização de contatos, encontros e reuniões pertinentes à própria campanha, desde que não tenham caráter de ato público.</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1524000" y="228600"/>
            <a:ext cx="7467600" cy="1066800"/>
          </a:xfrm>
          <a:prstGeom prst="rect">
            <a:avLst/>
          </a:prstGeom>
          <a:noFill/>
          <a:ln w="9525">
            <a:noFill/>
            <a:miter lim="800000"/>
            <a:headEnd/>
            <a:tailEnd/>
          </a:ln>
          <a:effectLst/>
        </p:spPr>
        <p:txBody>
          <a:bodyPr anchor="ctr"/>
          <a:lstStyle/>
          <a:p>
            <a:pPr>
              <a:defRPr/>
            </a:pPr>
            <a:r>
              <a:rPr lang="pt-BR" b="0" i="1">
                <a:solidFill>
                  <a:schemeClr val="tx2"/>
                </a:solidFill>
                <a:effectLst>
                  <a:outerShdw blurRad="38100" dist="38100" dir="2700000" algn="tl">
                    <a:srgbClr val="FFFFFF"/>
                  </a:outerShdw>
                </a:effectLst>
              </a:rPr>
              <a:t>§ 3º</a:t>
            </a:r>
            <a:r>
              <a:rPr lang="pt-BR" b="0" i="1">
                <a:effectLst>
                  <a:outerShdw blurRad="38100" dist="38100" dir="2700000" algn="tl">
                    <a:srgbClr val="000000"/>
                  </a:outerShdw>
                </a:effectLst>
              </a:rPr>
              <a:t> </a:t>
            </a:r>
            <a:r>
              <a:rPr lang="pt-BR" b="0">
                <a:effectLst>
                  <a:outerShdw blurRad="38100" dist="38100" dir="2700000" algn="tl">
                    <a:srgbClr val="000000"/>
                  </a:outerShdw>
                </a:effectLst>
              </a:rPr>
              <a:t>As vedações do inciso VI do </a:t>
            </a:r>
            <a:r>
              <a:rPr lang="pt-BR" b="0" i="1">
                <a:effectLst>
                  <a:outerShdw blurRad="38100" dist="38100" dir="2700000" algn="tl">
                    <a:srgbClr val="000000"/>
                  </a:outerShdw>
                </a:effectLst>
              </a:rPr>
              <a:t>caput</a:t>
            </a:r>
            <a:r>
              <a:rPr lang="pt-BR" b="0">
                <a:effectLst>
                  <a:outerShdw blurRad="38100" dist="38100" dir="2700000" algn="tl">
                    <a:srgbClr val="000000"/>
                  </a:outerShdw>
                </a:effectLst>
              </a:rPr>
              <a:t>, alíneas </a:t>
            </a:r>
            <a:r>
              <a:rPr lang="pt-BR" b="0" i="1">
                <a:effectLst>
                  <a:outerShdw blurRad="38100" dist="38100" dir="2700000" algn="tl">
                    <a:srgbClr val="000000"/>
                  </a:outerShdw>
                </a:effectLst>
              </a:rPr>
              <a:t>b </a:t>
            </a:r>
            <a:r>
              <a:rPr lang="pt-BR" b="0">
                <a:effectLst>
                  <a:outerShdw blurRad="38100" dist="38100" dir="2700000" algn="tl">
                    <a:srgbClr val="000000"/>
                  </a:outerShdw>
                </a:effectLst>
              </a:rPr>
              <a:t>e </a:t>
            </a:r>
            <a:r>
              <a:rPr lang="pt-BR" b="0" i="1">
                <a:effectLst>
                  <a:outerShdw blurRad="38100" dist="38100" dir="2700000" algn="tl">
                    <a:srgbClr val="000000"/>
                  </a:outerShdw>
                </a:effectLst>
              </a:rPr>
              <a:t>c</a:t>
            </a:r>
            <a:r>
              <a:rPr lang="pt-BR" b="0">
                <a:effectLst>
                  <a:outerShdw blurRad="38100" dist="38100" dir="2700000" algn="tl">
                    <a:srgbClr val="000000"/>
                  </a:outerShdw>
                </a:effectLst>
              </a:rPr>
              <a:t>, aplicam-se apenas aos agentes públicos das esferas administrativas cujos cargos estejam em disputa na eleição.</a:t>
            </a:r>
          </a:p>
        </p:txBody>
      </p:sp>
      <p:sp>
        <p:nvSpPr>
          <p:cNvPr id="28675" name="Rectangle 3"/>
          <p:cNvSpPr>
            <a:spLocks noChangeArrowheads="1"/>
          </p:cNvSpPr>
          <p:nvPr/>
        </p:nvSpPr>
        <p:spPr bwMode="auto">
          <a:xfrm>
            <a:off x="1524000" y="1447800"/>
            <a:ext cx="7467600" cy="2133600"/>
          </a:xfrm>
          <a:prstGeom prst="rect">
            <a:avLst/>
          </a:prstGeom>
          <a:noFill/>
          <a:ln w="9525">
            <a:noFill/>
            <a:miter lim="800000"/>
            <a:headEnd/>
            <a:tailEnd/>
          </a:ln>
          <a:effectLst/>
        </p:spPr>
        <p:txBody>
          <a:bodyPr anchor="ctr"/>
          <a:lstStyle/>
          <a:p>
            <a:pPr algn="l">
              <a:defRPr/>
            </a:pPr>
            <a:r>
              <a:rPr lang="pt-BR" b="0">
                <a:solidFill>
                  <a:schemeClr val="tx2"/>
                </a:solidFill>
                <a:effectLst>
                  <a:outerShdw blurRad="38100" dist="38100" dir="2700000" algn="tl">
                    <a:srgbClr val="FFFFFF"/>
                  </a:outerShdw>
                </a:effectLst>
              </a:rPr>
              <a:t>§ 4º</a:t>
            </a:r>
            <a:r>
              <a:rPr lang="pt-BR" b="0">
                <a:effectLst>
                  <a:outerShdw blurRad="38100" dist="38100" dir="2700000" algn="tl">
                    <a:srgbClr val="000000"/>
                  </a:outerShdw>
                </a:effectLst>
              </a:rPr>
              <a:t> O descumprimento do disposto neste artigo acarretará a suspensão imediata da conduta vedada, quando for o caso, e sujeitará os responsáveis a multa no valor de cinco a cem mil UFIR. </a:t>
            </a:r>
            <a:br>
              <a:rPr lang="pt-BR" b="0">
                <a:effectLst>
                  <a:outerShdw blurRad="38100" dist="38100" dir="2700000" algn="tl">
                    <a:srgbClr val="000000"/>
                  </a:outerShdw>
                </a:effectLst>
              </a:rPr>
            </a:br>
            <a:endParaRPr lang="pt-BR" b="0"/>
          </a:p>
        </p:txBody>
      </p:sp>
      <p:sp>
        <p:nvSpPr>
          <p:cNvPr id="28676" name="Rectangle 4"/>
          <p:cNvSpPr>
            <a:spLocks noChangeArrowheads="1"/>
          </p:cNvSpPr>
          <p:nvPr/>
        </p:nvSpPr>
        <p:spPr bwMode="auto">
          <a:xfrm>
            <a:off x="1524000" y="3352800"/>
            <a:ext cx="7467600" cy="1981200"/>
          </a:xfrm>
          <a:prstGeom prst="rect">
            <a:avLst/>
          </a:prstGeom>
          <a:noFill/>
          <a:ln w="9525">
            <a:noFill/>
            <a:miter lim="800000"/>
            <a:headEnd/>
            <a:tailEnd/>
          </a:ln>
          <a:effectLst/>
        </p:spPr>
        <p:txBody>
          <a:bodyPr anchor="ctr"/>
          <a:lstStyle/>
          <a:p>
            <a:pPr algn="l">
              <a:defRPr/>
            </a:pPr>
            <a:r>
              <a:rPr lang="pt-BR" b="0" dirty="0">
                <a:solidFill>
                  <a:schemeClr val="tx2"/>
                </a:solidFill>
                <a:effectLst>
                  <a:outerShdw blurRad="38100" dist="38100" dir="2700000" algn="tl">
                    <a:srgbClr val="FFFFFF"/>
                  </a:outerShdw>
                </a:effectLst>
              </a:rPr>
              <a:t>§ 5º</a:t>
            </a:r>
            <a:r>
              <a:rPr lang="pt-BR" b="0" dirty="0">
                <a:effectLst>
                  <a:outerShdw blurRad="38100" dist="38100" dir="2700000" algn="tl">
                    <a:srgbClr val="000000"/>
                  </a:outerShdw>
                </a:effectLst>
              </a:rPr>
              <a:t> </a:t>
            </a:r>
            <a:r>
              <a:rPr lang="pt-BR" b="0" dirty="0"/>
              <a:t>Nos casos de descumprimento do disposto nos incisos do </a:t>
            </a:r>
            <a:r>
              <a:rPr lang="pt-BR" dirty="0"/>
              <a:t>caput</a:t>
            </a:r>
            <a:r>
              <a:rPr lang="pt-BR" b="0" dirty="0"/>
              <a:t> e no § 10, sem prejuízo do disposto no § 4</a:t>
            </a:r>
            <a:r>
              <a:rPr lang="pt-BR" b="0" u="sng" baseline="30000" dirty="0"/>
              <a:t>o</a:t>
            </a:r>
            <a:r>
              <a:rPr lang="pt-BR" b="0" dirty="0"/>
              <a:t>, o candidato beneficiado, agente público ou não, ficará sujeito à cassação do registro ou do diploma. </a:t>
            </a:r>
            <a:r>
              <a:rPr lang="pt-BR" b="0" dirty="0">
                <a:hlinkClick r:id="rId2" action="ppaction://hlinkfile"/>
              </a:rPr>
              <a:t>(Redação dada pela Lei nº 12.034, de 2009)</a:t>
            </a:r>
            <a:r>
              <a:rPr lang="pt-BR" b="0" dirty="0">
                <a:solidFill>
                  <a:schemeClr val="tx2"/>
                </a:solidFill>
              </a:rPr>
              <a:t/>
            </a:r>
            <a:br>
              <a:rPr lang="pt-BR" b="0" dirty="0">
                <a:solidFill>
                  <a:schemeClr val="tx2"/>
                </a:solidFill>
              </a:rPr>
            </a:br>
            <a:endParaRPr lang="pt-BR" b="0" dirty="0">
              <a:solidFill>
                <a:schemeClr val="tx2"/>
              </a:solidFill>
            </a:endParaRPr>
          </a:p>
        </p:txBody>
      </p:sp>
      <p:sp>
        <p:nvSpPr>
          <p:cNvPr id="28677" name="Rectangle 5"/>
          <p:cNvSpPr>
            <a:spLocks noChangeArrowheads="1"/>
          </p:cNvSpPr>
          <p:nvPr/>
        </p:nvSpPr>
        <p:spPr bwMode="auto">
          <a:xfrm>
            <a:off x="1524000" y="5410200"/>
            <a:ext cx="7315200" cy="685800"/>
          </a:xfrm>
          <a:prstGeom prst="rect">
            <a:avLst/>
          </a:prstGeom>
          <a:noFill/>
          <a:ln w="9525">
            <a:noFill/>
            <a:miter lim="800000"/>
            <a:headEnd/>
            <a:tailEnd/>
          </a:ln>
          <a:effectLst/>
        </p:spPr>
        <p:txBody>
          <a:bodyPr anchor="ctr"/>
          <a:lstStyle/>
          <a:p>
            <a:pPr>
              <a:defRPr/>
            </a:pPr>
            <a:r>
              <a:rPr lang="pt-BR" b="0">
                <a:solidFill>
                  <a:schemeClr val="tx2"/>
                </a:solidFill>
                <a:effectLst>
                  <a:outerShdw blurRad="38100" dist="38100" dir="2700000" algn="tl">
                    <a:srgbClr val="FFFFFF"/>
                  </a:outerShdw>
                </a:effectLst>
              </a:rPr>
              <a:t>§ 6º </a:t>
            </a:r>
            <a:r>
              <a:rPr lang="pt-BR" b="0">
                <a:effectLst>
                  <a:outerShdw blurRad="38100" dist="38100" dir="2700000" algn="tl">
                    <a:srgbClr val="000000"/>
                  </a:outerShdw>
                </a:effectLst>
              </a:rPr>
              <a:t>As multas de que trata este artigo serão duplicadas a cada reincidência.</a:t>
            </a:r>
            <a:br>
              <a:rPr lang="pt-BR" b="0">
                <a:effectLst>
                  <a:outerShdw blurRad="38100" dist="38100" dir="2700000" algn="tl">
                    <a:srgbClr val="000000"/>
                  </a:outerShdw>
                </a:effectLst>
              </a:rPr>
            </a:br>
            <a:endParaRPr lang="pt-BR" b="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1524000" y="304800"/>
            <a:ext cx="7467600" cy="1600200"/>
          </a:xfrm>
          <a:prstGeom prst="rect">
            <a:avLst/>
          </a:prstGeom>
          <a:noFill/>
          <a:ln w="9525">
            <a:noFill/>
            <a:miter lim="800000"/>
            <a:headEnd/>
            <a:tailEnd/>
          </a:ln>
          <a:effectLst/>
        </p:spPr>
        <p:txBody>
          <a:bodyPr anchor="ctr"/>
          <a:lstStyle/>
          <a:p>
            <a:pPr algn="l">
              <a:defRPr/>
            </a:pPr>
            <a:r>
              <a:rPr lang="pt-BR" b="0">
                <a:solidFill>
                  <a:schemeClr val="tx2"/>
                </a:solidFill>
                <a:effectLst>
                  <a:outerShdw blurRad="38100" dist="38100" dir="2700000" algn="tl">
                    <a:srgbClr val="FFFFFF"/>
                  </a:outerShdw>
                </a:effectLst>
              </a:rPr>
              <a:t>§ 7º</a:t>
            </a:r>
            <a:r>
              <a:rPr lang="pt-BR" b="0">
                <a:effectLst>
                  <a:outerShdw blurRad="38100" dist="38100" dir="2700000" algn="tl">
                    <a:srgbClr val="000000"/>
                  </a:outerShdw>
                </a:effectLst>
              </a:rPr>
              <a:t> As condutas enumeradas no </a:t>
            </a:r>
            <a:r>
              <a:rPr lang="pt-BR" b="0" i="1">
                <a:effectLst>
                  <a:outerShdw blurRad="38100" dist="38100" dir="2700000" algn="tl">
                    <a:srgbClr val="000000"/>
                  </a:outerShdw>
                </a:effectLst>
              </a:rPr>
              <a:t>caput </a:t>
            </a:r>
            <a:r>
              <a:rPr lang="pt-BR" b="0">
                <a:effectLst>
                  <a:outerShdw blurRad="38100" dist="38100" dir="2700000" algn="tl">
                    <a:srgbClr val="000000"/>
                  </a:outerShdw>
                </a:effectLst>
              </a:rPr>
              <a:t>caracterizam, ainda, atos de improbidade administrativa, a que se refere o art. 11, inciso I, da Lei no 8.429, de 2 de junho de 1992, e sujeitam-se às disposições daquele diploma legal, em especial às cominações do art. 12, inciso III.</a:t>
            </a:r>
            <a:br>
              <a:rPr lang="pt-BR" b="0">
                <a:effectLst>
                  <a:outerShdw blurRad="38100" dist="38100" dir="2700000" algn="tl">
                    <a:srgbClr val="000000"/>
                  </a:outerShdw>
                </a:effectLst>
              </a:rPr>
            </a:br>
            <a:endParaRPr lang="pt-BR" b="0">
              <a:solidFill>
                <a:schemeClr val="tx2"/>
              </a:solidFill>
              <a:effectLst>
                <a:outerShdw blurRad="38100" dist="38100" dir="2700000" algn="tl">
                  <a:srgbClr val="FFFFFF"/>
                </a:outerShdw>
              </a:effectLst>
            </a:endParaRPr>
          </a:p>
        </p:txBody>
      </p:sp>
      <p:sp>
        <p:nvSpPr>
          <p:cNvPr id="29699" name="Rectangle 3"/>
          <p:cNvSpPr>
            <a:spLocks noChangeArrowheads="1"/>
          </p:cNvSpPr>
          <p:nvPr/>
        </p:nvSpPr>
        <p:spPr bwMode="auto">
          <a:xfrm>
            <a:off x="1524000" y="1981200"/>
            <a:ext cx="7467600" cy="1066800"/>
          </a:xfrm>
          <a:prstGeom prst="rect">
            <a:avLst/>
          </a:prstGeom>
          <a:noFill/>
          <a:ln w="9525">
            <a:noFill/>
            <a:miter lim="800000"/>
            <a:headEnd/>
            <a:tailEnd/>
          </a:ln>
          <a:effectLst/>
        </p:spPr>
        <p:txBody>
          <a:bodyPr anchor="ctr"/>
          <a:lstStyle/>
          <a:p>
            <a:pPr>
              <a:defRPr/>
            </a:pPr>
            <a:r>
              <a:rPr lang="pt-BR" b="0">
                <a:solidFill>
                  <a:schemeClr val="tx2"/>
                </a:solidFill>
                <a:effectLst>
                  <a:outerShdw blurRad="38100" dist="38100" dir="2700000" algn="tl">
                    <a:srgbClr val="FFFFFF"/>
                  </a:outerShdw>
                </a:effectLst>
              </a:rPr>
              <a:t>§ 8º</a:t>
            </a:r>
            <a:r>
              <a:rPr lang="pt-BR" b="0">
                <a:effectLst>
                  <a:outerShdw blurRad="38100" dist="38100" dir="2700000" algn="tl">
                    <a:srgbClr val="000000"/>
                  </a:outerShdw>
                </a:effectLst>
              </a:rPr>
              <a:t> Aplicam-se as sanções do § 4o aos agentes públicos responsáveis pelas condutas vedadas e aos partidos, coligações e candidatos que delas se beneficiarem.</a:t>
            </a:r>
          </a:p>
        </p:txBody>
      </p:sp>
      <p:sp>
        <p:nvSpPr>
          <p:cNvPr id="29700" name="Rectangle 4"/>
          <p:cNvSpPr>
            <a:spLocks noChangeArrowheads="1"/>
          </p:cNvSpPr>
          <p:nvPr/>
        </p:nvSpPr>
        <p:spPr bwMode="auto">
          <a:xfrm>
            <a:off x="1524000" y="3352800"/>
            <a:ext cx="7467600" cy="2209800"/>
          </a:xfrm>
          <a:prstGeom prst="rect">
            <a:avLst/>
          </a:prstGeom>
          <a:noFill/>
          <a:ln w="9525">
            <a:noFill/>
            <a:miter lim="800000"/>
            <a:headEnd/>
            <a:tailEnd/>
          </a:ln>
          <a:effectLst/>
        </p:spPr>
        <p:txBody>
          <a:bodyPr anchor="ctr"/>
          <a:lstStyle/>
          <a:p>
            <a:pPr>
              <a:defRPr/>
            </a:pPr>
            <a:r>
              <a:rPr lang="pt-BR" b="0">
                <a:solidFill>
                  <a:schemeClr val="tx2"/>
                </a:solidFill>
                <a:effectLst>
                  <a:outerShdw blurRad="38100" dist="38100" dir="2700000" algn="tl">
                    <a:srgbClr val="FFFFFF"/>
                  </a:outerShdw>
                </a:effectLst>
              </a:rPr>
              <a:t>§ 9º</a:t>
            </a:r>
            <a:r>
              <a:rPr lang="pt-BR" b="0">
                <a:effectLst>
                  <a:outerShdw blurRad="38100" dist="38100" dir="2700000" algn="tl">
                    <a:srgbClr val="000000"/>
                  </a:outerShdw>
                </a:effectLst>
                <a:latin typeface="Times.New.Roman.Negrito053.313" charset="0"/>
              </a:rPr>
              <a:t> </a:t>
            </a:r>
            <a:r>
              <a:rPr lang="pt-BR" b="0">
                <a:effectLst>
                  <a:outerShdw blurRad="38100" dist="38100" dir="2700000" algn="tl">
                    <a:srgbClr val="000000"/>
                  </a:outerShdw>
                </a:effectLst>
              </a:rPr>
              <a:t>Na distribuição dos recursos do Fundo Partidário (Lei no 9.096, de 19 de setembro de 1995) oriundos da aplicação do disposto no § 4o, deverão ser excluídos os partidos beneficiados pelos atos que originaram as multas.</a:t>
            </a:r>
            <a:br>
              <a:rPr lang="pt-BR" b="0">
                <a:effectLst>
                  <a:outerShdw blurRad="38100" dist="38100" dir="2700000" algn="tl">
                    <a:srgbClr val="000000"/>
                  </a:outerShdw>
                </a:effectLst>
              </a:rPr>
            </a:br>
            <a:r>
              <a:rPr lang="pt-BR" b="0">
                <a:solidFill>
                  <a:schemeClr val="tx2"/>
                </a:solidFill>
              </a:rPr>
              <a:t>Resolução-TSE no 20.405, de 1o.12.98, art. 2o, p. único: prazo para cumprimento do disposto neste parágrafo pela Secretaria de Administração do TSE.</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1143000" y="2571750"/>
            <a:ext cx="7467600" cy="1600200"/>
          </a:xfrm>
          <a:prstGeom prst="rect">
            <a:avLst/>
          </a:prstGeom>
          <a:noFill/>
          <a:ln w="9525">
            <a:noFill/>
            <a:miter lim="800000"/>
            <a:headEnd/>
            <a:tailEnd/>
          </a:ln>
          <a:effectLst/>
        </p:spPr>
        <p:txBody>
          <a:bodyPr anchor="ctr"/>
          <a:lstStyle/>
          <a:p>
            <a:pPr>
              <a:defRPr/>
            </a:pPr>
            <a:r>
              <a:rPr lang="pt-BR" dirty="0"/>
              <a:t>  </a:t>
            </a:r>
            <a:r>
              <a:rPr lang="pt-BR" sz="1800" dirty="0"/>
              <a:t>§ 10. No ano em que se realizar eleição, fica proibida a distribuição gratuita de bens, valores ou benefícios por parte da Administração Pública, exceto nos casos de calamidade pública, de estado de emergência ou de programas sociais autorizados em lei e já em execução orçamentária no exercício anterior, casos em que o Ministério Público poderá promover o acompanhamento de sua execução financeira e administrativa. </a:t>
            </a:r>
            <a:r>
              <a:rPr lang="pt-BR" sz="1800" dirty="0">
                <a:hlinkClick r:id="rId2" action="ppaction://hlinkfile"/>
              </a:rPr>
              <a:t>(Incluído pela Lei nº 11.300, de 2006)</a:t>
            </a:r>
            <a:endParaRPr lang="pt-BR" sz="1800" dirty="0"/>
          </a:p>
          <a:p>
            <a:pPr>
              <a:defRPr/>
            </a:pPr>
            <a:endParaRPr lang="pt-BR" sz="1800" dirty="0"/>
          </a:p>
          <a:p>
            <a:pPr>
              <a:defRPr/>
            </a:pPr>
            <a:r>
              <a:rPr lang="pt-BR" sz="1800" b="0" dirty="0"/>
              <a:t>        § 11.  Nos anos eleitorais, os programas sociais de que trata o § 10 não poderão ser executados por entidade nominalmente vinculada a candidato ou por esse mantida. </a:t>
            </a:r>
            <a:r>
              <a:rPr lang="pt-BR" sz="1800" b="0" dirty="0">
                <a:hlinkClick r:id="rId3" action="ppaction://hlinkfile"/>
              </a:rPr>
              <a:t>(Incluído pela Lei nº 12.034, de 2009)</a:t>
            </a:r>
            <a:endParaRPr lang="pt-BR" sz="1800" b="0" dirty="0"/>
          </a:p>
          <a:p>
            <a:pPr>
              <a:defRPr/>
            </a:pPr>
            <a:endParaRPr lang="pt-BR" sz="1800" dirty="0"/>
          </a:p>
          <a:p>
            <a:pPr>
              <a:defRPr/>
            </a:pPr>
            <a:r>
              <a:rPr lang="pt-BR" sz="1800" b="0" dirty="0"/>
              <a:t>        § 12.  A representação contra a não observância do disposto neste artigo observará o rito do art. 22 da Lei Complementar n</a:t>
            </a:r>
            <a:r>
              <a:rPr lang="pt-BR" sz="1800" b="0" u="sng" baseline="30000" dirty="0"/>
              <a:t>o</a:t>
            </a:r>
            <a:r>
              <a:rPr lang="pt-BR" sz="1800" b="0" dirty="0"/>
              <a:t> 64, de 18 de maio de 1990, e poderá ser ajuizada até a data da diplomação. </a:t>
            </a:r>
            <a:r>
              <a:rPr lang="pt-BR" sz="1800" b="0" dirty="0">
                <a:hlinkClick r:id="rId3" action="ppaction://hlinkfile"/>
              </a:rPr>
              <a:t>(Incluído pela Lei nº 12.034, de 2009)</a:t>
            </a:r>
            <a:endParaRPr lang="pt-BR" sz="1800" b="0" dirty="0"/>
          </a:p>
          <a:p>
            <a:pPr>
              <a:defRPr/>
            </a:pPr>
            <a:endParaRPr lang="pt-BR" sz="1800" dirty="0"/>
          </a:p>
          <a:p>
            <a:pPr>
              <a:defRPr/>
            </a:pPr>
            <a:r>
              <a:rPr lang="pt-BR" sz="1800" b="0" dirty="0"/>
              <a:t>        § 13.  O prazo de recurso contra decisões proferidas com base neste artigo será de 3 (três) dias, a contar da data da publicação do julgamento no Diário Oficial. </a:t>
            </a:r>
            <a:r>
              <a:rPr lang="pt-BR" sz="1800" b="0" dirty="0">
                <a:hlinkClick r:id="rId3" action="ppaction://hlinkfile"/>
              </a:rPr>
              <a:t>(Incluído pela Lei nº 12.034, de 2009)</a:t>
            </a:r>
            <a:endParaRPr lang="pt-BR" sz="1800" dirty="0"/>
          </a:p>
          <a:p>
            <a:pPr algn="l">
              <a:defRPr/>
            </a:pPr>
            <a:r>
              <a:rPr lang="pt-BR" b="0" dirty="0">
                <a:effectLst>
                  <a:outerShdw blurRad="38100" dist="38100" dir="2700000" algn="tl">
                    <a:srgbClr val="000000"/>
                  </a:outerShdw>
                </a:effectLst>
              </a:rPr>
              <a:t/>
            </a:r>
            <a:br>
              <a:rPr lang="pt-BR" b="0" dirty="0">
                <a:effectLst>
                  <a:outerShdw blurRad="38100" dist="38100" dir="2700000" algn="tl">
                    <a:srgbClr val="000000"/>
                  </a:outerShdw>
                </a:effectLst>
              </a:rPr>
            </a:br>
            <a:endParaRPr lang="pt-BR" b="0" dirty="0">
              <a:solidFill>
                <a:schemeClr val="tx2"/>
              </a:solidFill>
              <a:effectLst>
                <a:outerShdw blurRad="38100" dist="38100" dir="2700000" algn="tl">
                  <a:srgbClr val="FFFFFF"/>
                </a:outerShdw>
              </a:effectLst>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ChangeArrowheads="1"/>
          </p:cNvSpPr>
          <p:nvPr/>
        </p:nvSpPr>
        <p:spPr bwMode="auto">
          <a:xfrm>
            <a:off x="0" y="212725"/>
            <a:ext cx="9144000" cy="1158875"/>
          </a:xfrm>
          <a:prstGeom prst="rect">
            <a:avLst/>
          </a:prstGeom>
          <a:noFill/>
          <a:ln w="9525">
            <a:noFill/>
            <a:miter lim="800000"/>
            <a:headEnd/>
            <a:tailEnd/>
          </a:ln>
          <a:effectLst/>
        </p:spPr>
        <p:txBody>
          <a:bodyPr>
            <a:spAutoFit/>
          </a:bodyPr>
          <a:lstStyle/>
          <a:p>
            <a:pPr algn="ctr">
              <a:defRPr/>
            </a:pPr>
            <a:r>
              <a:rPr lang="pt-BR" sz="7000">
                <a:solidFill>
                  <a:schemeClr val="tx2"/>
                </a:solidFill>
                <a:effectLst>
                  <a:outerShdw blurRad="38100" dist="38100" dir="2700000" algn="tl">
                    <a:srgbClr val="FFFFFF"/>
                  </a:outerShdw>
                </a:effectLst>
              </a:rPr>
              <a:t>Art. 74</a:t>
            </a:r>
            <a:endParaRPr lang="pt-BR" sz="7000" b="0">
              <a:solidFill>
                <a:schemeClr val="tx2"/>
              </a:solidFill>
              <a:latin typeface="Times.New.Roman.Negrito091.688" charset="0"/>
            </a:endParaRPr>
          </a:p>
        </p:txBody>
      </p:sp>
      <p:sp>
        <p:nvSpPr>
          <p:cNvPr id="38915" name="Rectangle 4"/>
          <p:cNvSpPr>
            <a:spLocks noChangeArrowheads="1"/>
          </p:cNvSpPr>
          <p:nvPr/>
        </p:nvSpPr>
        <p:spPr bwMode="auto">
          <a:xfrm>
            <a:off x="457200" y="1676400"/>
            <a:ext cx="8305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b="1">
                <a:solidFill>
                  <a:schemeClr val="tx1"/>
                </a:solidFill>
                <a:latin typeface="Arial" panose="020B0604020202020204" pitchFamily="34" charset="0"/>
              </a:defRPr>
            </a:lvl1pPr>
            <a:lvl2pPr marL="742950" indent="-285750" eaLnBrk="0" hangingPunct="0">
              <a:defRPr sz="2000" b="1">
                <a:solidFill>
                  <a:schemeClr val="tx1"/>
                </a:solidFill>
                <a:latin typeface="Arial" panose="020B0604020202020204" pitchFamily="34" charset="0"/>
              </a:defRPr>
            </a:lvl2pPr>
            <a:lvl3pPr marL="1143000" indent="-228600" eaLnBrk="0" hangingPunct="0">
              <a:defRPr sz="2000" b="1">
                <a:solidFill>
                  <a:schemeClr val="tx1"/>
                </a:solidFill>
                <a:latin typeface="Arial" panose="020B0604020202020204" pitchFamily="34" charset="0"/>
              </a:defRPr>
            </a:lvl3pPr>
            <a:lvl4pPr marL="1600200" indent="-228600" eaLnBrk="0" hangingPunct="0">
              <a:defRPr sz="2000" b="1">
                <a:solidFill>
                  <a:schemeClr val="tx1"/>
                </a:solidFill>
                <a:latin typeface="Arial" panose="020B0604020202020204" pitchFamily="34" charset="0"/>
              </a:defRPr>
            </a:lvl4pPr>
            <a:lvl5pPr marL="2057400" indent="-228600" eaLnBrk="0" hangingPunct="0">
              <a:defRPr sz="2000" b="1">
                <a:solidFill>
                  <a:schemeClr val="tx1"/>
                </a:solidFill>
                <a:latin typeface="Arial" panose="020B0604020202020204" pitchFamily="34" charset="0"/>
              </a:defRPr>
            </a:lvl5pPr>
            <a:lvl6pPr marL="2514600" indent="-228600" algn="just" eaLnBrk="0" fontAlgn="base" hangingPunct="0">
              <a:spcBef>
                <a:spcPct val="0"/>
              </a:spcBef>
              <a:spcAft>
                <a:spcPct val="0"/>
              </a:spcAft>
              <a:defRPr sz="2000" b="1">
                <a:solidFill>
                  <a:schemeClr val="tx1"/>
                </a:solidFill>
                <a:latin typeface="Arial" panose="020B0604020202020204" pitchFamily="34" charset="0"/>
              </a:defRPr>
            </a:lvl6pPr>
            <a:lvl7pPr marL="2971800" indent="-228600" algn="just" eaLnBrk="0" fontAlgn="base" hangingPunct="0">
              <a:spcBef>
                <a:spcPct val="0"/>
              </a:spcBef>
              <a:spcAft>
                <a:spcPct val="0"/>
              </a:spcAft>
              <a:defRPr sz="2000" b="1">
                <a:solidFill>
                  <a:schemeClr val="tx1"/>
                </a:solidFill>
                <a:latin typeface="Arial" panose="020B0604020202020204" pitchFamily="34" charset="0"/>
              </a:defRPr>
            </a:lvl7pPr>
            <a:lvl8pPr marL="3429000" indent="-228600" algn="just" eaLnBrk="0" fontAlgn="base" hangingPunct="0">
              <a:spcBef>
                <a:spcPct val="0"/>
              </a:spcBef>
              <a:spcAft>
                <a:spcPct val="0"/>
              </a:spcAft>
              <a:defRPr sz="2000" b="1">
                <a:solidFill>
                  <a:schemeClr val="tx1"/>
                </a:solidFill>
                <a:latin typeface="Arial" panose="020B0604020202020204" pitchFamily="34" charset="0"/>
              </a:defRPr>
            </a:lvl8pPr>
            <a:lvl9pPr marL="3886200" indent="-228600" algn="just" eaLnBrk="0" fontAlgn="base" hangingPunct="0">
              <a:spcBef>
                <a:spcPct val="0"/>
              </a:spcBef>
              <a:spcAft>
                <a:spcPct val="0"/>
              </a:spcAft>
              <a:defRPr sz="2000" b="1">
                <a:solidFill>
                  <a:schemeClr val="tx1"/>
                </a:solidFill>
                <a:latin typeface="Arial" panose="020B0604020202020204" pitchFamily="34" charset="0"/>
              </a:defRPr>
            </a:lvl9pPr>
          </a:lstStyle>
          <a:p>
            <a:pPr eaLnBrk="1" hangingPunct="1"/>
            <a:r>
              <a:rPr lang="pt-BR" altLang="pt-BR" sz="3600" b="0"/>
              <a:t>Configura abuso de autoridade, para os fins do disposto no </a:t>
            </a:r>
            <a:r>
              <a:rPr lang="pt-BR" altLang="pt-BR" sz="3600">
                <a:hlinkClick r:id="rId2" action="ppaction://hlinkfile"/>
              </a:rPr>
              <a:t>art. 22 da Lei Complementar nº 64, de 18 de maio de 1990</a:t>
            </a:r>
            <a:r>
              <a:rPr lang="pt-BR" altLang="pt-BR" sz="3600" b="0"/>
              <a:t>, a infringência do disposto no </a:t>
            </a:r>
            <a:r>
              <a:rPr lang="pt-BR" altLang="pt-BR" sz="3600">
                <a:hlinkClick r:id="rId3" action="ppaction://hlinkfile"/>
              </a:rPr>
              <a:t>§ 1º do art. 37 da Constituição Federal</a:t>
            </a:r>
            <a:r>
              <a:rPr lang="pt-BR" altLang="pt-BR" sz="3600" b="0"/>
              <a:t>, ficando o responsável, se candidato, sujeito ao cancelamento do registro </a:t>
            </a:r>
            <a:r>
              <a:rPr lang="pt-BR" altLang="pt-BR" sz="3600"/>
              <a:t>ou do diploma</a:t>
            </a:r>
            <a:r>
              <a:rPr lang="pt-BR" altLang="pt-BR" sz="3600" b="0"/>
              <a:t>. </a:t>
            </a:r>
            <a:r>
              <a:rPr lang="pt-BR" altLang="pt-BR" sz="3600" b="0">
                <a:hlinkClick r:id="rId4" action="ppaction://hlinkfile"/>
              </a:rPr>
              <a:t>(Redação dada pela Lei nº 12.034, de 2009)</a:t>
            </a:r>
            <a:endParaRPr lang="pt-BR" altLang="pt-BR" sz="360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0" y="212725"/>
            <a:ext cx="9144000" cy="1158875"/>
          </a:xfrm>
          <a:prstGeom prst="rect">
            <a:avLst/>
          </a:prstGeom>
          <a:noFill/>
          <a:ln w="9525">
            <a:noFill/>
            <a:miter lim="800000"/>
            <a:headEnd/>
            <a:tailEnd/>
          </a:ln>
          <a:effectLst/>
        </p:spPr>
        <p:txBody>
          <a:bodyPr>
            <a:spAutoFit/>
          </a:bodyPr>
          <a:lstStyle/>
          <a:p>
            <a:pPr algn="ctr">
              <a:defRPr/>
            </a:pPr>
            <a:r>
              <a:rPr lang="pt-BR" sz="7000">
                <a:solidFill>
                  <a:schemeClr val="tx2"/>
                </a:solidFill>
                <a:effectLst>
                  <a:outerShdw blurRad="38100" dist="38100" dir="2700000" algn="tl">
                    <a:srgbClr val="FFFFFF"/>
                  </a:outerShdw>
                </a:effectLst>
              </a:rPr>
              <a:t>Art. 75</a:t>
            </a:r>
            <a:endParaRPr lang="pt-BR" sz="7000" b="0">
              <a:solidFill>
                <a:schemeClr val="tx2"/>
              </a:solidFill>
              <a:latin typeface="Times.New.Roman.Negrito091.688" charset="0"/>
            </a:endParaRPr>
          </a:p>
        </p:txBody>
      </p:sp>
      <p:sp>
        <p:nvSpPr>
          <p:cNvPr id="31747" name="Rectangle 3"/>
          <p:cNvSpPr>
            <a:spLocks noChangeArrowheads="1"/>
          </p:cNvSpPr>
          <p:nvPr/>
        </p:nvSpPr>
        <p:spPr bwMode="auto">
          <a:xfrm>
            <a:off x="457200" y="1676400"/>
            <a:ext cx="8305800" cy="4800600"/>
          </a:xfrm>
          <a:prstGeom prst="rect">
            <a:avLst/>
          </a:prstGeom>
          <a:noFill/>
          <a:ln w="9525">
            <a:noFill/>
            <a:miter lim="800000"/>
            <a:headEnd/>
            <a:tailEnd/>
          </a:ln>
          <a:effectLst/>
        </p:spPr>
        <p:txBody>
          <a:bodyPr anchor="ctr"/>
          <a:lstStyle/>
          <a:p>
            <a:pPr>
              <a:defRPr/>
            </a:pPr>
            <a:r>
              <a:rPr lang="pt-BR" sz="2800" dirty="0"/>
              <a:t>Nos três meses que antecederem as eleições, na realização de inaugurações é vedada a contratação de shows artísticos pagos com recursos públicos.</a:t>
            </a:r>
          </a:p>
          <a:p>
            <a:pPr>
              <a:defRPr/>
            </a:pPr>
            <a:endParaRPr lang="pt-BR" sz="2800" b="0" dirty="0"/>
          </a:p>
          <a:p>
            <a:pPr>
              <a:defRPr/>
            </a:pPr>
            <a:r>
              <a:rPr lang="pt-BR" sz="2800" b="0" dirty="0"/>
              <a:t>Parágrafo único.  Nos casos de descumprimento do disposto neste artigo, sem prejuízo da suspensão imediata da conduta, o candidato beneficiado, agente público ou não, ficará sujeito à cassação do registro ou do diploma. </a:t>
            </a:r>
            <a:r>
              <a:rPr lang="pt-BR" sz="2800" b="0" dirty="0">
                <a:hlinkClick r:id="rId2" action="ppaction://hlinkfile"/>
              </a:rPr>
              <a:t>(Incluído pela Lei nº 12.034, de 2009)</a:t>
            </a:r>
            <a:endParaRPr lang="pt-BR" sz="2800" dirty="0"/>
          </a:p>
          <a:p>
            <a:pPr>
              <a:defRPr/>
            </a:pPr>
            <a:endParaRPr lang="pt-BR" sz="1800" dirty="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0" y="212725"/>
            <a:ext cx="9144000" cy="1158875"/>
          </a:xfrm>
          <a:prstGeom prst="rect">
            <a:avLst/>
          </a:prstGeom>
          <a:noFill/>
          <a:ln w="9525">
            <a:noFill/>
            <a:miter lim="800000"/>
            <a:headEnd/>
            <a:tailEnd/>
          </a:ln>
          <a:effectLst/>
        </p:spPr>
        <p:txBody>
          <a:bodyPr>
            <a:spAutoFit/>
          </a:bodyPr>
          <a:lstStyle/>
          <a:p>
            <a:pPr algn="ctr">
              <a:defRPr/>
            </a:pPr>
            <a:r>
              <a:rPr lang="pt-BR" sz="7000">
                <a:solidFill>
                  <a:schemeClr val="tx2"/>
                </a:solidFill>
                <a:effectLst>
                  <a:outerShdw blurRad="38100" dist="38100" dir="2700000" algn="tl">
                    <a:srgbClr val="FFFFFF"/>
                  </a:outerShdw>
                </a:effectLst>
              </a:rPr>
              <a:t>Art. 76</a:t>
            </a:r>
            <a:endParaRPr lang="pt-BR" sz="7000" b="0">
              <a:solidFill>
                <a:schemeClr val="tx2"/>
              </a:solidFill>
              <a:latin typeface="Times.New.Roman.Negrito091.688" charset="0"/>
            </a:endParaRPr>
          </a:p>
        </p:txBody>
      </p:sp>
      <p:sp>
        <p:nvSpPr>
          <p:cNvPr id="32771" name="Rectangle 3"/>
          <p:cNvSpPr>
            <a:spLocks noChangeArrowheads="1"/>
          </p:cNvSpPr>
          <p:nvPr/>
        </p:nvSpPr>
        <p:spPr bwMode="auto">
          <a:xfrm>
            <a:off x="457200" y="1676400"/>
            <a:ext cx="8305800" cy="4800600"/>
          </a:xfrm>
          <a:prstGeom prst="rect">
            <a:avLst/>
          </a:prstGeom>
          <a:noFill/>
          <a:ln w="9525">
            <a:noFill/>
            <a:miter lim="800000"/>
            <a:headEnd/>
            <a:tailEnd/>
          </a:ln>
          <a:effectLst/>
        </p:spPr>
        <p:txBody>
          <a:bodyPr anchor="ctr"/>
          <a:lstStyle/>
          <a:p>
            <a:pPr>
              <a:defRPr/>
            </a:pPr>
            <a:r>
              <a:rPr lang="pt-BR" sz="4000" dirty="0">
                <a:effectLst>
                  <a:outerShdw blurRad="38100" dist="38100" dir="2700000" algn="tl">
                    <a:srgbClr val="000000"/>
                  </a:outerShdw>
                </a:effectLst>
              </a:rPr>
              <a:t>	</a:t>
            </a:r>
            <a:r>
              <a:rPr lang="pt-BR" sz="4000" dirty="0"/>
              <a:t>O ressarcimento das despesas com o uso de transporte oficial pelo Presidente da República e sua comitiva em campanha eleitoral será de responsabilidade do partido político ou coligação a que esteja vinculado.</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rtlCol="0">
            <a:normAutofit/>
          </a:bodyPr>
          <a:lstStyle/>
          <a:p>
            <a:pPr eaLnBrk="1" fontAlgn="auto" hangingPunct="1">
              <a:spcAft>
                <a:spcPts val="0"/>
              </a:spcAft>
              <a:defRPr/>
            </a:pPr>
            <a:r>
              <a:rPr lang="pt-PT" sz="2800" smtClean="0">
                <a:effectLst>
                  <a:outerShdw blurRad="38100" dist="38100" dir="2700000" algn="tl">
                    <a:srgbClr val="FFFFFF"/>
                  </a:outerShdw>
                </a:effectLst>
                <a:latin typeface="Arial Black" pitchFamily="34" charset="0"/>
              </a:rPr>
              <a:t>Abuso de poder</a:t>
            </a:r>
            <a:br>
              <a:rPr lang="pt-PT" sz="2800" smtClean="0">
                <a:effectLst>
                  <a:outerShdw blurRad="38100" dist="38100" dir="2700000" algn="tl">
                    <a:srgbClr val="FFFFFF"/>
                  </a:outerShdw>
                </a:effectLst>
                <a:latin typeface="Arial Black" pitchFamily="34" charset="0"/>
              </a:rPr>
            </a:br>
            <a:endParaRPr lang="pt-BR" sz="2800" smtClean="0">
              <a:solidFill>
                <a:srgbClr val="F8F8F8"/>
              </a:solidFill>
              <a:effectLst>
                <a:outerShdw blurRad="38100" dist="38100" dir="2700000" algn="tl">
                  <a:srgbClr val="000000"/>
                </a:outerShdw>
              </a:effectLst>
              <a:latin typeface="Arial Black" pitchFamily="34" charset="0"/>
            </a:endParaRPr>
          </a:p>
        </p:txBody>
      </p:sp>
      <p:sp>
        <p:nvSpPr>
          <p:cNvPr id="7171" name="Rectangle 3"/>
          <p:cNvSpPr>
            <a:spLocks noGrp="1" noChangeArrowheads="1"/>
          </p:cNvSpPr>
          <p:nvPr>
            <p:ph type="body" idx="1"/>
          </p:nvPr>
        </p:nvSpPr>
        <p:spPr>
          <a:xfrm>
            <a:off x="304800" y="1676400"/>
            <a:ext cx="8610600" cy="4114800"/>
          </a:xfrm>
        </p:spPr>
        <p:txBody>
          <a:bodyPr rtlCol="0">
            <a:normAutofit fontScale="92500" lnSpcReduction="10000"/>
          </a:bodyPr>
          <a:lstStyle/>
          <a:p>
            <a:pPr eaLnBrk="1" fontAlgn="auto" hangingPunct="1">
              <a:lnSpc>
                <a:spcPct val="90000"/>
              </a:lnSpc>
              <a:spcAft>
                <a:spcPts val="0"/>
              </a:spcAft>
              <a:defRPr/>
            </a:pPr>
            <a:r>
              <a:rPr lang="pt-BR" sz="2800" dirty="0" smtClean="0"/>
              <a:t>Constituição Federal:</a:t>
            </a:r>
          </a:p>
          <a:p>
            <a:pPr eaLnBrk="1" fontAlgn="auto" hangingPunct="1">
              <a:lnSpc>
                <a:spcPct val="90000"/>
              </a:lnSpc>
              <a:spcAft>
                <a:spcPts val="0"/>
              </a:spcAft>
              <a:buFontTx/>
              <a:buNone/>
              <a:defRPr/>
            </a:pPr>
            <a:endParaRPr lang="pt-BR" sz="2800" dirty="0" smtClean="0"/>
          </a:p>
          <a:p>
            <a:pPr lvl="1" algn="just" eaLnBrk="1" fontAlgn="auto" hangingPunct="1">
              <a:lnSpc>
                <a:spcPct val="90000"/>
              </a:lnSpc>
              <a:spcAft>
                <a:spcPts val="0"/>
              </a:spcAft>
              <a:defRPr/>
            </a:pPr>
            <a:r>
              <a:rPr lang="pt-BR" sz="1800" b="1" dirty="0" smtClean="0">
                <a:latin typeface="Arial" pitchFamily="34" charset="0"/>
                <a:ea typeface="Arial Unicode MS" pitchFamily="34" charset="-128"/>
                <a:cs typeface="Arial Unicode MS" pitchFamily="34" charset="-128"/>
              </a:rPr>
              <a:t>Art. 14</a:t>
            </a:r>
            <a:r>
              <a:rPr lang="pt-BR" sz="1800" dirty="0" smtClean="0">
                <a:latin typeface="Arial" pitchFamily="34" charset="0"/>
                <a:ea typeface="Arial Unicode MS" pitchFamily="34" charset="-128"/>
                <a:cs typeface="Arial Unicode MS" pitchFamily="34" charset="-128"/>
              </a:rPr>
              <a:t>. A soberania popular será exercida pelo sufrágio universal e pelo voto direto e secreto, com valor igual para todos, e, nos termos da lei, mediante:</a:t>
            </a:r>
          </a:p>
          <a:p>
            <a:pPr lvl="1" algn="just" eaLnBrk="1" fontAlgn="auto" hangingPunct="1">
              <a:lnSpc>
                <a:spcPct val="90000"/>
              </a:lnSpc>
              <a:spcAft>
                <a:spcPts val="0"/>
              </a:spcAft>
              <a:defRPr/>
            </a:pPr>
            <a:r>
              <a:rPr lang="pt-BR" sz="1800" dirty="0" smtClean="0">
                <a:latin typeface="Arial" pitchFamily="34" charset="0"/>
                <a:ea typeface="Arial Unicode MS" pitchFamily="34" charset="-128"/>
                <a:cs typeface="Arial Unicode MS" pitchFamily="34" charset="-128"/>
              </a:rPr>
              <a:t>(...)</a:t>
            </a:r>
          </a:p>
          <a:p>
            <a:pPr lvl="1" algn="just" eaLnBrk="1" fontAlgn="auto" hangingPunct="1">
              <a:lnSpc>
                <a:spcPct val="90000"/>
              </a:lnSpc>
              <a:spcAft>
                <a:spcPts val="0"/>
              </a:spcAft>
              <a:defRPr/>
            </a:pPr>
            <a:r>
              <a:rPr lang="pt-BR" sz="1800" dirty="0" smtClean="0">
                <a:latin typeface="Arial" pitchFamily="34" charset="0"/>
                <a:ea typeface="Arial Unicode MS" pitchFamily="34" charset="-128"/>
                <a:cs typeface="Arial Unicode MS" pitchFamily="34" charset="-128"/>
              </a:rPr>
              <a:t>§ 9º Lei complementar estabelecerá outros casos de inelegibilidade e os prazos de sua cessação, a fim de </a:t>
            </a:r>
            <a:r>
              <a:rPr lang="pt-BR" sz="1800" b="1" dirty="0" smtClean="0">
                <a:latin typeface="Arial" pitchFamily="34" charset="0"/>
                <a:ea typeface="Arial Unicode MS" pitchFamily="34" charset="-128"/>
                <a:cs typeface="Arial Unicode MS" pitchFamily="34" charset="-128"/>
              </a:rPr>
              <a:t>proteger a probidade administrativa, a moralidade para exercício de mandato </a:t>
            </a:r>
            <a:r>
              <a:rPr lang="pt-BR" sz="1800" dirty="0" smtClean="0">
                <a:latin typeface="Arial" pitchFamily="34" charset="0"/>
                <a:ea typeface="Arial Unicode MS" pitchFamily="34" charset="-128"/>
                <a:cs typeface="Arial Unicode MS" pitchFamily="34" charset="-128"/>
              </a:rPr>
              <a:t>considerada vida pregressa do candidato, e a </a:t>
            </a:r>
            <a:r>
              <a:rPr lang="pt-BR" sz="1800" b="1" dirty="0" smtClean="0">
                <a:latin typeface="Arial" pitchFamily="34" charset="0"/>
                <a:ea typeface="Arial Unicode MS" pitchFamily="34" charset="-128"/>
                <a:cs typeface="Arial Unicode MS" pitchFamily="34" charset="-128"/>
              </a:rPr>
              <a:t>normalidade e legitimidade das eleições contra a influência do poder econômico ou o abuso do exercício de função, cargo ou emprego na administração direta ou indireta</a:t>
            </a:r>
            <a:r>
              <a:rPr lang="pt-BR" sz="1800" dirty="0" smtClean="0">
                <a:latin typeface="Arial" pitchFamily="34" charset="0"/>
                <a:ea typeface="Arial Unicode MS" pitchFamily="34" charset="-128"/>
                <a:cs typeface="Arial Unicode MS" pitchFamily="34" charset="-128"/>
              </a:rPr>
              <a:t>. </a:t>
            </a:r>
            <a:r>
              <a:rPr lang="pt-BR" sz="1800" i="1" dirty="0" smtClean="0">
                <a:latin typeface="Arial" pitchFamily="34" charset="0"/>
                <a:ea typeface="Arial Unicode MS" pitchFamily="34" charset="-128"/>
                <a:cs typeface="Arial Unicode MS" pitchFamily="34" charset="-128"/>
              </a:rPr>
              <a:t>(Redação da EC de Revisão nº 04/94)</a:t>
            </a:r>
            <a:endParaRPr lang="pt-BR" sz="1800" dirty="0" smtClean="0">
              <a:latin typeface="Arial" pitchFamily="34" charset="0"/>
              <a:ea typeface="Arial Unicode MS" pitchFamily="34" charset="-128"/>
              <a:cs typeface="Arial Unicode MS" pitchFamily="34" charset="-128"/>
            </a:endParaRPr>
          </a:p>
          <a:p>
            <a:pPr lvl="1" algn="just" eaLnBrk="1" fontAlgn="auto" hangingPunct="1">
              <a:lnSpc>
                <a:spcPct val="90000"/>
              </a:lnSpc>
              <a:spcAft>
                <a:spcPts val="0"/>
              </a:spcAft>
              <a:defRPr/>
            </a:pPr>
            <a:r>
              <a:rPr lang="pt-BR" sz="1800" dirty="0" smtClean="0">
                <a:latin typeface="Arial" pitchFamily="34" charset="0"/>
                <a:ea typeface="Arial Unicode MS" pitchFamily="34" charset="-128"/>
                <a:cs typeface="Arial Unicode MS" pitchFamily="34" charset="-128"/>
              </a:rPr>
              <a:t>§ 10 - O mandato eletivo poderá ser impugnado ante a Justiça Eleitoral no prazo de quinze dias contados da diplomação, instruída a ação com provas de </a:t>
            </a:r>
            <a:r>
              <a:rPr lang="pt-BR" sz="1800" b="1" dirty="0" smtClean="0">
                <a:latin typeface="Arial" pitchFamily="34" charset="0"/>
                <a:ea typeface="Arial Unicode MS" pitchFamily="34" charset="-128"/>
                <a:cs typeface="Arial Unicode MS" pitchFamily="34" charset="-128"/>
              </a:rPr>
              <a:t>abuso do poder econômico, corrupção ou fraude</a:t>
            </a:r>
            <a:r>
              <a:rPr lang="pt-BR" sz="1800" dirty="0" smtClean="0">
                <a:latin typeface="Arial" pitchFamily="34" charset="0"/>
                <a:ea typeface="Arial Unicode MS" pitchFamily="34" charset="-128"/>
                <a:cs typeface="Arial Unicode MS" pitchFamily="34" charset="-128"/>
              </a:rPr>
              <a:t>.</a:t>
            </a:r>
          </a:p>
          <a:p>
            <a:pPr lvl="1" eaLnBrk="1" fontAlgn="auto" hangingPunct="1">
              <a:lnSpc>
                <a:spcPct val="90000"/>
              </a:lnSpc>
              <a:spcAft>
                <a:spcPts val="0"/>
              </a:spcAft>
              <a:defRPr/>
            </a:pPr>
            <a:endParaRPr lang="pt-BR" sz="1800" dirty="0" smtClean="0"/>
          </a:p>
        </p:txBody>
      </p:sp>
      <p:sp>
        <p:nvSpPr>
          <p:cNvPr id="7172" name="Rectangle 4"/>
          <p:cNvSpPr>
            <a:spLocks noChangeArrowheads="1"/>
          </p:cNvSpPr>
          <p:nvPr/>
        </p:nvSpPr>
        <p:spPr bwMode="auto">
          <a:xfrm>
            <a:off x="685800" y="381000"/>
            <a:ext cx="7772400" cy="1143000"/>
          </a:xfrm>
          <a:prstGeom prst="rect">
            <a:avLst/>
          </a:prstGeom>
          <a:noFill/>
          <a:ln w="9525">
            <a:noFill/>
            <a:miter lim="800000"/>
            <a:headEnd/>
            <a:tailEnd/>
          </a:ln>
          <a:effectLst/>
        </p:spPr>
        <p:txBody>
          <a:bodyPr anchor="ctr"/>
          <a:lstStyle/>
          <a:p>
            <a:pPr algn="ctr">
              <a:defRPr/>
            </a:pPr>
            <a:endParaRPr lang="pt-BR" sz="6000">
              <a:solidFill>
                <a:schemeClr val="tx2"/>
              </a:solidFill>
              <a:effectLst>
                <a:outerShdw blurRad="38100" dist="38100" dir="2700000" algn="tl">
                  <a:srgbClr val="FFFFFF"/>
                </a:outerShdw>
              </a:effectLst>
              <a:latin typeface="Arial Black"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1524000" y="304800"/>
            <a:ext cx="7467600" cy="1600200"/>
          </a:xfrm>
          <a:prstGeom prst="rect">
            <a:avLst/>
          </a:prstGeom>
          <a:noFill/>
          <a:ln w="9525">
            <a:noFill/>
            <a:miter lim="800000"/>
            <a:headEnd/>
            <a:tailEnd/>
          </a:ln>
          <a:effectLst/>
        </p:spPr>
        <p:txBody>
          <a:bodyPr anchor="ctr"/>
          <a:lstStyle/>
          <a:p>
            <a:pPr>
              <a:defRPr/>
            </a:pPr>
            <a:r>
              <a:rPr lang="pt-BR" b="0">
                <a:solidFill>
                  <a:schemeClr val="tx2"/>
                </a:solidFill>
                <a:effectLst>
                  <a:outerShdw blurRad="38100" dist="38100" dir="2700000" algn="tl">
                    <a:srgbClr val="FFFFFF"/>
                  </a:outerShdw>
                </a:effectLst>
              </a:rPr>
              <a:t>§ 1º</a:t>
            </a:r>
            <a:r>
              <a:rPr lang="pt-BR" b="0">
                <a:effectLst>
                  <a:outerShdw blurRad="38100" dist="38100" dir="2700000" algn="tl">
                    <a:srgbClr val="000000"/>
                  </a:outerShdw>
                </a:effectLst>
              </a:rPr>
              <a:t> O ressarcimento de que trata este artigo terá por base o tipo de transporte usado e a respectiva tarifa de mercado cobrada no trecho correspondente, ressalvado o uso do avião presidencial, cujo ressarcimento corresponderá ao aluguel de uma aeronave de propulsão a jato do tipo táxi aéreo.</a:t>
            </a:r>
          </a:p>
        </p:txBody>
      </p:sp>
      <p:sp>
        <p:nvSpPr>
          <p:cNvPr id="33795" name="Rectangle 3"/>
          <p:cNvSpPr>
            <a:spLocks noChangeArrowheads="1"/>
          </p:cNvSpPr>
          <p:nvPr/>
        </p:nvSpPr>
        <p:spPr bwMode="auto">
          <a:xfrm>
            <a:off x="1524000" y="2133600"/>
            <a:ext cx="7467600" cy="1371600"/>
          </a:xfrm>
          <a:prstGeom prst="rect">
            <a:avLst/>
          </a:prstGeom>
          <a:noFill/>
          <a:ln w="9525">
            <a:noFill/>
            <a:miter lim="800000"/>
            <a:headEnd/>
            <a:tailEnd/>
          </a:ln>
          <a:effectLst/>
        </p:spPr>
        <p:txBody>
          <a:bodyPr anchor="ctr"/>
          <a:lstStyle/>
          <a:p>
            <a:pPr>
              <a:defRPr/>
            </a:pPr>
            <a:r>
              <a:rPr lang="pt-BR" b="0">
                <a:solidFill>
                  <a:schemeClr val="tx2"/>
                </a:solidFill>
                <a:effectLst>
                  <a:outerShdw blurRad="38100" dist="38100" dir="2700000" algn="tl">
                    <a:srgbClr val="FFFFFF"/>
                  </a:outerShdw>
                </a:effectLst>
              </a:rPr>
              <a:t>§ 2º</a:t>
            </a:r>
            <a:r>
              <a:rPr lang="pt-BR" b="0">
                <a:effectLst>
                  <a:outerShdw blurRad="38100" dist="38100" dir="2700000" algn="tl">
                    <a:srgbClr val="000000"/>
                  </a:outerShdw>
                </a:effectLst>
              </a:rPr>
              <a:t> No prazo de dez dias úteis da realização do pleito, em primeiro turno, ou segundo, se houver, o órgão competente de controle interno procederá </a:t>
            </a:r>
            <a:r>
              <a:rPr lang="pt-BR" b="0" i="1">
                <a:effectLst>
                  <a:outerShdw blurRad="38100" dist="38100" dir="2700000" algn="tl">
                    <a:srgbClr val="000000"/>
                  </a:outerShdw>
                </a:effectLst>
              </a:rPr>
              <a:t>ex officio </a:t>
            </a:r>
            <a:r>
              <a:rPr lang="pt-BR" b="0">
                <a:effectLst>
                  <a:outerShdw blurRad="38100" dist="38100" dir="2700000" algn="tl">
                    <a:srgbClr val="000000"/>
                  </a:outerShdw>
                </a:effectLst>
              </a:rPr>
              <a:t>à cobrança dos valores devidos nos termos dos parágrafos anteriores.</a:t>
            </a:r>
          </a:p>
        </p:txBody>
      </p:sp>
      <p:sp>
        <p:nvSpPr>
          <p:cNvPr id="33796" name="Rectangle 4"/>
          <p:cNvSpPr>
            <a:spLocks noChangeArrowheads="1"/>
          </p:cNvSpPr>
          <p:nvPr/>
        </p:nvSpPr>
        <p:spPr bwMode="auto">
          <a:xfrm>
            <a:off x="1524000" y="3733800"/>
            <a:ext cx="7467600" cy="1143000"/>
          </a:xfrm>
          <a:prstGeom prst="rect">
            <a:avLst/>
          </a:prstGeom>
          <a:noFill/>
          <a:ln w="9525">
            <a:noFill/>
            <a:miter lim="800000"/>
            <a:headEnd/>
            <a:tailEnd/>
          </a:ln>
          <a:effectLst/>
        </p:spPr>
        <p:txBody>
          <a:bodyPr anchor="ctr"/>
          <a:lstStyle/>
          <a:p>
            <a:pPr>
              <a:defRPr/>
            </a:pPr>
            <a:r>
              <a:rPr lang="pt-BR" b="0">
                <a:solidFill>
                  <a:schemeClr val="tx2"/>
                </a:solidFill>
                <a:effectLst>
                  <a:outerShdw blurRad="38100" dist="38100" dir="2700000" algn="tl">
                    <a:srgbClr val="FFFFFF"/>
                  </a:outerShdw>
                </a:effectLst>
              </a:rPr>
              <a:t>§ 3º</a:t>
            </a:r>
            <a:r>
              <a:rPr lang="pt-BR" b="0">
                <a:effectLst>
                  <a:outerShdw blurRad="38100" dist="38100" dir="2700000" algn="tl">
                    <a:srgbClr val="000000"/>
                  </a:outerShdw>
                </a:effectLst>
              </a:rPr>
              <a:t> A falta do ressarcimento, no prazo estipulado, implicará a comunicação do fato ao Ministério Público Eleitoral, pelo órgão de controle interno.</a:t>
            </a:r>
          </a:p>
        </p:txBody>
      </p:sp>
      <p:sp>
        <p:nvSpPr>
          <p:cNvPr id="33797" name="Rectangle 5"/>
          <p:cNvSpPr>
            <a:spLocks noChangeArrowheads="1"/>
          </p:cNvSpPr>
          <p:nvPr/>
        </p:nvSpPr>
        <p:spPr bwMode="auto">
          <a:xfrm>
            <a:off x="1524000" y="5181600"/>
            <a:ext cx="7467600" cy="1219200"/>
          </a:xfrm>
          <a:prstGeom prst="rect">
            <a:avLst/>
          </a:prstGeom>
          <a:noFill/>
          <a:ln w="9525">
            <a:noFill/>
            <a:miter lim="800000"/>
            <a:headEnd/>
            <a:tailEnd/>
          </a:ln>
          <a:effectLst/>
        </p:spPr>
        <p:txBody>
          <a:bodyPr anchor="ctr"/>
          <a:lstStyle/>
          <a:p>
            <a:pPr>
              <a:defRPr/>
            </a:pPr>
            <a:r>
              <a:rPr lang="pt-BR" b="0">
                <a:solidFill>
                  <a:schemeClr val="tx2"/>
                </a:solidFill>
                <a:effectLst>
                  <a:outerShdw blurRad="38100" dist="38100" dir="2700000" algn="tl">
                    <a:srgbClr val="FFFFFF"/>
                  </a:outerShdw>
                </a:effectLst>
              </a:rPr>
              <a:t>§ 4º</a:t>
            </a:r>
            <a:r>
              <a:rPr lang="pt-BR" b="0">
                <a:effectLst>
                  <a:outerShdw blurRad="38100" dist="38100" dir="2700000" algn="tl">
                    <a:srgbClr val="000000"/>
                  </a:outerShdw>
                </a:effectLst>
              </a:rPr>
              <a:t> Recebida a denúncia do Ministério Público, a Justiça Eleitoral apreciará o feito no prazo de trinta dias, aplicando aos infratores pena de multa correspondente ao dobro das despesas, duplicada a cada reiteração de conduta.</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0" y="212725"/>
            <a:ext cx="9144000" cy="1158875"/>
          </a:xfrm>
          <a:prstGeom prst="rect">
            <a:avLst/>
          </a:prstGeom>
          <a:noFill/>
          <a:ln w="9525">
            <a:noFill/>
            <a:miter lim="800000"/>
            <a:headEnd/>
            <a:tailEnd/>
          </a:ln>
          <a:effectLst/>
        </p:spPr>
        <p:txBody>
          <a:bodyPr>
            <a:spAutoFit/>
          </a:bodyPr>
          <a:lstStyle/>
          <a:p>
            <a:pPr algn="ctr">
              <a:defRPr/>
            </a:pPr>
            <a:r>
              <a:rPr lang="pt-BR" sz="7000">
                <a:solidFill>
                  <a:schemeClr val="tx2"/>
                </a:solidFill>
                <a:effectLst>
                  <a:outerShdw blurRad="38100" dist="38100" dir="2700000" algn="tl">
                    <a:srgbClr val="FFFFFF"/>
                  </a:outerShdw>
                </a:effectLst>
              </a:rPr>
              <a:t>Art. 77</a:t>
            </a:r>
            <a:endParaRPr lang="pt-BR" sz="7000" b="0">
              <a:solidFill>
                <a:schemeClr val="tx2"/>
              </a:solidFill>
              <a:latin typeface="Times.New.Roman.Negrito091.688" charset="0"/>
            </a:endParaRPr>
          </a:p>
        </p:txBody>
      </p:sp>
      <p:sp>
        <p:nvSpPr>
          <p:cNvPr id="43011" name="Rectangle 3"/>
          <p:cNvSpPr>
            <a:spLocks noChangeArrowheads="1"/>
          </p:cNvSpPr>
          <p:nvPr/>
        </p:nvSpPr>
        <p:spPr bwMode="auto">
          <a:xfrm>
            <a:off x="428625" y="2500313"/>
            <a:ext cx="83058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b="1">
                <a:solidFill>
                  <a:schemeClr val="tx1"/>
                </a:solidFill>
                <a:latin typeface="Arial" panose="020B0604020202020204" pitchFamily="34" charset="0"/>
              </a:defRPr>
            </a:lvl1pPr>
            <a:lvl2pPr marL="742950" indent="-285750" eaLnBrk="0" hangingPunct="0">
              <a:defRPr sz="2000" b="1">
                <a:solidFill>
                  <a:schemeClr val="tx1"/>
                </a:solidFill>
                <a:latin typeface="Arial" panose="020B0604020202020204" pitchFamily="34" charset="0"/>
              </a:defRPr>
            </a:lvl2pPr>
            <a:lvl3pPr marL="1143000" indent="-228600" eaLnBrk="0" hangingPunct="0">
              <a:defRPr sz="2000" b="1">
                <a:solidFill>
                  <a:schemeClr val="tx1"/>
                </a:solidFill>
                <a:latin typeface="Arial" panose="020B0604020202020204" pitchFamily="34" charset="0"/>
              </a:defRPr>
            </a:lvl3pPr>
            <a:lvl4pPr marL="1600200" indent="-228600" eaLnBrk="0" hangingPunct="0">
              <a:defRPr sz="2000" b="1">
                <a:solidFill>
                  <a:schemeClr val="tx1"/>
                </a:solidFill>
                <a:latin typeface="Arial" panose="020B0604020202020204" pitchFamily="34" charset="0"/>
              </a:defRPr>
            </a:lvl4pPr>
            <a:lvl5pPr marL="2057400" indent="-228600" eaLnBrk="0" hangingPunct="0">
              <a:defRPr sz="2000" b="1">
                <a:solidFill>
                  <a:schemeClr val="tx1"/>
                </a:solidFill>
                <a:latin typeface="Arial" panose="020B0604020202020204" pitchFamily="34" charset="0"/>
              </a:defRPr>
            </a:lvl5pPr>
            <a:lvl6pPr marL="2514600" indent="-228600" algn="just" eaLnBrk="0" fontAlgn="base" hangingPunct="0">
              <a:spcBef>
                <a:spcPct val="0"/>
              </a:spcBef>
              <a:spcAft>
                <a:spcPct val="0"/>
              </a:spcAft>
              <a:defRPr sz="2000" b="1">
                <a:solidFill>
                  <a:schemeClr val="tx1"/>
                </a:solidFill>
                <a:latin typeface="Arial" panose="020B0604020202020204" pitchFamily="34" charset="0"/>
              </a:defRPr>
            </a:lvl6pPr>
            <a:lvl7pPr marL="2971800" indent="-228600" algn="just" eaLnBrk="0" fontAlgn="base" hangingPunct="0">
              <a:spcBef>
                <a:spcPct val="0"/>
              </a:spcBef>
              <a:spcAft>
                <a:spcPct val="0"/>
              </a:spcAft>
              <a:defRPr sz="2000" b="1">
                <a:solidFill>
                  <a:schemeClr val="tx1"/>
                </a:solidFill>
                <a:latin typeface="Arial" panose="020B0604020202020204" pitchFamily="34" charset="0"/>
              </a:defRPr>
            </a:lvl7pPr>
            <a:lvl8pPr marL="3429000" indent="-228600" algn="just" eaLnBrk="0" fontAlgn="base" hangingPunct="0">
              <a:spcBef>
                <a:spcPct val="0"/>
              </a:spcBef>
              <a:spcAft>
                <a:spcPct val="0"/>
              </a:spcAft>
              <a:defRPr sz="2000" b="1">
                <a:solidFill>
                  <a:schemeClr val="tx1"/>
                </a:solidFill>
                <a:latin typeface="Arial" panose="020B0604020202020204" pitchFamily="34" charset="0"/>
              </a:defRPr>
            </a:lvl8pPr>
            <a:lvl9pPr marL="3886200" indent="-228600" algn="just" eaLnBrk="0" fontAlgn="base" hangingPunct="0">
              <a:spcBef>
                <a:spcPct val="0"/>
              </a:spcBef>
              <a:spcAft>
                <a:spcPct val="0"/>
              </a:spcAft>
              <a:defRPr sz="2000" b="1">
                <a:solidFill>
                  <a:schemeClr val="tx1"/>
                </a:solidFill>
                <a:latin typeface="Arial" panose="020B0604020202020204" pitchFamily="34" charset="0"/>
              </a:defRPr>
            </a:lvl9pPr>
          </a:lstStyle>
          <a:p>
            <a:pPr eaLnBrk="1" hangingPunct="1"/>
            <a:r>
              <a:rPr lang="pt-BR" altLang="pt-BR" sz="3200" b="0"/>
              <a:t>É proibido a qualquer candidato </a:t>
            </a:r>
            <a:r>
              <a:rPr lang="pt-BR" altLang="pt-BR" sz="3200"/>
              <a:t>comparecer</a:t>
            </a:r>
            <a:r>
              <a:rPr lang="pt-BR" altLang="pt-BR" sz="3200" b="0"/>
              <a:t>, nos 3 (três) meses que precedem o pleito, a inaugurações de obras públicas. </a:t>
            </a:r>
            <a:r>
              <a:rPr lang="pt-BR" altLang="pt-BR" sz="3200" b="0">
                <a:hlinkClick r:id="rId2" action="ppaction://hlinkfile"/>
              </a:rPr>
              <a:t>(Redação dada pela Lei nº 12.034, de 2009)</a:t>
            </a:r>
            <a:endParaRPr lang="pt-BR" altLang="pt-BR" sz="3200"/>
          </a:p>
          <a:p>
            <a:pPr eaLnBrk="1" hangingPunct="1"/>
            <a:r>
              <a:rPr lang="pt-BR" altLang="pt-BR" sz="3200" b="0"/>
              <a:t>        Parágrafo único.  A inobservância do disposto neste artigo sujeita o infrator à cassação do registro </a:t>
            </a:r>
            <a:r>
              <a:rPr lang="pt-BR" altLang="pt-BR" sz="3200"/>
              <a:t>ou do diploma</a:t>
            </a:r>
            <a:r>
              <a:rPr lang="pt-BR" altLang="pt-BR" sz="3200" b="0"/>
              <a:t>. </a:t>
            </a:r>
            <a:r>
              <a:rPr lang="pt-BR" altLang="pt-BR" sz="3200" b="0">
                <a:hlinkClick r:id="rId2" action="ppaction://hlinkfile"/>
              </a:rPr>
              <a:t>(Redação dada pela Lei nº 12.034, de 2009)</a:t>
            </a:r>
            <a:endParaRPr lang="pt-BR" altLang="pt-BR" sz="3200"/>
          </a:p>
          <a:p>
            <a:pPr eaLnBrk="1" hangingPunct="1"/>
            <a:endParaRPr lang="pt-BR" altLang="pt-BR" sz="400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ChangeArrowheads="1"/>
          </p:cNvSpPr>
          <p:nvPr/>
        </p:nvSpPr>
        <p:spPr bwMode="auto">
          <a:xfrm>
            <a:off x="0" y="212725"/>
            <a:ext cx="9144000" cy="523875"/>
          </a:xfrm>
          <a:prstGeom prst="rect">
            <a:avLst/>
          </a:prstGeom>
          <a:noFill/>
          <a:ln w="9525">
            <a:noFill/>
            <a:miter lim="800000"/>
            <a:headEnd/>
            <a:tailEnd/>
          </a:ln>
          <a:effectLst/>
        </p:spPr>
        <p:txBody>
          <a:bodyPr>
            <a:spAutoFit/>
          </a:bodyPr>
          <a:lstStyle/>
          <a:p>
            <a:pPr algn="ctr">
              <a:defRPr/>
            </a:pPr>
            <a:r>
              <a:rPr lang="pt-BR" sz="2800" dirty="0">
                <a:solidFill>
                  <a:schemeClr val="tx2"/>
                </a:solidFill>
                <a:effectLst>
                  <a:outerShdw blurRad="38100" dist="38100" dir="2700000" algn="tl">
                    <a:srgbClr val="FFFFFF"/>
                  </a:outerShdw>
                </a:effectLst>
              </a:rPr>
              <a:t>A evolução da jurisprudência</a:t>
            </a:r>
            <a:endParaRPr lang="pt-BR" sz="2800" b="0" dirty="0">
              <a:solidFill>
                <a:schemeClr val="tx2"/>
              </a:solidFill>
            </a:endParaRPr>
          </a:p>
        </p:txBody>
      </p:sp>
      <p:sp>
        <p:nvSpPr>
          <p:cNvPr id="44035" name="Rectangle 4"/>
          <p:cNvSpPr>
            <a:spLocks noChangeArrowheads="1"/>
          </p:cNvSpPr>
          <p:nvPr/>
        </p:nvSpPr>
        <p:spPr bwMode="auto">
          <a:xfrm>
            <a:off x="304800" y="1600200"/>
            <a:ext cx="8610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000" b="1">
                <a:solidFill>
                  <a:schemeClr val="tx1"/>
                </a:solidFill>
                <a:latin typeface="Arial" panose="020B0604020202020204" pitchFamily="34" charset="0"/>
              </a:defRPr>
            </a:lvl1pPr>
            <a:lvl2pPr marL="742950" indent="-285750" eaLnBrk="0" hangingPunct="0">
              <a:defRPr sz="2000" b="1">
                <a:solidFill>
                  <a:schemeClr val="tx1"/>
                </a:solidFill>
                <a:latin typeface="Arial" panose="020B0604020202020204" pitchFamily="34" charset="0"/>
              </a:defRPr>
            </a:lvl2pPr>
            <a:lvl3pPr marL="1143000" indent="-228600" eaLnBrk="0" hangingPunct="0">
              <a:defRPr sz="2000" b="1">
                <a:solidFill>
                  <a:schemeClr val="tx1"/>
                </a:solidFill>
                <a:latin typeface="Arial" panose="020B0604020202020204" pitchFamily="34" charset="0"/>
              </a:defRPr>
            </a:lvl3pPr>
            <a:lvl4pPr marL="1600200" indent="-228600" eaLnBrk="0" hangingPunct="0">
              <a:defRPr sz="2000" b="1">
                <a:solidFill>
                  <a:schemeClr val="tx1"/>
                </a:solidFill>
                <a:latin typeface="Arial" panose="020B0604020202020204" pitchFamily="34" charset="0"/>
              </a:defRPr>
            </a:lvl4pPr>
            <a:lvl5pPr marL="2057400" indent="-228600" eaLnBrk="0" hangingPunct="0">
              <a:defRPr sz="2000" b="1">
                <a:solidFill>
                  <a:schemeClr val="tx1"/>
                </a:solidFill>
                <a:latin typeface="Arial" panose="020B0604020202020204" pitchFamily="34" charset="0"/>
              </a:defRPr>
            </a:lvl5pPr>
            <a:lvl6pPr marL="2514600" indent="-228600" algn="just" eaLnBrk="0" fontAlgn="base" hangingPunct="0">
              <a:spcBef>
                <a:spcPct val="0"/>
              </a:spcBef>
              <a:spcAft>
                <a:spcPct val="0"/>
              </a:spcAft>
              <a:defRPr sz="2000" b="1">
                <a:solidFill>
                  <a:schemeClr val="tx1"/>
                </a:solidFill>
                <a:latin typeface="Arial" panose="020B0604020202020204" pitchFamily="34" charset="0"/>
              </a:defRPr>
            </a:lvl6pPr>
            <a:lvl7pPr marL="2971800" indent="-228600" algn="just" eaLnBrk="0" fontAlgn="base" hangingPunct="0">
              <a:spcBef>
                <a:spcPct val="0"/>
              </a:spcBef>
              <a:spcAft>
                <a:spcPct val="0"/>
              </a:spcAft>
              <a:defRPr sz="2000" b="1">
                <a:solidFill>
                  <a:schemeClr val="tx1"/>
                </a:solidFill>
                <a:latin typeface="Arial" panose="020B0604020202020204" pitchFamily="34" charset="0"/>
              </a:defRPr>
            </a:lvl7pPr>
            <a:lvl8pPr marL="3429000" indent="-228600" algn="just" eaLnBrk="0" fontAlgn="base" hangingPunct="0">
              <a:spcBef>
                <a:spcPct val="0"/>
              </a:spcBef>
              <a:spcAft>
                <a:spcPct val="0"/>
              </a:spcAft>
              <a:defRPr sz="2000" b="1">
                <a:solidFill>
                  <a:schemeClr val="tx1"/>
                </a:solidFill>
                <a:latin typeface="Arial" panose="020B0604020202020204" pitchFamily="34" charset="0"/>
              </a:defRPr>
            </a:lvl8pPr>
            <a:lvl9pPr marL="3886200" indent="-228600" algn="just" eaLnBrk="0" fontAlgn="base" hangingPunct="0">
              <a:spcBef>
                <a:spcPct val="0"/>
              </a:spcBef>
              <a:spcAft>
                <a:spcPct val="0"/>
              </a:spcAft>
              <a:defRPr sz="2000" b="1">
                <a:solidFill>
                  <a:schemeClr val="tx1"/>
                </a:solidFill>
                <a:latin typeface="Arial" panose="020B0604020202020204" pitchFamily="34" charset="0"/>
              </a:defRPr>
            </a:lvl9pPr>
          </a:lstStyle>
          <a:p>
            <a:pPr eaLnBrk="1" hangingPunct="1">
              <a:lnSpc>
                <a:spcPct val="90000"/>
              </a:lnSpc>
              <a:spcBef>
                <a:spcPct val="20000"/>
              </a:spcBef>
            </a:pPr>
            <a:r>
              <a:rPr lang="pt-BR" altLang="pt-BR">
                <a:ea typeface="Arial Unicode MS" panose="020B0604020202020204" pitchFamily="34" charset="-128"/>
                <a:cs typeface="Arial Unicode MS" panose="020B0604020202020204" pitchFamily="34" charset="-128"/>
              </a:rPr>
              <a:t>Potencialidade</a:t>
            </a:r>
          </a:p>
          <a:p>
            <a:pPr eaLnBrk="1" hangingPunct="1">
              <a:lnSpc>
                <a:spcPct val="90000"/>
              </a:lnSpc>
              <a:spcBef>
                <a:spcPct val="20000"/>
              </a:spcBef>
            </a:pPr>
            <a:endParaRPr lang="pt-BR" altLang="pt-BR">
              <a:ea typeface="Arial Unicode MS" panose="020B0604020202020204" pitchFamily="34" charset="-128"/>
              <a:cs typeface="Arial Unicode MS" panose="020B0604020202020204" pitchFamily="34" charset="-128"/>
            </a:endParaRPr>
          </a:p>
          <a:p>
            <a:pPr eaLnBrk="1" hangingPunct="1">
              <a:lnSpc>
                <a:spcPct val="90000"/>
              </a:lnSpc>
              <a:spcBef>
                <a:spcPct val="20000"/>
              </a:spcBef>
            </a:pPr>
            <a:r>
              <a:rPr lang="pt-BR" altLang="pt-BR" b="0">
                <a:ea typeface="Arial Unicode MS" panose="020B0604020202020204" pitchFamily="34" charset="-128"/>
                <a:cs typeface="Arial Unicode MS" panose="020B0604020202020204" pitchFamily="34" charset="-128"/>
              </a:rPr>
              <a:t>O amplo rol de condutas vedadas trazido pela Lei das Eleições, em 1997, tem a marca do detalhamento, isto é, </a:t>
            </a:r>
            <a:r>
              <a:rPr lang="pt-BR" altLang="pt-BR" b="0" u="sng">
                <a:ea typeface="Arial Unicode MS" panose="020B0604020202020204" pitchFamily="34" charset="-128"/>
                <a:cs typeface="Arial Unicode MS" panose="020B0604020202020204" pitchFamily="34" charset="-128"/>
              </a:rPr>
              <a:t>não permite considerá-las como cláusulas abertas carentes de substância</a:t>
            </a:r>
            <a:r>
              <a:rPr lang="pt-BR" altLang="pt-BR" b="0">
                <a:ea typeface="Arial Unicode MS" panose="020B0604020202020204" pitchFamily="34" charset="-128"/>
                <a:cs typeface="Arial Unicode MS" panose="020B0604020202020204" pitchFamily="34" charset="-128"/>
              </a:rPr>
              <a:t>.</a:t>
            </a:r>
          </a:p>
          <a:p>
            <a:pPr eaLnBrk="1" hangingPunct="1">
              <a:lnSpc>
                <a:spcPct val="90000"/>
              </a:lnSpc>
              <a:spcBef>
                <a:spcPct val="20000"/>
              </a:spcBef>
            </a:pPr>
            <a:endParaRPr lang="pt-BR" altLang="pt-BR" b="0">
              <a:ea typeface="Arial Unicode MS" panose="020B0604020202020204" pitchFamily="34" charset="-128"/>
              <a:cs typeface="Arial Unicode MS" panose="020B0604020202020204" pitchFamily="34" charset="-128"/>
            </a:endParaRPr>
          </a:p>
          <a:p>
            <a:pPr eaLnBrk="1" hangingPunct="1">
              <a:lnSpc>
                <a:spcPct val="90000"/>
              </a:lnSpc>
              <a:spcBef>
                <a:spcPct val="20000"/>
              </a:spcBef>
            </a:pPr>
            <a:r>
              <a:rPr lang="pt-BR" altLang="pt-BR" b="0">
                <a:ea typeface="Arial Unicode MS" panose="020B0604020202020204" pitchFamily="34" charset="-128"/>
                <a:cs typeface="Arial Unicode MS" panose="020B0604020202020204" pitchFamily="34" charset="-128"/>
              </a:rPr>
              <a:t>Em princípio, essa objetividade do texto normativo (arts. 73, 74 e 77, da L. 9.504/97) tenderia a facilitar o trabalho do julgador no momento de caracterizar, diante da prova trazida aos autos, a conduta de candidato apontada como ilícita por infringência àqueles dispositivos.</a:t>
            </a:r>
          </a:p>
          <a:p>
            <a:pPr eaLnBrk="1" hangingPunct="1">
              <a:lnSpc>
                <a:spcPct val="90000"/>
              </a:lnSpc>
              <a:spcBef>
                <a:spcPct val="20000"/>
              </a:spcBef>
            </a:pPr>
            <a:endParaRPr lang="pt-BR" altLang="pt-BR" b="0">
              <a:ea typeface="Arial Unicode MS" panose="020B0604020202020204" pitchFamily="34" charset="-128"/>
              <a:cs typeface="Arial Unicode MS" panose="020B0604020202020204" pitchFamily="34" charset="-128"/>
            </a:endParaRPr>
          </a:p>
          <a:p>
            <a:pPr eaLnBrk="1" hangingPunct="1">
              <a:lnSpc>
                <a:spcPct val="90000"/>
              </a:lnSpc>
              <a:spcBef>
                <a:spcPct val="20000"/>
              </a:spcBef>
            </a:pPr>
            <a:r>
              <a:rPr lang="pt-BR" altLang="pt-BR" b="0">
                <a:ea typeface="Arial Unicode MS" panose="020B0604020202020204" pitchFamily="34" charset="-128"/>
                <a:cs typeface="Arial Unicode MS" panose="020B0604020202020204" pitchFamily="34" charset="-128"/>
              </a:rPr>
              <a:t>Diferentemente da interpretação da cláusula geral do abuso de poder presente no artigo 237 do Código Eleitoral, </a:t>
            </a:r>
            <a:r>
              <a:rPr lang="pt-BR" altLang="pt-BR" b="0" u="sng">
                <a:ea typeface="Arial Unicode MS" panose="020B0604020202020204" pitchFamily="34" charset="-128"/>
                <a:cs typeface="Arial Unicode MS" panose="020B0604020202020204" pitchFamily="34" charset="-128"/>
              </a:rPr>
              <a:t>a apreciação das condutas vedadas deve ser feita objetivamente, segundo a corrente jurisprudencial que se firmou logo após a vigência da L. 9.504/97. </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ChangeArrowheads="1"/>
          </p:cNvSpPr>
          <p:nvPr/>
        </p:nvSpPr>
        <p:spPr bwMode="auto">
          <a:xfrm>
            <a:off x="0" y="212725"/>
            <a:ext cx="9144000" cy="523875"/>
          </a:xfrm>
          <a:prstGeom prst="rect">
            <a:avLst/>
          </a:prstGeom>
          <a:noFill/>
          <a:ln w="9525">
            <a:noFill/>
            <a:miter lim="800000"/>
            <a:headEnd/>
            <a:tailEnd/>
          </a:ln>
          <a:effectLst/>
        </p:spPr>
        <p:txBody>
          <a:bodyPr>
            <a:spAutoFit/>
          </a:bodyPr>
          <a:lstStyle/>
          <a:p>
            <a:pPr algn="ctr">
              <a:defRPr/>
            </a:pPr>
            <a:r>
              <a:rPr lang="pt-BR" sz="2800" dirty="0">
                <a:solidFill>
                  <a:schemeClr val="tx2"/>
                </a:solidFill>
                <a:effectLst>
                  <a:outerShdw blurRad="38100" dist="38100" dir="2700000" algn="tl">
                    <a:srgbClr val="FFFFFF"/>
                  </a:outerShdw>
                </a:effectLst>
              </a:rPr>
              <a:t>A evolução da jurisprudência</a:t>
            </a:r>
            <a:endParaRPr lang="pt-BR" sz="2800" b="0" dirty="0">
              <a:solidFill>
                <a:schemeClr val="tx2"/>
              </a:solidFill>
            </a:endParaRPr>
          </a:p>
        </p:txBody>
      </p:sp>
      <p:sp>
        <p:nvSpPr>
          <p:cNvPr id="45059" name="Rectangle 3"/>
          <p:cNvSpPr>
            <a:spLocks noChangeArrowheads="1"/>
          </p:cNvSpPr>
          <p:nvPr/>
        </p:nvSpPr>
        <p:spPr bwMode="auto">
          <a:xfrm>
            <a:off x="228600" y="1143000"/>
            <a:ext cx="8610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000" b="1">
                <a:solidFill>
                  <a:schemeClr val="tx1"/>
                </a:solidFill>
                <a:latin typeface="Arial" panose="020B0604020202020204" pitchFamily="34" charset="0"/>
              </a:defRPr>
            </a:lvl1pPr>
            <a:lvl2pPr marL="742950" indent="-285750" eaLnBrk="0" hangingPunct="0">
              <a:defRPr sz="2000" b="1">
                <a:solidFill>
                  <a:schemeClr val="tx1"/>
                </a:solidFill>
                <a:latin typeface="Arial" panose="020B0604020202020204" pitchFamily="34" charset="0"/>
              </a:defRPr>
            </a:lvl2pPr>
            <a:lvl3pPr marL="1143000" indent="-228600" eaLnBrk="0" hangingPunct="0">
              <a:defRPr sz="2000" b="1">
                <a:solidFill>
                  <a:schemeClr val="tx1"/>
                </a:solidFill>
                <a:latin typeface="Arial" panose="020B0604020202020204" pitchFamily="34" charset="0"/>
              </a:defRPr>
            </a:lvl3pPr>
            <a:lvl4pPr marL="1600200" indent="-228600" eaLnBrk="0" hangingPunct="0">
              <a:defRPr sz="2000" b="1">
                <a:solidFill>
                  <a:schemeClr val="tx1"/>
                </a:solidFill>
                <a:latin typeface="Arial" panose="020B0604020202020204" pitchFamily="34" charset="0"/>
              </a:defRPr>
            </a:lvl4pPr>
            <a:lvl5pPr marL="2057400" indent="-228600" eaLnBrk="0" hangingPunct="0">
              <a:defRPr sz="2000" b="1">
                <a:solidFill>
                  <a:schemeClr val="tx1"/>
                </a:solidFill>
                <a:latin typeface="Arial" panose="020B0604020202020204" pitchFamily="34" charset="0"/>
              </a:defRPr>
            </a:lvl5pPr>
            <a:lvl6pPr marL="2514600" indent="-228600" algn="just" eaLnBrk="0" fontAlgn="base" hangingPunct="0">
              <a:spcBef>
                <a:spcPct val="0"/>
              </a:spcBef>
              <a:spcAft>
                <a:spcPct val="0"/>
              </a:spcAft>
              <a:defRPr sz="2000" b="1">
                <a:solidFill>
                  <a:schemeClr val="tx1"/>
                </a:solidFill>
                <a:latin typeface="Arial" panose="020B0604020202020204" pitchFamily="34" charset="0"/>
              </a:defRPr>
            </a:lvl6pPr>
            <a:lvl7pPr marL="2971800" indent="-228600" algn="just" eaLnBrk="0" fontAlgn="base" hangingPunct="0">
              <a:spcBef>
                <a:spcPct val="0"/>
              </a:spcBef>
              <a:spcAft>
                <a:spcPct val="0"/>
              </a:spcAft>
              <a:defRPr sz="2000" b="1">
                <a:solidFill>
                  <a:schemeClr val="tx1"/>
                </a:solidFill>
                <a:latin typeface="Arial" panose="020B0604020202020204" pitchFamily="34" charset="0"/>
              </a:defRPr>
            </a:lvl7pPr>
            <a:lvl8pPr marL="3429000" indent="-228600" algn="just" eaLnBrk="0" fontAlgn="base" hangingPunct="0">
              <a:spcBef>
                <a:spcPct val="0"/>
              </a:spcBef>
              <a:spcAft>
                <a:spcPct val="0"/>
              </a:spcAft>
              <a:defRPr sz="2000" b="1">
                <a:solidFill>
                  <a:schemeClr val="tx1"/>
                </a:solidFill>
                <a:latin typeface="Arial" panose="020B0604020202020204" pitchFamily="34" charset="0"/>
              </a:defRPr>
            </a:lvl8pPr>
            <a:lvl9pPr marL="3886200" indent="-228600" algn="just" eaLnBrk="0" fontAlgn="base" hangingPunct="0">
              <a:spcBef>
                <a:spcPct val="0"/>
              </a:spcBef>
              <a:spcAft>
                <a:spcPct val="0"/>
              </a:spcAft>
              <a:defRPr sz="2000" b="1">
                <a:solidFill>
                  <a:schemeClr val="tx1"/>
                </a:solidFill>
                <a:latin typeface="Arial" panose="020B0604020202020204" pitchFamily="34" charset="0"/>
              </a:defRPr>
            </a:lvl9pPr>
          </a:lstStyle>
          <a:p>
            <a:pPr eaLnBrk="1" hangingPunct="1">
              <a:lnSpc>
                <a:spcPct val="90000"/>
              </a:lnSpc>
              <a:spcBef>
                <a:spcPct val="20000"/>
              </a:spcBef>
            </a:pPr>
            <a:r>
              <a:rPr lang="pt-BR" altLang="pt-BR" sz="1600" b="0">
                <a:cs typeface="Arial" panose="020B0604020202020204" pitchFamily="34" charset="0"/>
              </a:rPr>
              <a:t>A jurisprudência firmada pelas composições anteriores da Corte, no sentido da </a:t>
            </a:r>
            <a:r>
              <a:rPr lang="pt-BR" altLang="pt-BR" sz="1600" u="sng">
                <a:cs typeface="Arial" panose="020B0604020202020204" pitchFamily="34" charset="0"/>
              </a:rPr>
              <a:t>inexigibilidade de aferir-se potencialidade</a:t>
            </a:r>
            <a:r>
              <a:rPr lang="pt-BR" altLang="pt-BR" sz="1600" b="0">
                <a:cs typeface="Arial" panose="020B0604020202020204" pitchFamily="34" charset="0"/>
              </a:rPr>
              <a:t>:</a:t>
            </a:r>
            <a:endParaRPr lang="pt-BR" altLang="pt-BR" sz="1600" b="0">
              <a:ea typeface="Arial Unicode MS" panose="020B0604020202020204" pitchFamily="34" charset="-128"/>
              <a:cs typeface="Arial Unicode MS" panose="020B0604020202020204" pitchFamily="34" charset="-128"/>
            </a:endParaRPr>
          </a:p>
          <a:p>
            <a:pPr eaLnBrk="1" hangingPunct="1">
              <a:lnSpc>
                <a:spcPct val="90000"/>
              </a:lnSpc>
              <a:spcBef>
                <a:spcPct val="20000"/>
              </a:spcBef>
              <a:buFontTx/>
              <a:buChar char="•"/>
            </a:pPr>
            <a:r>
              <a:rPr lang="pt-BR" altLang="pt-BR" sz="1600" b="0">
                <a:cs typeface="Arial" panose="020B0604020202020204" pitchFamily="34" charset="0"/>
              </a:rPr>
              <a:t>1)</a:t>
            </a:r>
            <a:r>
              <a:rPr lang="pt-BR" altLang="pt-BR" sz="1600" b="0">
                <a:latin typeface="Times New Roman" panose="02020603050405020304" pitchFamily="18" charset="0"/>
                <a:cs typeface="Times New Roman" panose="02020603050405020304" pitchFamily="18" charset="0"/>
              </a:rPr>
              <a:t>       </a:t>
            </a:r>
            <a:r>
              <a:rPr lang="pt-BR" altLang="pt-BR" sz="1600" b="0">
                <a:cs typeface="Arial" panose="020B0604020202020204" pitchFamily="34" charset="0"/>
              </a:rPr>
              <a:t>Acórdão no Recurso Especial Eleitoral nº 24.862, de 9.6.2005, rel. Min. Humberto Gomes de Barros, rel. designado Min. Luiz Carlos Madeira, DJ de 16.9.2005, p. 172: “Para a caracterização de violação ao art. 73 da Lei nº 9.504/97, não se cogita de potencialidade para influir no resultado do pleito. </a:t>
            </a:r>
            <a:r>
              <a:rPr lang="pt-BR" altLang="pt-BR" sz="1600">
                <a:cs typeface="Arial" panose="020B0604020202020204" pitchFamily="34" charset="0"/>
              </a:rPr>
              <a:t>A só prática da conduta vedada estabelece presunção objetiva da desigualdade</a:t>
            </a:r>
            <a:r>
              <a:rPr lang="pt-BR" altLang="pt-BR" sz="1600" b="0">
                <a:cs typeface="Arial" panose="020B0604020202020204" pitchFamily="34" charset="0"/>
              </a:rPr>
              <a:t>. Leva à cassação do registro ou do diploma. Pode ser executada imediatamente.Recurso Especial conhecido e provido”.</a:t>
            </a:r>
            <a:endParaRPr lang="pt-BR" altLang="pt-BR" sz="1600" b="0">
              <a:ea typeface="Arial Unicode MS" panose="020B0604020202020204" pitchFamily="34" charset="-128"/>
              <a:cs typeface="Arial Unicode MS" panose="020B0604020202020204" pitchFamily="34" charset="-128"/>
            </a:endParaRPr>
          </a:p>
          <a:p>
            <a:pPr eaLnBrk="1" hangingPunct="1">
              <a:lnSpc>
                <a:spcPct val="90000"/>
              </a:lnSpc>
              <a:spcBef>
                <a:spcPct val="20000"/>
              </a:spcBef>
              <a:buFontTx/>
              <a:buChar char="•"/>
            </a:pPr>
            <a:r>
              <a:rPr lang="pt-BR" altLang="pt-BR" sz="1600" b="0">
                <a:cs typeface="Arial" panose="020B0604020202020204" pitchFamily="34" charset="0"/>
              </a:rPr>
              <a:t>2)</a:t>
            </a:r>
            <a:r>
              <a:rPr lang="pt-BR" altLang="pt-BR" sz="1600" b="0">
                <a:latin typeface="Times New Roman" panose="02020603050405020304" pitchFamily="18" charset="0"/>
                <a:cs typeface="Times New Roman" panose="02020603050405020304" pitchFamily="18" charset="0"/>
              </a:rPr>
              <a:t>       </a:t>
            </a:r>
            <a:r>
              <a:rPr lang="pt-BR" altLang="pt-BR" sz="1600" b="0">
                <a:cs typeface="Arial" panose="020B0604020202020204" pitchFamily="34" charset="0"/>
              </a:rPr>
              <a:t>Acórdão no Recurso Especial Eleitoral nº 21.151, de 27.3.2003, rel. Min. Fernando Neves, DJ de 27.6.2003, p. 124: “Representação. Mensagem eletrônica com conteúdo eleitoral. Veiculação. Intranet de Prefeitura. Conduta vedada. Art. 73, I, da Lei nº 9.504/97. Caracterização. (...) 2. Para a configuração das hipóteses enumeradas no citado art. 73 não se exige a potencialidade da conduta, </a:t>
            </a:r>
            <a:r>
              <a:rPr lang="pt-BR" altLang="pt-BR" sz="1600">
                <a:cs typeface="Arial" panose="020B0604020202020204" pitchFamily="34" charset="0"/>
              </a:rPr>
              <a:t>mas a mera prática dos atos proibidos.</a:t>
            </a:r>
            <a:r>
              <a:rPr lang="pt-BR" altLang="pt-BR" sz="1600" b="0">
                <a:cs typeface="Arial" panose="020B0604020202020204" pitchFamily="34" charset="0"/>
              </a:rPr>
              <a:t> (...) Recurso especial não conhecido”.</a:t>
            </a:r>
            <a:endParaRPr lang="pt-BR" altLang="pt-BR" sz="1600" b="0">
              <a:ea typeface="Arial Unicode MS" panose="020B0604020202020204" pitchFamily="34" charset="-128"/>
              <a:cs typeface="Arial Unicode MS" panose="020B0604020202020204" pitchFamily="34" charset="-128"/>
            </a:endParaRPr>
          </a:p>
          <a:p>
            <a:pPr eaLnBrk="1" hangingPunct="1">
              <a:lnSpc>
                <a:spcPct val="90000"/>
              </a:lnSpc>
              <a:spcBef>
                <a:spcPct val="20000"/>
              </a:spcBef>
              <a:buFontTx/>
              <a:buChar char="•"/>
            </a:pPr>
            <a:r>
              <a:rPr lang="pt-BR" altLang="pt-BR" sz="1600" b="0">
                <a:cs typeface="Times New Roman" panose="02020603050405020304" pitchFamily="18" charset="0"/>
              </a:rPr>
              <a:t>Acórdão no Recurso Especial Eleitoral nº 21.380, de 29.6.2004, rel. Min. Luiz Carlos Madeira, DJ de 6.8.2004, p. 164: “Recurso especial. Eleição 2000. Representação. Conduta vedada. Propaganda institucional (art. 73, VI, b, da Lei nº 9.504/97). Quebra do princípio da impessoalidade (art. 74 da Lei nº 9.504/97, c.c. o art. 37, § 1º, da Constituição Federal). Competência da Justiça Eleitoral. (...) Para a caracterização de violação ao art. 73 da Lei nº 9.504/97 </a:t>
            </a:r>
            <a:r>
              <a:rPr lang="pt-BR" altLang="pt-BR" sz="1600">
                <a:cs typeface="Times New Roman" panose="02020603050405020304" pitchFamily="18" charset="0"/>
              </a:rPr>
              <a:t>não se cogita de potencialidade para influir no resultado do pleito</a:t>
            </a:r>
            <a:r>
              <a:rPr lang="pt-BR" altLang="pt-BR" sz="1600" b="0">
                <a:cs typeface="Times New Roman" panose="02020603050405020304" pitchFamily="18" charset="0"/>
              </a:rPr>
              <a:t>. A só prática da conduta vedada estabelece presunção objetiva da desigualdade. Leva à cassação do registro ou do diploma. Pode ser executada imediatamente. (...) Recurso conhecido e a que se dá provimento para cassar o diploma do prefeito, estendendo-se a decisão ao vice-prefeito.</a:t>
            </a:r>
            <a:r>
              <a:rPr lang="pt-BR" altLang="pt-BR" sz="1600" b="0">
                <a:ea typeface="Arial Unicode MS" panose="020B0604020202020204" pitchFamily="34" charset="-128"/>
                <a:cs typeface="Arial Unicode MS" panose="020B0604020202020204" pitchFamily="34" charset="-128"/>
              </a:rPr>
              <a:t> </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ChangeArrowheads="1"/>
          </p:cNvSpPr>
          <p:nvPr/>
        </p:nvSpPr>
        <p:spPr bwMode="auto">
          <a:xfrm>
            <a:off x="0" y="212725"/>
            <a:ext cx="9144000" cy="523875"/>
          </a:xfrm>
          <a:prstGeom prst="rect">
            <a:avLst/>
          </a:prstGeom>
          <a:noFill/>
          <a:ln w="9525">
            <a:noFill/>
            <a:miter lim="800000"/>
            <a:headEnd/>
            <a:tailEnd/>
          </a:ln>
          <a:effectLst/>
        </p:spPr>
        <p:txBody>
          <a:bodyPr>
            <a:spAutoFit/>
          </a:bodyPr>
          <a:lstStyle/>
          <a:p>
            <a:pPr algn="ctr">
              <a:defRPr/>
            </a:pPr>
            <a:r>
              <a:rPr lang="pt-BR" sz="2800" dirty="0">
                <a:solidFill>
                  <a:schemeClr val="tx2"/>
                </a:solidFill>
                <a:effectLst>
                  <a:outerShdw blurRad="38100" dist="38100" dir="2700000" algn="tl">
                    <a:srgbClr val="FFFFFF"/>
                  </a:outerShdw>
                </a:effectLst>
              </a:rPr>
              <a:t>A evolução da jurisprudência</a:t>
            </a:r>
            <a:endParaRPr lang="pt-BR" sz="2800" b="0" dirty="0">
              <a:solidFill>
                <a:schemeClr val="tx2"/>
              </a:solidFill>
            </a:endParaRPr>
          </a:p>
        </p:txBody>
      </p:sp>
      <p:sp>
        <p:nvSpPr>
          <p:cNvPr id="46083" name="Rectangle 3"/>
          <p:cNvSpPr>
            <a:spLocks noChangeArrowheads="1"/>
          </p:cNvSpPr>
          <p:nvPr/>
        </p:nvSpPr>
        <p:spPr bwMode="auto">
          <a:xfrm>
            <a:off x="228600" y="1447800"/>
            <a:ext cx="8610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000" b="1">
                <a:solidFill>
                  <a:schemeClr val="tx1"/>
                </a:solidFill>
                <a:latin typeface="Arial" panose="020B0604020202020204" pitchFamily="34" charset="0"/>
              </a:defRPr>
            </a:lvl1pPr>
            <a:lvl2pPr marL="742950" indent="-285750" eaLnBrk="0" hangingPunct="0">
              <a:defRPr sz="2000" b="1">
                <a:solidFill>
                  <a:schemeClr val="tx1"/>
                </a:solidFill>
                <a:latin typeface="Arial" panose="020B0604020202020204" pitchFamily="34" charset="0"/>
              </a:defRPr>
            </a:lvl2pPr>
            <a:lvl3pPr marL="1143000" indent="-228600" eaLnBrk="0" hangingPunct="0">
              <a:defRPr sz="2000" b="1">
                <a:solidFill>
                  <a:schemeClr val="tx1"/>
                </a:solidFill>
                <a:latin typeface="Arial" panose="020B0604020202020204" pitchFamily="34" charset="0"/>
              </a:defRPr>
            </a:lvl3pPr>
            <a:lvl4pPr marL="1600200" indent="-228600" eaLnBrk="0" hangingPunct="0">
              <a:defRPr sz="2000" b="1">
                <a:solidFill>
                  <a:schemeClr val="tx1"/>
                </a:solidFill>
                <a:latin typeface="Arial" panose="020B0604020202020204" pitchFamily="34" charset="0"/>
              </a:defRPr>
            </a:lvl4pPr>
            <a:lvl5pPr marL="2057400" indent="-228600" eaLnBrk="0" hangingPunct="0">
              <a:defRPr sz="2000" b="1">
                <a:solidFill>
                  <a:schemeClr val="tx1"/>
                </a:solidFill>
                <a:latin typeface="Arial" panose="020B0604020202020204" pitchFamily="34" charset="0"/>
              </a:defRPr>
            </a:lvl5pPr>
            <a:lvl6pPr marL="2514600" indent="-228600" algn="just" eaLnBrk="0" fontAlgn="base" hangingPunct="0">
              <a:spcBef>
                <a:spcPct val="0"/>
              </a:spcBef>
              <a:spcAft>
                <a:spcPct val="0"/>
              </a:spcAft>
              <a:defRPr sz="2000" b="1">
                <a:solidFill>
                  <a:schemeClr val="tx1"/>
                </a:solidFill>
                <a:latin typeface="Arial" panose="020B0604020202020204" pitchFamily="34" charset="0"/>
              </a:defRPr>
            </a:lvl6pPr>
            <a:lvl7pPr marL="2971800" indent="-228600" algn="just" eaLnBrk="0" fontAlgn="base" hangingPunct="0">
              <a:spcBef>
                <a:spcPct val="0"/>
              </a:spcBef>
              <a:spcAft>
                <a:spcPct val="0"/>
              </a:spcAft>
              <a:defRPr sz="2000" b="1">
                <a:solidFill>
                  <a:schemeClr val="tx1"/>
                </a:solidFill>
                <a:latin typeface="Arial" panose="020B0604020202020204" pitchFamily="34" charset="0"/>
              </a:defRPr>
            </a:lvl7pPr>
            <a:lvl8pPr marL="3429000" indent="-228600" algn="just" eaLnBrk="0" fontAlgn="base" hangingPunct="0">
              <a:spcBef>
                <a:spcPct val="0"/>
              </a:spcBef>
              <a:spcAft>
                <a:spcPct val="0"/>
              </a:spcAft>
              <a:defRPr sz="2000" b="1">
                <a:solidFill>
                  <a:schemeClr val="tx1"/>
                </a:solidFill>
                <a:latin typeface="Arial" panose="020B0604020202020204" pitchFamily="34" charset="0"/>
              </a:defRPr>
            </a:lvl8pPr>
            <a:lvl9pPr marL="3886200" indent="-228600" algn="just" eaLnBrk="0" fontAlgn="base" hangingPunct="0">
              <a:spcBef>
                <a:spcPct val="0"/>
              </a:spcBef>
              <a:spcAft>
                <a:spcPct val="0"/>
              </a:spcAft>
              <a:defRPr sz="2000" b="1">
                <a:solidFill>
                  <a:schemeClr val="tx1"/>
                </a:solidFill>
                <a:latin typeface="Arial" panose="020B0604020202020204" pitchFamily="34" charset="0"/>
              </a:defRPr>
            </a:lvl9pPr>
          </a:lstStyle>
          <a:p>
            <a:pPr eaLnBrk="1" hangingPunct="1">
              <a:lnSpc>
                <a:spcPct val="90000"/>
              </a:lnSpc>
              <a:spcBef>
                <a:spcPct val="20000"/>
              </a:spcBef>
            </a:pPr>
            <a:r>
              <a:rPr lang="pt-BR" altLang="pt-BR" b="0">
                <a:ea typeface="Arial Unicode MS" panose="020B0604020202020204" pitchFamily="34" charset="-128"/>
                <a:cs typeface="Arial Unicode MS" panose="020B0604020202020204" pitchFamily="34" charset="-128"/>
              </a:rPr>
              <a:t>No entanto, alterada a composição do Tribunal, o debate acerca da interpretação das condutas vedadas reacendeu-se, com a posição tomada por alguns Ministros de que também nessa situação devem ser levados em conta elementos decisórios típicos da apreciação da cláusula geral do abuso de poder, entre os quais o tópico da potencialidade. É o que se lê, por exemplo, no voto vencido do Ministro Caputo Bastos, no julgamento do Respe 24.739 (Mauá):</a:t>
            </a:r>
          </a:p>
          <a:p>
            <a:pPr eaLnBrk="1" hangingPunct="1">
              <a:lnSpc>
                <a:spcPct val="90000"/>
              </a:lnSpc>
              <a:spcBef>
                <a:spcPct val="20000"/>
              </a:spcBef>
            </a:pPr>
            <a:endParaRPr lang="pt-BR" altLang="pt-BR" b="0">
              <a:ea typeface="Arial Unicode MS" panose="020B0604020202020204" pitchFamily="34" charset="-128"/>
              <a:cs typeface="Arial Unicode MS" panose="020B0604020202020204" pitchFamily="34" charset="-128"/>
            </a:endParaRPr>
          </a:p>
          <a:p>
            <a:pPr eaLnBrk="1" hangingPunct="1">
              <a:lnSpc>
                <a:spcPct val="90000"/>
              </a:lnSpc>
              <a:spcBef>
                <a:spcPct val="20000"/>
              </a:spcBef>
            </a:pPr>
            <a:r>
              <a:rPr lang="pt-BR" altLang="pt-BR" b="0">
                <a:ea typeface="Arial Unicode MS" panose="020B0604020202020204" pitchFamily="34" charset="-128"/>
                <a:cs typeface="Arial Unicode MS" panose="020B0604020202020204" pitchFamily="34" charset="-128"/>
              </a:rPr>
              <a:t>“Como já é conhecido nesta Casa, tenho regularmente votado no sentido de que as condutas vedadas, embora devam ser apuradas e punidas com rigor, </a:t>
            </a:r>
            <a:r>
              <a:rPr lang="pt-BR" altLang="pt-BR" b="0" u="sng">
                <a:ea typeface="Arial Unicode MS" panose="020B0604020202020204" pitchFamily="34" charset="-128"/>
                <a:cs typeface="Arial Unicode MS" panose="020B0604020202020204" pitchFamily="34" charset="-128"/>
              </a:rPr>
              <a:t>exigem a configuração do requisito de potencialidade, especialmente em razão do que estabelece o caput do art. 73 da Lei nº 9.504/97</a:t>
            </a:r>
            <a:r>
              <a:rPr lang="pt-BR" altLang="pt-BR" b="0">
                <a:ea typeface="Arial Unicode MS" panose="020B0604020202020204" pitchFamily="34" charset="-128"/>
                <a:cs typeface="Arial Unicode MS" panose="020B0604020202020204" pitchFamily="34" charset="-128"/>
              </a:rPr>
              <a:t>. Desse modo, tenho dificuldade de – como fez o eminente relator – afastar esse requisito”. (sem grifos no original)</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ChangeArrowheads="1"/>
          </p:cNvSpPr>
          <p:nvPr/>
        </p:nvSpPr>
        <p:spPr bwMode="auto">
          <a:xfrm>
            <a:off x="0" y="212725"/>
            <a:ext cx="9144000" cy="523875"/>
          </a:xfrm>
          <a:prstGeom prst="rect">
            <a:avLst/>
          </a:prstGeom>
          <a:noFill/>
          <a:ln w="9525">
            <a:noFill/>
            <a:miter lim="800000"/>
            <a:headEnd/>
            <a:tailEnd/>
          </a:ln>
          <a:effectLst/>
        </p:spPr>
        <p:txBody>
          <a:bodyPr>
            <a:spAutoFit/>
          </a:bodyPr>
          <a:lstStyle/>
          <a:p>
            <a:pPr algn="ctr">
              <a:defRPr/>
            </a:pPr>
            <a:r>
              <a:rPr lang="pt-BR" sz="2800" dirty="0">
                <a:solidFill>
                  <a:schemeClr val="tx2"/>
                </a:solidFill>
                <a:effectLst>
                  <a:outerShdw blurRad="38100" dist="38100" dir="2700000" algn="tl">
                    <a:srgbClr val="FFFFFF"/>
                  </a:outerShdw>
                </a:effectLst>
              </a:rPr>
              <a:t>A evolução da jurisprudência</a:t>
            </a:r>
            <a:endParaRPr lang="pt-BR" sz="2800" b="0" dirty="0">
              <a:solidFill>
                <a:schemeClr val="tx2"/>
              </a:solidFill>
            </a:endParaRPr>
          </a:p>
        </p:txBody>
      </p:sp>
      <p:sp>
        <p:nvSpPr>
          <p:cNvPr id="47107" name="Rectangle 3"/>
          <p:cNvSpPr>
            <a:spLocks noChangeArrowheads="1"/>
          </p:cNvSpPr>
          <p:nvPr/>
        </p:nvSpPr>
        <p:spPr bwMode="auto">
          <a:xfrm>
            <a:off x="228600" y="1447800"/>
            <a:ext cx="8610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000" b="1">
                <a:solidFill>
                  <a:schemeClr val="tx1"/>
                </a:solidFill>
                <a:latin typeface="Arial" panose="020B0604020202020204" pitchFamily="34" charset="0"/>
              </a:defRPr>
            </a:lvl1pPr>
            <a:lvl2pPr marL="742950" indent="-285750" eaLnBrk="0" hangingPunct="0">
              <a:defRPr sz="2000" b="1">
                <a:solidFill>
                  <a:schemeClr val="tx1"/>
                </a:solidFill>
                <a:latin typeface="Arial" panose="020B0604020202020204" pitchFamily="34" charset="0"/>
              </a:defRPr>
            </a:lvl2pPr>
            <a:lvl3pPr marL="1143000" indent="-228600" eaLnBrk="0" hangingPunct="0">
              <a:defRPr sz="2000" b="1">
                <a:solidFill>
                  <a:schemeClr val="tx1"/>
                </a:solidFill>
                <a:latin typeface="Arial" panose="020B0604020202020204" pitchFamily="34" charset="0"/>
              </a:defRPr>
            </a:lvl3pPr>
            <a:lvl4pPr marL="1600200" indent="-228600" eaLnBrk="0" hangingPunct="0">
              <a:defRPr sz="2000" b="1">
                <a:solidFill>
                  <a:schemeClr val="tx1"/>
                </a:solidFill>
                <a:latin typeface="Arial" panose="020B0604020202020204" pitchFamily="34" charset="0"/>
              </a:defRPr>
            </a:lvl4pPr>
            <a:lvl5pPr marL="2057400" indent="-228600" eaLnBrk="0" hangingPunct="0">
              <a:defRPr sz="2000" b="1">
                <a:solidFill>
                  <a:schemeClr val="tx1"/>
                </a:solidFill>
                <a:latin typeface="Arial" panose="020B0604020202020204" pitchFamily="34" charset="0"/>
              </a:defRPr>
            </a:lvl5pPr>
            <a:lvl6pPr marL="2514600" indent="-228600" algn="just" eaLnBrk="0" fontAlgn="base" hangingPunct="0">
              <a:spcBef>
                <a:spcPct val="0"/>
              </a:spcBef>
              <a:spcAft>
                <a:spcPct val="0"/>
              </a:spcAft>
              <a:defRPr sz="2000" b="1">
                <a:solidFill>
                  <a:schemeClr val="tx1"/>
                </a:solidFill>
                <a:latin typeface="Arial" panose="020B0604020202020204" pitchFamily="34" charset="0"/>
              </a:defRPr>
            </a:lvl6pPr>
            <a:lvl7pPr marL="2971800" indent="-228600" algn="just" eaLnBrk="0" fontAlgn="base" hangingPunct="0">
              <a:spcBef>
                <a:spcPct val="0"/>
              </a:spcBef>
              <a:spcAft>
                <a:spcPct val="0"/>
              </a:spcAft>
              <a:defRPr sz="2000" b="1">
                <a:solidFill>
                  <a:schemeClr val="tx1"/>
                </a:solidFill>
                <a:latin typeface="Arial" panose="020B0604020202020204" pitchFamily="34" charset="0"/>
              </a:defRPr>
            </a:lvl7pPr>
            <a:lvl8pPr marL="3429000" indent="-228600" algn="just" eaLnBrk="0" fontAlgn="base" hangingPunct="0">
              <a:spcBef>
                <a:spcPct val="0"/>
              </a:spcBef>
              <a:spcAft>
                <a:spcPct val="0"/>
              </a:spcAft>
              <a:defRPr sz="2000" b="1">
                <a:solidFill>
                  <a:schemeClr val="tx1"/>
                </a:solidFill>
                <a:latin typeface="Arial" panose="020B0604020202020204" pitchFamily="34" charset="0"/>
              </a:defRPr>
            </a:lvl8pPr>
            <a:lvl9pPr marL="3886200" indent="-228600" algn="just" eaLnBrk="0" fontAlgn="base" hangingPunct="0">
              <a:spcBef>
                <a:spcPct val="0"/>
              </a:spcBef>
              <a:spcAft>
                <a:spcPct val="0"/>
              </a:spcAft>
              <a:defRPr sz="2000" b="1">
                <a:solidFill>
                  <a:schemeClr val="tx1"/>
                </a:solidFill>
                <a:latin typeface="Arial" panose="020B0604020202020204" pitchFamily="34" charset="0"/>
              </a:defRPr>
            </a:lvl9pPr>
          </a:lstStyle>
          <a:p>
            <a:pPr eaLnBrk="1" hangingPunct="1">
              <a:lnSpc>
                <a:spcPct val="90000"/>
              </a:lnSpc>
              <a:spcBef>
                <a:spcPct val="20000"/>
              </a:spcBef>
            </a:pPr>
            <a:r>
              <a:rPr lang="pt-BR" altLang="pt-BR" b="0">
                <a:ea typeface="Arial Unicode MS" panose="020B0604020202020204" pitchFamily="34" charset="-128"/>
                <a:cs typeface="Arial Unicode MS" panose="020B0604020202020204" pitchFamily="34" charset="-128"/>
              </a:rPr>
              <a:t>Neste mesmo julgamento e também compondo a minoria, votou o Ministro Gilmar Mendes, de cujo voto se extrai a seguinte passagem:</a:t>
            </a:r>
          </a:p>
          <a:p>
            <a:pPr eaLnBrk="1" hangingPunct="1">
              <a:lnSpc>
                <a:spcPct val="90000"/>
              </a:lnSpc>
              <a:spcBef>
                <a:spcPct val="20000"/>
              </a:spcBef>
            </a:pPr>
            <a:endParaRPr lang="pt-BR" altLang="pt-BR" b="0">
              <a:ea typeface="Arial Unicode MS" panose="020B0604020202020204" pitchFamily="34" charset="-128"/>
              <a:cs typeface="Arial Unicode MS" panose="020B0604020202020204" pitchFamily="34" charset="-128"/>
            </a:endParaRPr>
          </a:p>
          <a:p>
            <a:pPr eaLnBrk="1" hangingPunct="1">
              <a:lnSpc>
                <a:spcPct val="90000"/>
              </a:lnSpc>
              <a:spcBef>
                <a:spcPct val="20000"/>
              </a:spcBef>
            </a:pPr>
            <a:r>
              <a:rPr lang="pt-BR" altLang="pt-BR" b="0">
                <a:ea typeface="Arial Unicode MS" panose="020B0604020202020204" pitchFamily="34" charset="-128"/>
                <a:cs typeface="Arial Unicode MS" panose="020B0604020202020204" pitchFamily="34" charset="-128"/>
              </a:rPr>
              <a:t>“Senhor Presidente, tal como me manifestei em outras oportunidades, especialmente naquele já referido caso de Alagoas, do Governador Lessa, tenho também eu dificuldade de dar ao texto do art. 73, inciso VI, da Lei nº 9.504/97, especialmente àquele que dimana do caput, esses efeitos rigorosos que parecem balizar a orientação do Tribunal, a partir do voto do Eminente Ministro Relator. Faço-o </a:t>
            </a:r>
            <a:r>
              <a:rPr lang="pt-BR" altLang="pt-BR">
                <a:ea typeface="Arial Unicode MS" panose="020B0604020202020204" pitchFamily="34" charset="-128"/>
                <a:cs typeface="Arial Unicode MS" panose="020B0604020202020204" pitchFamily="34" charset="-128"/>
              </a:rPr>
              <a:t>a partir da premissa segundo a qual a intervenção do Tribunal Superior Eleitoral no processo eleitoral há de se fazer com o devido cuidado para que não haja alteração da própria vontade popular</a:t>
            </a:r>
            <a:r>
              <a:rPr lang="pt-BR" altLang="pt-BR" b="0">
                <a:ea typeface="Arial Unicode MS" panose="020B0604020202020204" pitchFamily="34" charset="-128"/>
                <a:cs typeface="Arial Unicode MS" panose="020B0604020202020204" pitchFamily="34" charset="-128"/>
              </a:rPr>
              <a:t>”.(sem grifos no original)</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ChangeArrowheads="1"/>
          </p:cNvSpPr>
          <p:nvPr/>
        </p:nvSpPr>
        <p:spPr bwMode="auto">
          <a:xfrm>
            <a:off x="0" y="212725"/>
            <a:ext cx="9144000" cy="523875"/>
          </a:xfrm>
          <a:prstGeom prst="rect">
            <a:avLst/>
          </a:prstGeom>
          <a:noFill/>
          <a:ln w="9525">
            <a:noFill/>
            <a:miter lim="800000"/>
            <a:headEnd/>
            <a:tailEnd/>
          </a:ln>
          <a:effectLst/>
        </p:spPr>
        <p:txBody>
          <a:bodyPr>
            <a:spAutoFit/>
          </a:bodyPr>
          <a:lstStyle/>
          <a:p>
            <a:pPr algn="ctr">
              <a:defRPr/>
            </a:pPr>
            <a:r>
              <a:rPr lang="pt-BR" sz="2800" dirty="0">
                <a:solidFill>
                  <a:schemeClr val="tx2"/>
                </a:solidFill>
                <a:effectLst>
                  <a:outerShdw blurRad="38100" dist="38100" dir="2700000" algn="tl">
                    <a:srgbClr val="FFFFFF"/>
                  </a:outerShdw>
                </a:effectLst>
              </a:rPr>
              <a:t>A evolução da jurisprudência</a:t>
            </a:r>
            <a:endParaRPr lang="pt-BR" sz="2800" b="0" dirty="0">
              <a:solidFill>
                <a:schemeClr val="tx2"/>
              </a:solidFill>
            </a:endParaRPr>
          </a:p>
        </p:txBody>
      </p:sp>
      <p:sp>
        <p:nvSpPr>
          <p:cNvPr id="48131" name="Rectangle 3"/>
          <p:cNvSpPr>
            <a:spLocks noChangeArrowheads="1"/>
          </p:cNvSpPr>
          <p:nvPr/>
        </p:nvSpPr>
        <p:spPr bwMode="auto">
          <a:xfrm>
            <a:off x="228600" y="1524000"/>
            <a:ext cx="8610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000" b="1">
                <a:solidFill>
                  <a:schemeClr val="tx1"/>
                </a:solidFill>
                <a:latin typeface="Arial" panose="020B0604020202020204" pitchFamily="34" charset="0"/>
              </a:defRPr>
            </a:lvl1pPr>
            <a:lvl2pPr marL="742950" indent="-285750" eaLnBrk="0" hangingPunct="0">
              <a:defRPr sz="2000" b="1">
                <a:solidFill>
                  <a:schemeClr val="tx1"/>
                </a:solidFill>
                <a:latin typeface="Arial" panose="020B0604020202020204" pitchFamily="34" charset="0"/>
              </a:defRPr>
            </a:lvl2pPr>
            <a:lvl3pPr marL="1143000" indent="-228600" eaLnBrk="0" hangingPunct="0">
              <a:defRPr sz="2000" b="1">
                <a:solidFill>
                  <a:schemeClr val="tx1"/>
                </a:solidFill>
                <a:latin typeface="Arial" panose="020B0604020202020204" pitchFamily="34" charset="0"/>
              </a:defRPr>
            </a:lvl3pPr>
            <a:lvl4pPr marL="1600200" indent="-228600" eaLnBrk="0" hangingPunct="0">
              <a:defRPr sz="2000" b="1">
                <a:solidFill>
                  <a:schemeClr val="tx1"/>
                </a:solidFill>
                <a:latin typeface="Arial" panose="020B0604020202020204" pitchFamily="34" charset="0"/>
              </a:defRPr>
            </a:lvl4pPr>
            <a:lvl5pPr marL="2057400" indent="-228600" eaLnBrk="0" hangingPunct="0">
              <a:defRPr sz="2000" b="1">
                <a:solidFill>
                  <a:schemeClr val="tx1"/>
                </a:solidFill>
                <a:latin typeface="Arial" panose="020B0604020202020204" pitchFamily="34" charset="0"/>
              </a:defRPr>
            </a:lvl5pPr>
            <a:lvl6pPr marL="2514600" indent="-228600" algn="just" eaLnBrk="0" fontAlgn="base" hangingPunct="0">
              <a:spcBef>
                <a:spcPct val="0"/>
              </a:spcBef>
              <a:spcAft>
                <a:spcPct val="0"/>
              </a:spcAft>
              <a:defRPr sz="2000" b="1">
                <a:solidFill>
                  <a:schemeClr val="tx1"/>
                </a:solidFill>
                <a:latin typeface="Arial" panose="020B0604020202020204" pitchFamily="34" charset="0"/>
              </a:defRPr>
            </a:lvl6pPr>
            <a:lvl7pPr marL="2971800" indent="-228600" algn="just" eaLnBrk="0" fontAlgn="base" hangingPunct="0">
              <a:spcBef>
                <a:spcPct val="0"/>
              </a:spcBef>
              <a:spcAft>
                <a:spcPct val="0"/>
              </a:spcAft>
              <a:defRPr sz="2000" b="1">
                <a:solidFill>
                  <a:schemeClr val="tx1"/>
                </a:solidFill>
                <a:latin typeface="Arial" panose="020B0604020202020204" pitchFamily="34" charset="0"/>
              </a:defRPr>
            </a:lvl7pPr>
            <a:lvl8pPr marL="3429000" indent="-228600" algn="just" eaLnBrk="0" fontAlgn="base" hangingPunct="0">
              <a:spcBef>
                <a:spcPct val="0"/>
              </a:spcBef>
              <a:spcAft>
                <a:spcPct val="0"/>
              </a:spcAft>
              <a:defRPr sz="2000" b="1">
                <a:solidFill>
                  <a:schemeClr val="tx1"/>
                </a:solidFill>
                <a:latin typeface="Arial" panose="020B0604020202020204" pitchFamily="34" charset="0"/>
              </a:defRPr>
            </a:lvl8pPr>
            <a:lvl9pPr marL="3886200" indent="-228600" algn="just" eaLnBrk="0" fontAlgn="base" hangingPunct="0">
              <a:spcBef>
                <a:spcPct val="0"/>
              </a:spcBef>
              <a:spcAft>
                <a:spcPct val="0"/>
              </a:spcAft>
              <a:defRPr sz="2000" b="1">
                <a:solidFill>
                  <a:schemeClr val="tx1"/>
                </a:solidFill>
                <a:latin typeface="Arial" panose="020B0604020202020204" pitchFamily="34" charset="0"/>
              </a:defRPr>
            </a:lvl9pPr>
          </a:lstStyle>
          <a:p>
            <a:pPr eaLnBrk="1" hangingPunct="1">
              <a:lnSpc>
                <a:spcPct val="90000"/>
              </a:lnSpc>
              <a:spcBef>
                <a:spcPct val="20000"/>
              </a:spcBef>
            </a:pPr>
            <a:r>
              <a:rPr lang="pt-BR" altLang="pt-BR" b="0">
                <a:cs typeface="Times New Roman" panose="02020603050405020304" pitchFamily="18" charset="0"/>
              </a:rPr>
              <a:t>Caso julgado recentemente pelo Tribunal em que um determinado prefeito, candidato à reeleição, foi acusado de praticar a conduta vedada pelo artigo 73, II, da Lei das Eleições (usar materiais ou serviços, custeados pelos Governos ou Casas Legislativas, que excedam as prerrogativas consignadas nos regimentos e normas dos órgãos que integram). </a:t>
            </a:r>
          </a:p>
          <a:p>
            <a:pPr eaLnBrk="1" hangingPunct="1">
              <a:lnSpc>
                <a:spcPct val="90000"/>
              </a:lnSpc>
              <a:spcBef>
                <a:spcPct val="20000"/>
              </a:spcBef>
            </a:pPr>
            <a:endParaRPr lang="pt-BR" altLang="pt-BR" b="0">
              <a:cs typeface="Times New Roman" panose="02020603050405020304" pitchFamily="18" charset="0"/>
            </a:endParaRPr>
          </a:p>
          <a:p>
            <a:pPr eaLnBrk="1" hangingPunct="1">
              <a:lnSpc>
                <a:spcPct val="90000"/>
              </a:lnSpc>
              <a:spcBef>
                <a:spcPct val="20000"/>
              </a:spcBef>
            </a:pPr>
            <a:r>
              <a:rPr lang="pt-BR" altLang="pt-BR" b="0">
                <a:cs typeface="Times New Roman" panose="02020603050405020304" pitchFamily="18" charset="0"/>
              </a:rPr>
              <a:t>Tratava-se de um ofício com o timbre da Prefeitura, expedido via fax, para autoridade policial, comunicando a realização de um “showmício” da campanha à reeleição do prefeito-candidato. </a:t>
            </a:r>
            <a:r>
              <a:rPr lang="pt-BR" altLang="pt-BR" b="0" u="sng">
                <a:cs typeface="Times New Roman" panose="02020603050405020304" pitchFamily="18" charset="0"/>
              </a:rPr>
              <a:t>A maioria que se formou admitiu expressamente, para afastar a incidência da norma legal à hipótese, a utilização do tópico da potencialidade, contrariando, dessa forma, a jurisprudência então iterativa.</a:t>
            </a:r>
            <a:r>
              <a:rPr lang="pt-BR" altLang="pt-BR" b="0" u="sng">
                <a:ea typeface="Arial Unicode MS" panose="020B0604020202020204" pitchFamily="34" charset="-128"/>
                <a:cs typeface="Arial Unicode MS" panose="020B0604020202020204" pitchFamily="34" charset="-128"/>
              </a:rPr>
              <a:t> </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ChangeArrowheads="1"/>
          </p:cNvSpPr>
          <p:nvPr/>
        </p:nvSpPr>
        <p:spPr bwMode="auto">
          <a:xfrm>
            <a:off x="0" y="212725"/>
            <a:ext cx="9144000" cy="523875"/>
          </a:xfrm>
          <a:prstGeom prst="rect">
            <a:avLst/>
          </a:prstGeom>
          <a:noFill/>
          <a:ln w="9525">
            <a:noFill/>
            <a:miter lim="800000"/>
            <a:headEnd/>
            <a:tailEnd/>
          </a:ln>
          <a:effectLst/>
        </p:spPr>
        <p:txBody>
          <a:bodyPr>
            <a:spAutoFit/>
          </a:bodyPr>
          <a:lstStyle/>
          <a:p>
            <a:pPr algn="ctr">
              <a:defRPr/>
            </a:pPr>
            <a:r>
              <a:rPr lang="pt-BR" sz="2800" dirty="0">
                <a:solidFill>
                  <a:schemeClr val="tx2"/>
                </a:solidFill>
                <a:effectLst>
                  <a:outerShdw blurRad="38100" dist="38100" dir="2700000" algn="tl">
                    <a:srgbClr val="FFFFFF"/>
                  </a:outerShdw>
                </a:effectLst>
              </a:rPr>
              <a:t>A evolução da jurisprudência</a:t>
            </a:r>
            <a:endParaRPr lang="pt-BR" sz="2800" b="0" dirty="0">
              <a:solidFill>
                <a:schemeClr val="tx2"/>
              </a:solidFill>
            </a:endParaRPr>
          </a:p>
        </p:txBody>
      </p:sp>
      <p:sp>
        <p:nvSpPr>
          <p:cNvPr id="49155" name="Rectangle 3"/>
          <p:cNvSpPr>
            <a:spLocks noChangeArrowheads="1"/>
          </p:cNvSpPr>
          <p:nvPr/>
        </p:nvSpPr>
        <p:spPr bwMode="auto">
          <a:xfrm>
            <a:off x="304800" y="1524000"/>
            <a:ext cx="8610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000" b="1">
                <a:solidFill>
                  <a:schemeClr val="tx1"/>
                </a:solidFill>
                <a:latin typeface="Arial" panose="020B0604020202020204" pitchFamily="34" charset="0"/>
              </a:defRPr>
            </a:lvl1pPr>
            <a:lvl2pPr marL="742950" indent="-285750" eaLnBrk="0" hangingPunct="0">
              <a:defRPr sz="2000" b="1">
                <a:solidFill>
                  <a:schemeClr val="tx1"/>
                </a:solidFill>
                <a:latin typeface="Arial" panose="020B0604020202020204" pitchFamily="34" charset="0"/>
              </a:defRPr>
            </a:lvl2pPr>
            <a:lvl3pPr marL="1143000" indent="-228600" eaLnBrk="0" hangingPunct="0">
              <a:defRPr sz="2000" b="1">
                <a:solidFill>
                  <a:schemeClr val="tx1"/>
                </a:solidFill>
                <a:latin typeface="Arial" panose="020B0604020202020204" pitchFamily="34" charset="0"/>
              </a:defRPr>
            </a:lvl3pPr>
            <a:lvl4pPr marL="1600200" indent="-228600" eaLnBrk="0" hangingPunct="0">
              <a:defRPr sz="2000" b="1">
                <a:solidFill>
                  <a:schemeClr val="tx1"/>
                </a:solidFill>
                <a:latin typeface="Arial" panose="020B0604020202020204" pitchFamily="34" charset="0"/>
              </a:defRPr>
            </a:lvl4pPr>
            <a:lvl5pPr marL="2057400" indent="-228600" eaLnBrk="0" hangingPunct="0">
              <a:defRPr sz="2000" b="1">
                <a:solidFill>
                  <a:schemeClr val="tx1"/>
                </a:solidFill>
                <a:latin typeface="Arial" panose="020B0604020202020204" pitchFamily="34" charset="0"/>
              </a:defRPr>
            </a:lvl5pPr>
            <a:lvl6pPr marL="2514600" indent="-228600" algn="just" eaLnBrk="0" fontAlgn="base" hangingPunct="0">
              <a:spcBef>
                <a:spcPct val="0"/>
              </a:spcBef>
              <a:spcAft>
                <a:spcPct val="0"/>
              </a:spcAft>
              <a:defRPr sz="2000" b="1">
                <a:solidFill>
                  <a:schemeClr val="tx1"/>
                </a:solidFill>
                <a:latin typeface="Arial" panose="020B0604020202020204" pitchFamily="34" charset="0"/>
              </a:defRPr>
            </a:lvl6pPr>
            <a:lvl7pPr marL="2971800" indent="-228600" algn="just" eaLnBrk="0" fontAlgn="base" hangingPunct="0">
              <a:spcBef>
                <a:spcPct val="0"/>
              </a:spcBef>
              <a:spcAft>
                <a:spcPct val="0"/>
              </a:spcAft>
              <a:defRPr sz="2000" b="1">
                <a:solidFill>
                  <a:schemeClr val="tx1"/>
                </a:solidFill>
                <a:latin typeface="Arial" panose="020B0604020202020204" pitchFamily="34" charset="0"/>
              </a:defRPr>
            </a:lvl7pPr>
            <a:lvl8pPr marL="3429000" indent="-228600" algn="just" eaLnBrk="0" fontAlgn="base" hangingPunct="0">
              <a:spcBef>
                <a:spcPct val="0"/>
              </a:spcBef>
              <a:spcAft>
                <a:spcPct val="0"/>
              </a:spcAft>
              <a:defRPr sz="2000" b="1">
                <a:solidFill>
                  <a:schemeClr val="tx1"/>
                </a:solidFill>
                <a:latin typeface="Arial" panose="020B0604020202020204" pitchFamily="34" charset="0"/>
              </a:defRPr>
            </a:lvl8pPr>
            <a:lvl9pPr marL="3886200" indent="-228600" algn="just" eaLnBrk="0" fontAlgn="base" hangingPunct="0">
              <a:spcBef>
                <a:spcPct val="0"/>
              </a:spcBef>
              <a:spcAft>
                <a:spcPct val="0"/>
              </a:spcAft>
              <a:defRPr sz="2000" b="1">
                <a:solidFill>
                  <a:schemeClr val="tx1"/>
                </a:solidFill>
                <a:latin typeface="Arial" panose="020B0604020202020204" pitchFamily="34" charset="0"/>
              </a:defRPr>
            </a:lvl9pPr>
          </a:lstStyle>
          <a:p>
            <a:pPr eaLnBrk="1" hangingPunct="1">
              <a:lnSpc>
                <a:spcPct val="90000"/>
              </a:lnSpc>
              <a:spcBef>
                <a:spcPct val="20000"/>
              </a:spcBef>
            </a:pPr>
            <a:r>
              <a:rPr lang="pt-BR" altLang="pt-BR" sz="1600" b="0">
                <a:cs typeface="Arial" panose="020B0604020202020204" pitchFamily="34" charset="0"/>
              </a:rPr>
              <a:t>1. </a:t>
            </a:r>
            <a:r>
              <a:rPr lang="pt-BR" altLang="pt-BR" sz="1600">
                <a:cs typeface="Arial" panose="020B0604020202020204" pitchFamily="34" charset="0"/>
              </a:rPr>
              <a:t>O uso de uma única folha de papel timbrado da administração não pode configurar a infração do art. 73, II, da Lei nº 9.504/97, dada a irrelevância da conduta</a:t>
            </a:r>
            <a:r>
              <a:rPr lang="pt-BR" altLang="pt-BR" sz="1600" b="0">
                <a:cs typeface="Arial" panose="020B0604020202020204" pitchFamily="34" charset="0"/>
              </a:rPr>
              <a:t>, ao se tratar de fato isolado e sem prova de que outros tenham ocorrido.</a:t>
            </a:r>
            <a:endParaRPr lang="pt-BR" altLang="pt-BR" sz="1600" b="0">
              <a:ea typeface="Arial Unicode MS" panose="020B0604020202020204" pitchFamily="34" charset="-128"/>
              <a:cs typeface="Arial Unicode MS" panose="020B0604020202020204" pitchFamily="34" charset="-128"/>
            </a:endParaRPr>
          </a:p>
          <a:p>
            <a:pPr eaLnBrk="1" hangingPunct="1">
              <a:lnSpc>
                <a:spcPct val="90000"/>
              </a:lnSpc>
              <a:spcBef>
                <a:spcPct val="20000"/>
              </a:spcBef>
            </a:pPr>
            <a:r>
              <a:rPr lang="pt-BR" altLang="pt-BR" sz="1600" b="0">
                <a:cs typeface="Arial" panose="020B0604020202020204" pitchFamily="34" charset="0"/>
              </a:rPr>
              <a:t>2. </a:t>
            </a:r>
            <a:r>
              <a:rPr lang="pt-BR" altLang="pt-BR" sz="1600">
                <a:cs typeface="Arial" panose="020B0604020202020204" pitchFamily="34" charset="0"/>
              </a:rPr>
              <a:t>O art. 73 da Lei nº 9.504/97 visa à preservação da igualdade entre os candidatos</a:t>
            </a:r>
            <a:r>
              <a:rPr lang="pt-BR" altLang="pt-BR" sz="1600" b="0">
                <a:cs typeface="Arial" panose="020B0604020202020204" pitchFamily="34" charset="0"/>
              </a:rPr>
              <a:t>, não havendo como reconhecer que um fato de somenos importância tenha afetado essa isonomia ou incorrido em privilégio do candidato à reeleição.</a:t>
            </a:r>
            <a:endParaRPr lang="pt-BR" altLang="pt-BR" sz="1600" b="0">
              <a:ea typeface="Arial Unicode MS" panose="020B0604020202020204" pitchFamily="34" charset="-128"/>
              <a:cs typeface="Arial Unicode MS" panose="020B0604020202020204" pitchFamily="34" charset="-128"/>
            </a:endParaRPr>
          </a:p>
          <a:p>
            <a:pPr eaLnBrk="1" hangingPunct="1">
              <a:lnSpc>
                <a:spcPct val="90000"/>
              </a:lnSpc>
              <a:spcBef>
                <a:spcPct val="20000"/>
              </a:spcBef>
            </a:pPr>
            <a:r>
              <a:rPr lang="pt-BR" altLang="pt-BR" sz="1600" b="0">
                <a:cs typeface="Arial" panose="020B0604020202020204" pitchFamily="34" charset="0"/>
              </a:rPr>
              <a:t>3. </a:t>
            </a:r>
            <a:r>
              <a:rPr lang="pt-BR" altLang="pt-BR" sz="1600">
                <a:cs typeface="Arial" panose="020B0604020202020204" pitchFamily="34" charset="0"/>
              </a:rPr>
              <a:t>A intervenção da Justiça Eleitoral deve ter como referência o delicado equilíbrio entre a legitimidade da soberania popular manifestada nas urnas e a preservação da lisura do processo eleitoral</a:t>
            </a:r>
            <a:r>
              <a:rPr lang="pt-BR" altLang="pt-BR" sz="1600" b="0">
                <a:cs typeface="Arial" panose="020B0604020202020204" pitchFamily="34" charset="0"/>
              </a:rPr>
              <a:t>.</a:t>
            </a:r>
            <a:endParaRPr lang="pt-BR" altLang="pt-BR" sz="1600" b="0">
              <a:ea typeface="Arial Unicode MS" panose="020B0604020202020204" pitchFamily="34" charset="-128"/>
              <a:cs typeface="Arial Unicode MS" panose="020B0604020202020204" pitchFamily="34" charset="-128"/>
            </a:endParaRPr>
          </a:p>
          <a:p>
            <a:pPr eaLnBrk="1" hangingPunct="1">
              <a:lnSpc>
                <a:spcPct val="90000"/>
              </a:lnSpc>
              <a:spcBef>
                <a:spcPct val="20000"/>
              </a:spcBef>
            </a:pPr>
            <a:r>
              <a:rPr lang="pt-BR" altLang="pt-BR" sz="1600" b="0">
                <a:cs typeface="Arial" panose="020B0604020202020204" pitchFamily="34" charset="0"/>
              </a:rPr>
              <a:t>4. Para restar demonstrada a responsabilidade do agente público pelo cometimento do ilícito eleitoral instituído pelo art. 73, inciso VI, alínea b, da Lei nº 9.504/97, é indispensável a comprovação de que o suposto autor da infração tenha autorizado a veiculação de publicidade institucional nos três meses que antecedem o pleito.</a:t>
            </a:r>
            <a:endParaRPr lang="pt-BR" altLang="pt-BR" sz="1600" b="0">
              <a:ea typeface="Arial Unicode MS" panose="020B0604020202020204" pitchFamily="34" charset="-128"/>
              <a:cs typeface="Arial Unicode MS" panose="020B0604020202020204" pitchFamily="34" charset="-128"/>
            </a:endParaRPr>
          </a:p>
          <a:p>
            <a:pPr eaLnBrk="1" hangingPunct="1">
              <a:lnSpc>
                <a:spcPct val="90000"/>
              </a:lnSpc>
              <a:spcBef>
                <a:spcPct val="20000"/>
              </a:spcBef>
            </a:pPr>
            <a:r>
              <a:rPr lang="pt-BR" altLang="pt-BR" sz="1600" b="0">
                <a:cs typeface="Arial" panose="020B0604020202020204" pitchFamily="34" charset="0"/>
              </a:rPr>
              <a:t>5. Conforme entendimento contido no Acórdão nº 5.565, por se tratar de fato constitutivo do ilícito eleitoral, cabe ao autor da representação o ônus da prova do indigitado ato de autorização.</a:t>
            </a:r>
            <a:endParaRPr lang="pt-BR" altLang="pt-BR" sz="1600" b="0">
              <a:ea typeface="Arial Unicode MS" panose="020B0604020202020204" pitchFamily="34" charset="-128"/>
              <a:cs typeface="Arial Unicode MS" panose="020B0604020202020204" pitchFamily="34" charset="-128"/>
            </a:endParaRPr>
          </a:p>
          <a:p>
            <a:pPr eaLnBrk="1" hangingPunct="1">
              <a:lnSpc>
                <a:spcPct val="90000"/>
              </a:lnSpc>
              <a:spcBef>
                <a:spcPct val="20000"/>
              </a:spcBef>
            </a:pPr>
            <a:r>
              <a:rPr lang="pt-BR" altLang="pt-BR" sz="1600" b="0">
                <a:cs typeface="Arial" panose="020B0604020202020204" pitchFamily="34" charset="0"/>
              </a:rPr>
              <a:t>6. Hipótese em que </a:t>
            </a:r>
            <a:r>
              <a:rPr lang="pt-BR" altLang="pt-BR" sz="1600">
                <a:cs typeface="Arial" panose="020B0604020202020204" pitchFamily="34" charset="0"/>
              </a:rPr>
              <a:t>não ficou configurada a potencialidade da conduta vedada para interferir no resultado das eleições</a:t>
            </a:r>
            <a:r>
              <a:rPr lang="pt-BR" altLang="pt-BR" sz="1600" b="0">
                <a:cs typeface="Arial" panose="020B0604020202020204" pitchFamily="34" charset="0"/>
              </a:rPr>
              <a:t>.</a:t>
            </a:r>
          </a:p>
          <a:p>
            <a:pPr eaLnBrk="1" hangingPunct="1">
              <a:lnSpc>
                <a:spcPct val="90000"/>
              </a:lnSpc>
              <a:spcBef>
                <a:spcPct val="20000"/>
              </a:spcBef>
            </a:pPr>
            <a:endParaRPr lang="pt-BR" altLang="pt-BR" sz="1600">
              <a:ea typeface="Arial Unicode MS" panose="020B0604020202020204" pitchFamily="34" charset="-128"/>
              <a:cs typeface="Arial Unicode MS" panose="020B0604020202020204" pitchFamily="34" charset="-128"/>
            </a:endParaRPr>
          </a:p>
          <a:p>
            <a:pPr eaLnBrk="1" hangingPunct="1">
              <a:lnSpc>
                <a:spcPct val="90000"/>
              </a:lnSpc>
              <a:spcBef>
                <a:spcPct val="20000"/>
              </a:spcBef>
            </a:pPr>
            <a:r>
              <a:rPr lang="pt-BR" altLang="pt-BR" sz="1600">
                <a:ea typeface="Arial Unicode MS" panose="020B0604020202020204" pitchFamily="34" charset="-128"/>
                <a:cs typeface="Arial Unicode MS" panose="020B0604020202020204" pitchFamily="34" charset="-128"/>
              </a:rPr>
              <a:t>Respe 25.073</a:t>
            </a:r>
            <a:r>
              <a:rPr lang="pt-BR" altLang="pt-BR" sz="1600" b="0">
                <a:ea typeface="Arial Unicode MS" panose="020B0604020202020204" pitchFamily="34" charset="-128"/>
                <a:cs typeface="Arial Unicode MS" panose="020B0604020202020204" pitchFamily="34" charset="-128"/>
              </a:rPr>
              <a:t>, Caputo Bastos. DJ - Diário de Justiça, Data 17/03/2006, Página 144. </a:t>
            </a:r>
          </a:p>
          <a:p>
            <a:pPr eaLnBrk="1" hangingPunct="1">
              <a:lnSpc>
                <a:spcPct val="90000"/>
              </a:lnSpc>
              <a:spcBef>
                <a:spcPct val="20000"/>
              </a:spcBef>
            </a:pPr>
            <a:endParaRPr lang="pt-BR" altLang="pt-BR" sz="1600" b="0">
              <a:ea typeface="Arial Unicode MS" panose="020B0604020202020204" pitchFamily="34" charset="-128"/>
              <a:cs typeface="Arial Unicode MS" panose="020B0604020202020204" pitchFamily="34" charset="-128"/>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ChangeArrowheads="1"/>
          </p:cNvSpPr>
          <p:nvPr/>
        </p:nvSpPr>
        <p:spPr bwMode="auto">
          <a:xfrm>
            <a:off x="0" y="212725"/>
            <a:ext cx="9144000" cy="523875"/>
          </a:xfrm>
          <a:prstGeom prst="rect">
            <a:avLst/>
          </a:prstGeom>
          <a:noFill/>
          <a:ln w="9525">
            <a:noFill/>
            <a:miter lim="800000"/>
            <a:headEnd/>
            <a:tailEnd/>
          </a:ln>
          <a:effectLst/>
        </p:spPr>
        <p:txBody>
          <a:bodyPr>
            <a:spAutoFit/>
          </a:bodyPr>
          <a:lstStyle/>
          <a:p>
            <a:pPr algn="ctr">
              <a:defRPr/>
            </a:pPr>
            <a:r>
              <a:rPr lang="pt-BR" sz="2800" dirty="0">
                <a:solidFill>
                  <a:schemeClr val="tx2"/>
                </a:solidFill>
                <a:effectLst>
                  <a:outerShdw blurRad="38100" dist="38100" dir="2700000" algn="tl">
                    <a:srgbClr val="FFFFFF"/>
                  </a:outerShdw>
                </a:effectLst>
              </a:rPr>
              <a:t>A evolução da jurisprudência</a:t>
            </a:r>
            <a:endParaRPr lang="pt-BR" sz="2800" b="0" dirty="0">
              <a:solidFill>
                <a:schemeClr val="tx2"/>
              </a:solidFill>
            </a:endParaRPr>
          </a:p>
        </p:txBody>
      </p:sp>
      <p:sp>
        <p:nvSpPr>
          <p:cNvPr id="50179" name="Rectangle 3"/>
          <p:cNvSpPr>
            <a:spLocks noChangeArrowheads="1"/>
          </p:cNvSpPr>
          <p:nvPr/>
        </p:nvSpPr>
        <p:spPr bwMode="auto">
          <a:xfrm>
            <a:off x="304800" y="1524000"/>
            <a:ext cx="8610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000" b="1">
                <a:solidFill>
                  <a:schemeClr val="tx1"/>
                </a:solidFill>
                <a:latin typeface="Arial" panose="020B0604020202020204" pitchFamily="34" charset="0"/>
              </a:defRPr>
            </a:lvl1pPr>
            <a:lvl2pPr marL="742950" indent="-285750" eaLnBrk="0" hangingPunct="0">
              <a:defRPr sz="2000" b="1">
                <a:solidFill>
                  <a:schemeClr val="tx1"/>
                </a:solidFill>
                <a:latin typeface="Arial" panose="020B0604020202020204" pitchFamily="34" charset="0"/>
              </a:defRPr>
            </a:lvl2pPr>
            <a:lvl3pPr marL="1143000" indent="-228600" eaLnBrk="0" hangingPunct="0">
              <a:defRPr sz="2000" b="1">
                <a:solidFill>
                  <a:schemeClr val="tx1"/>
                </a:solidFill>
                <a:latin typeface="Arial" panose="020B0604020202020204" pitchFamily="34" charset="0"/>
              </a:defRPr>
            </a:lvl3pPr>
            <a:lvl4pPr marL="1600200" indent="-228600" eaLnBrk="0" hangingPunct="0">
              <a:defRPr sz="2000" b="1">
                <a:solidFill>
                  <a:schemeClr val="tx1"/>
                </a:solidFill>
                <a:latin typeface="Arial" panose="020B0604020202020204" pitchFamily="34" charset="0"/>
              </a:defRPr>
            </a:lvl4pPr>
            <a:lvl5pPr marL="2057400" indent="-228600" eaLnBrk="0" hangingPunct="0">
              <a:defRPr sz="2000" b="1">
                <a:solidFill>
                  <a:schemeClr val="tx1"/>
                </a:solidFill>
                <a:latin typeface="Arial" panose="020B0604020202020204" pitchFamily="34" charset="0"/>
              </a:defRPr>
            </a:lvl5pPr>
            <a:lvl6pPr marL="2514600" indent="-228600" algn="just" eaLnBrk="0" fontAlgn="base" hangingPunct="0">
              <a:spcBef>
                <a:spcPct val="0"/>
              </a:spcBef>
              <a:spcAft>
                <a:spcPct val="0"/>
              </a:spcAft>
              <a:defRPr sz="2000" b="1">
                <a:solidFill>
                  <a:schemeClr val="tx1"/>
                </a:solidFill>
                <a:latin typeface="Arial" panose="020B0604020202020204" pitchFamily="34" charset="0"/>
              </a:defRPr>
            </a:lvl6pPr>
            <a:lvl7pPr marL="2971800" indent="-228600" algn="just" eaLnBrk="0" fontAlgn="base" hangingPunct="0">
              <a:spcBef>
                <a:spcPct val="0"/>
              </a:spcBef>
              <a:spcAft>
                <a:spcPct val="0"/>
              </a:spcAft>
              <a:defRPr sz="2000" b="1">
                <a:solidFill>
                  <a:schemeClr val="tx1"/>
                </a:solidFill>
                <a:latin typeface="Arial" panose="020B0604020202020204" pitchFamily="34" charset="0"/>
              </a:defRPr>
            </a:lvl7pPr>
            <a:lvl8pPr marL="3429000" indent="-228600" algn="just" eaLnBrk="0" fontAlgn="base" hangingPunct="0">
              <a:spcBef>
                <a:spcPct val="0"/>
              </a:spcBef>
              <a:spcAft>
                <a:spcPct val="0"/>
              </a:spcAft>
              <a:defRPr sz="2000" b="1">
                <a:solidFill>
                  <a:schemeClr val="tx1"/>
                </a:solidFill>
                <a:latin typeface="Arial" panose="020B0604020202020204" pitchFamily="34" charset="0"/>
              </a:defRPr>
            </a:lvl8pPr>
            <a:lvl9pPr marL="3886200" indent="-228600" algn="just" eaLnBrk="0" fontAlgn="base" hangingPunct="0">
              <a:spcBef>
                <a:spcPct val="0"/>
              </a:spcBef>
              <a:spcAft>
                <a:spcPct val="0"/>
              </a:spcAft>
              <a:defRPr sz="2000" b="1">
                <a:solidFill>
                  <a:schemeClr val="tx1"/>
                </a:solidFill>
                <a:latin typeface="Arial" panose="020B0604020202020204" pitchFamily="34" charset="0"/>
              </a:defRPr>
            </a:lvl9pPr>
          </a:lstStyle>
          <a:p>
            <a:pPr eaLnBrk="1" hangingPunct="1">
              <a:lnSpc>
                <a:spcPct val="90000"/>
              </a:lnSpc>
              <a:spcBef>
                <a:spcPct val="20000"/>
              </a:spcBef>
            </a:pPr>
            <a:r>
              <a:rPr lang="pt-BR" altLang="pt-BR" sz="1800">
                <a:cs typeface="Arial" panose="020B0604020202020204" pitchFamily="34" charset="0"/>
              </a:rPr>
              <a:t>Prazo para representação</a:t>
            </a:r>
          </a:p>
          <a:p>
            <a:pPr eaLnBrk="1" hangingPunct="1">
              <a:lnSpc>
                <a:spcPct val="90000"/>
              </a:lnSpc>
              <a:spcBef>
                <a:spcPct val="20000"/>
              </a:spcBef>
            </a:pPr>
            <a:endParaRPr lang="pt-BR" altLang="pt-BR" sz="1800" b="0">
              <a:ea typeface="Arial Unicode MS" panose="020B0604020202020204" pitchFamily="34" charset="-128"/>
              <a:cs typeface="Arial Unicode MS" panose="020B0604020202020204" pitchFamily="34" charset="-128"/>
            </a:endParaRPr>
          </a:p>
          <a:p>
            <a:pPr eaLnBrk="1" hangingPunct="1">
              <a:lnSpc>
                <a:spcPct val="90000"/>
              </a:lnSpc>
              <a:spcBef>
                <a:spcPct val="20000"/>
              </a:spcBef>
            </a:pPr>
            <a:r>
              <a:rPr lang="pt-BR" altLang="pt-BR" sz="1800" b="0">
                <a:cs typeface="Times New Roman" panose="02020603050405020304" pitchFamily="18" charset="0"/>
              </a:rPr>
              <a:t>O Tribunal fixou, por decisão majoritária, em cinco dias o prazo para o ajuizamento das representações pertinentes às condutas vedadas a agentes públicos em campanha eleitoral dispostas no art. 73 da Lei nº 9.504/97, </a:t>
            </a:r>
            <a:r>
              <a:rPr lang="pt-BR" altLang="pt-BR" sz="1800" b="0" u="sng">
                <a:cs typeface="Times New Roman" panose="02020603050405020304" pitchFamily="18" charset="0"/>
              </a:rPr>
              <a:t>contados da prática do ato ou data em que o interessado dele tomar conhecimento</a:t>
            </a:r>
            <a:r>
              <a:rPr lang="pt-BR" altLang="pt-BR" sz="1800" b="0">
                <a:cs typeface="Times New Roman" panose="02020603050405020304" pitchFamily="18" charset="0"/>
              </a:rPr>
              <a:t> (</a:t>
            </a:r>
            <a:r>
              <a:rPr lang="pt-BR" altLang="pt-BR" sz="1800">
                <a:cs typeface="Times New Roman" panose="02020603050405020304" pitchFamily="18" charset="0"/>
              </a:rPr>
              <a:t>RO nº 748</a:t>
            </a:r>
            <a:r>
              <a:rPr lang="pt-BR" altLang="pt-BR" sz="1800" b="0">
                <a:cs typeface="Times New Roman" panose="02020603050405020304" pitchFamily="18" charset="0"/>
              </a:rPr>
              <a:t>, de 24.5.2005, rel. Min. Luiz Carlos Madeira, DJ de 26.8.2005), ao entendimento de que “o não cumprimento deste prazo e a conseqüente omissão em buscar a imediata providência judicial, para fazer cessar a conduta, caracterizaria </a:t>
            </a:r>
            <a:r>
              <a:rPr lang="pt-BR" altLang="pt-BR" sz="1800">
                <a:cs typeface="Times New Roman" panose="02020603050405020304" pitchFamily="18" charset="0"/>
              </a:rPr>
              <a:t>falta de interesse processual do representante</a:t>
            </a:r>
            <a:r>
              <a:rPr lang="pt-BR" altLang="pt-BR" sz="1800" b="0">
                <a:cs typeface="Times New Roman" panose="02020603050405020304" pitchFamily="18" charset="0"/>
              </a:rPr>
              <a:t>” (Decisão monocrática no </a:t>
            </a:r>
            <a:r>
              <a:rPr lang="pt-BR" altLang="pt-BR" sz="1800">
                <a:cs typeface="Times New Roman" panose="02020603050405020304" pitchFamily="18" charset="0"/>
              </a:rPr>
              <a:t>Respe nº 21.508</a:t>
            </a:r>
            <a:r>
              <a:rPr lang="pt-BR" altLang="pt-BR" sz="1800" b="0">
                <a:cs typeface="Times New Roman" panose="02020603050405020304" pitchFamily="18" charset="0"/>
              </a:rPr>
              <a:t>, de 3.6.2005, rel. Min. Luiz Carlos Madeira, DJ de 14.6.2005, p. 199), e de que “Esse prazo busca </a:t>
            </a:r>
            <a:r>
              <a:rPr lang="pt-BR" altLang="pt-BR" sz="1800">
                <a:cs typeface="Times New Roman" panose="02020603050405020304" pitchFamily="18" charset="0"/>
              </a:rPr>
              <a:t>inibir as representações oportunistas</a:t>
            </a:r>
            <a:r>
              <a:rPr lang="pt-BR" altLang="pt-BR" sz="1800" b="0">
                <a:cs typeface="Times New Roman" panose="02020603050405020304" pitchFamily="18" charset="0"/>
              </a:rPr>
              <a:t>, das quais se vale o interessado justamente no momento mais oportuno e conveniente do ponto de vista político” (Decisão monocrática na </a:t>
            </a:r>
            <a:r>
              <a:rPr lang="pt-BR" altLang="pt-BR" sz="1800">
                <a:cs typeface="Times New Roman" panose="02020603050405020304" pitchFamily="18" charset="0"/>
              </a:rPr>
              <a:t>Medida Cautelar nº 1.663</a:t>
            </a:r>
            <a:r>
              <a:rPr lang="pt-BR" altLang="pt-BR" sz="1800" b="0">
                <a:cs typeface="Times New Roman" panose="02020603050405020304" pitchFamily="18" charset="0"/>
              </a:rPr>
              <a:t>, de 27.5.2005, rel. Min. Gilmar Mendes, DJ de 1º.6.2005, p. 86.).</a:t>
            </a:r>
            <a:r>
              <a:rPr lang="pt-BR" altLang="pt-BR" sz="1800" b="0">
                <a:ea typeface="Arial Unicode MS" panose="020B0604020202020204" pitchFamily="34" charset="-128"/>
                <a:cs typeface="Arial Unicode MS" panose="020B0604020202020204" pitchFamily="34" charset="-128"/>
              </a:rPr>
              <a:t> </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ChangeArrowheads="1"/>
          </p:cNvSpPr>
          <p:nvPr/>
        </p:nvSpPr>
        <p:spPr bwMode="auto">
          <a:xfrm>
            <a:off x="0" y="212725"/>
            <a:ext cx="9144000" cy="523875"/>
          </a:xfrm>
          <a:prstGeom prst="rect">
            <a:avLst/>
          </a:prstGeom>
          <a:noFill/>
          <a:ln w="9525">
            <a:noFill/>
            <a:miter lim="800000"/>
            <a:headEnd/>
            <a:tailEnd/>
          </a:ln>
          <a:effectLst/>
        </p:spPr>
        <p:txBody>
          <a:bodyPr>
            <a:spAutoFit/>
          </a:bodyPr>
          <a:lstStyle/>
          <a:p>
            <a:pPr algn="ctr">
              <a:defRPr/>
            </a:pPr>
            <a:r>
              <a:rPr lang="pt-BR" sz="2800" dirty="0">
                <a:solidFill>
                  <a:schemeClr val="tx2"/>
                </a:solidFill>
                <a:effectLst>
                  <a:outerShdw blurRad="38100" dist="38100" dir="2700000" algn="tl">
                    <a:srgbClr val="FFFFFF"/>
                  </a:outerShdw>
                </a:effectLst>
              </a:rPr>
              <a:t>A evolução da jurisprudência</a:t>
            </a:r>
            <a:endParaRPr lang="pt-BR" sz="2800" b="0" dirty="0">
              <a:solidFill>
                <a:schemeClr val="tx2"/>
              </a:solidFill>
            </a:endParaRPr>
          </a:p>
        </p:txBody>
      </p:sp>
      <p:sp>
        <p:nvSpPr>
          <p:cNvPr id="51203" name="Rectangle 3"/>
          <p:cNvSpPr>
            <a:spLocks noChangeArrowheads="1"/>
          </p:cNvSpPr>
          <p:nvPr/>
        </p:nvSpPr>
        <p:spPr bwMode="auto">
          <a:xfrm>
            <a:off x="285750" y="928688"/>
            <a:ext cx="8610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000" b="1">
                <a:solidFill>
                  <a:schemeClr val="tx1"/>
                </a:solidFill>
                <a:latin typeface="Arial" panose="020B0604020202020204" pitchFamily="34" charset="0"/>
              </a:defRPr>
            </a:lvl1pPr>
            <a:lvl2pPr marL="742950" indent="-285750" eaLnBrk="0" hangingPunct="0">
              <a:defRPr sz="2000" b="1">
                <a:solidFill>
                  <a:schemeClr val="tx1"/>
                </a:solidFill>
                <a:latin typeface="Arial" panose="020B0604020202020204" pitchFamily="34" charset="0"/>
              </a:defRPr>
            </a:lvl2pPr>
            <a:lvl3pPr marL="1143000" indent="-228600" eaLnBrk="0" hangingPunct="0">
              <a:defRPr sz="2000" b="1">
                <a:solidFill>
                  <a:schemeClr val="tx1"/>
                </a:solidFill>
                <a:latin typeface="Arial" panose="020B0604020202020204" pitchFamily="34" charset="0"/>
              </a:defRPr>
            </a:lvl3pPr>
            <a:lvl4pPr marL="1600200" indent="-228600" eaLnBrk="0" hangingPunct="0">
              <a:defRPr sz="2000" b="1">
                <a:solidFill>
                  <a:schemeClr val="tx1"/>
                </a:solidFill>
                <a:latin typeface="Arial" panose="020B0604020202020204" pitchFamily="34" charset="0"/>
              </a:defRPr>
            </a:lvl4pPr>
            <a:lvl5pPr marL="2057400" indent="-228600" eaLnBrk="0" hangingPunct="0">
              <a:defRPr sz="2000" b="1">
                <a:solidFill>
                  <a:schemeClr val="tx1"/>
                </a:solidFill>
                <a:latin typeface="Arial" panose="020B0604020202020204" pitchFamily="34" charset="0"/>
              </a:defRPr>
            </a:lvl5pPr>
            <a:lvl6pPr marL="2514600" indent="-228600" algn="just" eaLnBrk="0" fontAlgn="base" hangingPunct="0">
              <a:spcBef>
                <a:spcPct val="0"/>
              </a:spcBef>
              <a:spcAft>
                <a:spcPct val="0"/>
              </a:spcAft>
              <a:defRPr sz="2000" b="1">
                <a:solidFill>
                  <a:schemeClr val="tx1"/>
                </a:solidFill>
                <a:latin typeface="Arial" panose="020B0604020202020204" pitchFamily="34" charset="0"/>
              </a:defRPr>
            </a:lvl6pPr>
            <a:lvl7pPr marL="2971800" indent="-228600" algn="just" eaLnBrk="0" fontAlgn="base" hangingPunct="0">
              <a:spcBef>
                <a:spcPct val="0"/>
              </a:spcBef>
              <a:spcAft>
                <a:spcPct val="0"/>
              </a:spcAft>
              <a:defRPr sz="2000" b="1">
                <a:solidFill>
                  <a:schemeClr val="tx1"/>
                </a:solidFill>
                <a:latin typeface="Arial" panose="020B0604020202020204" pitchFamily="34" charset="0"/>
              </a:defRPr>
            </a:lvl7pPr>
            <a:lvl8pPr marL="3429000" indent="-228600" algn="just" eaLnBrk="0" fontAlgn="base" hangingPunct="0">
              <a:spcBef>
                <a:spcPct val="0"/>
              </a:spcBef>
              <a:spcAft>
                <a:spcPct val="0"/>
              </a:spcAft>
              <a:defRPr sz="2000" b="1">
                <a:solidFill>
                  <a:schemeClr val="tx1"/>
                </a:solidFill>
                <a:latin typeface="Arial" panose="020B0604020202020204" pitchFamily="34" charset="0"/>
              </a:defRPr>
            </a:lvl8pPr>
            <a:lvl9pPr marL="3886200" indent="-228600" algn="just" eaLnBrk="0" fontAlgn="base" hangingPunct="0">
              <a:spcBef>
                <a:spcPct val="0"/>
              </a:spcBef>
              <a:spcAft>
                <a:spcPct val="0"/>
              </a:spcAft>
              <a:defRPr sz="2000" b="1">
                <a:solidFill>
                  <a:schemeClr val="tx1"/>
                </a:solidFill>
                <a:latin typeface="Arial" panose="020B0604020202020204" pitchFamily="34" charset="0"/>
              </a:defRPr>
            </a:lvl9pPr>
          </a:lstStyle>
          <a:p>
            <a:pPr eaLnBrk="1" hangingPunct="1">
              <a:lnSpc>
                <a:spcPct val="90000"/>
              </a:lnSpc>
              <a:spcBef>
                <a:spcPct val="20000"/>
              </a:spcBef>
            </a:pPr>
            <a:r>
              <a:rPr lang="pt-BR" altLang="pt-BR" sz="1800">
                <a:cs typeface="Arial" panose="020B0604020202020204" pitchFamily="34" charset="0"/>
              </a:rPr>
              <a:t>Proporcionalidade </a:t>
            </a:r>
          </a:p>
          <a:p>
            <a:pPr eaLnBrk="1" hangingPunct="1">
              <a:lnSpc>
                <a:spcPct val="90000"/>
              </a:lnSpc>
              <a:spcBef>
                <a:spcPct val="20000"/>
              </a:spcBef>
            </a:pPr>
            <a:endParaRPr lang="pt-BR" altLang="pt-BR" sz="1800">
              <a:ea typeface="Arial Unicode MS" panose="020B0604020202020204" pitchFamily="34" charset="-128"/>
              <a:cs typeface="Arial Unicode MS" panose="020B0604020202020204" pitchFamily="34" charset="-128"/>
            </a:endParaRPr>
          </a:p>
          <a:p>
            <a:pPr eaLnBrk="1" hangingPunct="1">
              <a:lnSpc>
                <a:spcPct val="90000"/>
              </a:lnSpc>
              <a:spcBef>
                <a:spcPct val="20000"/>
              </a:spcBef>
            </a:pPr>
            <a:r>
              <a:rPr lang="pt-BR" altLang="pt-BR" sz="1800" b="0">
                <a:cs typeface="Arial" panose="020B0604020202020204" pitchFamily="34" charset="0"/>
              </a:rPr>
              <a:t>“Agravo regimental. Agravo de instrumento. Propaganda institucional. (...) Divulgação, em Boletim Oficial Municipal, de atos meramente administrativos, sem referência a nome nem divulgação de imagem do candidato à reeleição. Inexistência de conotação eleitoral. Não-configuração da conduta descrita no art. 73, VI, b, da Lei nº 9.504/97. Observância ao </a:t>
            </a:r>
            <a:r>
              <a:rPr lang="pt-BR" altLang="pt-BR" sz="1800">
                <a:cs typeface="Arial" panose="020B0604020202020204" pitchFamily="34" charset="0"/>
              </a:rPr>
              <a:t>princípio da proporcionalidade</a:t>
            </a:r>
            <a:r>
              <a:rPr lang="pt-BR" altLang="pt-BR" sz="1800" b="0">
                <a:cs typeface="Arial" panose="020B0604020202020204" pitchFamily="34" charset="0"/>
              </a:rPr>
              <a:t>. Agravos Regimentais desprovidos”. Acórdão no Agravo Regimental no Agravo de Instrumento nº 5.282, de 16.12.2004, rel. Min. Gilmar Mendes, DJ de 3.6.2005.</a:t>
            </a:r>
          </a:p>
          <a:p>
            <a:pPr eaLnBrk="1" hangingPunct="1">
              <a:lnSpc>
                <a:spcPct val="90000"/>
              </a:lnSpc>
              <a:spcBef>
                <a:spcPct val="20000"/>
              </a:spcBef>
            </a:pPr>
            <a:endParaRPr lang="pt-BR" altLang="pt-BR" sz="1800" b="0">
              <a:ea typeface="Arial Unicode MS" panose="020B0604020202020204" pitchFamily="34" charset="-128"/>
              <a:cs typeface="Arial Unicode MS" panose="020B0604020202020204" pitchFamily="34" charset="-128"/>
            </a:endParaRPr>
          </a:p>
          <a:p>
            <a:pPr eaLnBrk="1" hangingPunct="1">
              <a:lnSpc>
                <a:spcPct val="90000"/>
              </a:lnSpc>
              <a:spcBef>
                <a:spcPct val="20000"/>
              </a:spcBef>
            </a:pPr>
            <a:r>
              <a:rPr lang="pt-BR" altLang="pt-BR" sz="1800" b="0">
                <a:cs typeface="Arial" panose="020B0604020202020204" pitchFamily="34" charset="0"/>
              </a:rPr>
              <a:t>“Agravo de Instrumento. Eleições 2004. Provimento. Recurso Especial. Representação. Propaganda irregular. Caracterização. Registro. Art. 73, Lei nº 9.504/97. Princípio da proporcionalidade. Não-provimento. (...) </a:t>
            </a:r>
            <a:r>
              <a:rPr lang="pt-BR" altLang="pt-BR" sz="1800" b="0" u="sng">
                <a:cs typeface="Arial" panose="020B0604020202020204" pitchFamily="34" charset="0"/>
              </a:rPr>
              <a:t>O </a:t>
            </a:r>
            <a:r>
              <a:rPr lang="pt-BR" altLang="pt-BR" sz="1800" b="0">
                <a:cs typeface="Arial" panose="020B0604020202020204" pitchFamily="34" charset="0"/>
              </a:rPr>
              <a:t>dispositivo do art. 73, § 5º, da Lei nº 9.504/97, não determina que o infrator perca, automaticamente, o registro ou o diploma. Na aplicação desse dispositivo reserva-se ao magistrado o juízo de proporcionalidade. Vale dizer: </a:t>
            </a:r>
            <a:r>
              <a:rPr lang="pt-BR" altLang="pt-BR" sz="1800">
                <a:cs typeface="Arial" panose="020B0604020202020204" pitchFamily="34" charset="0"/>
              </a:rPr>
              <a:t>se a multa cominada no § 4º é proporcional à gravidade do ilícito eleitoral, não se aplica a pena de cassação</a:t>
            </a:r>
            <a:r>
              <a:rPr lang="pt-BR" altLang="pt-BR" sz="1800" b="0">
                <a:cs typeface="Arial" panose="020B0604020202020204" pitchFamily="34" charset="0"/>
              </a:rPr>
              <a:t>”. Acórdão nº Agravo de Instrumento nº 5.343, de 16.12.2004, rel. Min. Humberto Gomes de Barros, DJ de 4.3.2005.</a:t>
            </a:r>
            <a:endParaRPr lang="pt-BR" altLang="pt-BR" sz="1800">
              <a:cs typeface="Arial" panose="020B0604020202020204"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rtlCol="0">
            <a:normAutofit/>
          </a:bodyPr>
          <a:lstStyle/>
          <a:p>
            <a:pPr eaLnBrk="1" fontAlgn="auto" hangingPunct="1">
              <a:spcAft>
                <a:spcPts val="0"/>
              </a:spcAft>
              <a:defRPr/>
            </a:pPr>
            <a:r>
              <a:rPr lang="pt-PT" sz="2800" smtClean="0">
                <a:effectLst>
                  <a:outerShdw blurRad="38100" dist="38100" dir="2700000" algn="tl">
                    <a:srgbClr val="FFFFFF"/>
                  </a:outerShdw>
                </a:effectLst>
                <a:latin typeface="Arial Black" pitchFamily="34" charset="0"/>
              </a:rPr>
              <a:t>Abuso de poder</a:t>
            </a:r>
            <a:br>
              <a:rPr lang="pt-PT" sz="2800" smtClean="0">
                <a:effectLst>
                  <a:outerShdw blurRad="38100" dist="38100" dir="2700000" algn="tl">
                    <a:srgbClr val="FFFFFF"/>
                  </a:outerShdw>
                </a:effectLst>
                <a:latin typeface="Arial Black" pitchFamily="34" charset="0"/>
              </a:rPr>
            </a:br>
            <a:endParaRPr lang="pt-BR" sz="2800" smtClean="0">
              <a:solidFill>
                <a:srgbClr val="F8F8F8"/>
              </a:solidFill>
              <a:effectLst>
                <a:outerShdw blurRad="38100" dist="38100" dir="2700000" algn="tl">
                  <a:srgbClr val="000000"/>
                </a:outerShdw>
              </a:effectLst>
              <a:latin typeface="Arial Black" pitchFamily="34" charset="0"/>
            </a:endParaRPr>
          </a:p>
        </p:txBody>
      </p:sp>
      <p:sp>
        <p:nvSpPr>
          <p:cNvPr id="6147" name="Rectangle 3"/>
          <p:cNvSpPr>
            <a:spLocks noGrp="1" noChangeArrowheads="1"/>
          </p:cNvSpPr>
          <p:nvPr>
            <p:ph type="body" idx="1"/>
          </p:nvPr>
        </p:nvSpPr>
        <p:spPr>
          <a:xfrm>
            <a:off x="304800" y="1676400"/>
            <a:ext cx="8610600" cy="4114800"/>
          </a:xfrm>
        </p:spPr>
        <p:txBody>
          <a:bodyPr/>
          <a:lstStyle/>
          <a:p>
            <a:pPr eaLnBrk="1" hangingPunct="1"/>
            <a:r>
              <a:rPr lang="pt-BR" altLang="pt-BR" smtClean="0"/>
              <a:t>Código Eleitoral:</a:t>
            </a:r>
          </a:p>
          <a:p>
            <a:pPr eaLnBrk="1" hangingPunct="1">
              <a:buFontTx/>
              <a:buNone/>
            </a:pPr>
            <a:endParaRPr lang="pt-BR" altLang="pt-BR" smtClean="0"/>
          </a:p>
          <a:p>
            <a:pPr lvl="1" algn="just" eaLnBrk="1" hangingPunct="1"/>
            <a:r>
              <a:rPr lang="pt-BR" altLang="pt-BR" sz="2400" smtClean="0">
                <a:latin typeface="Arial" panose="020B0604020202020204" pitchFamily="34" charset="0"/>
                <a:ea typeface="Arial Unicode MS" panose="020B0604020202020204" pitchFamily="34" charset="-128"/>
                <a:cs typeface="Arial Unicode MS" panose="020B0604020202020204" pitchFamily="34" charset="-128"/>
              </a:rPr>
              <a:t>Art. 237. A </a:t>
            </a:r>
            <a:r>
              <a:rPr lang="pt-BR" altLang="pt-BR" sz="2400" b="1" smtClean="0">
                <a:latin typeface="Arial" panose="020B0604020202020204" pitchFamily="34" charset="0"/>
                <a:ea typeface="Arial Unicode MS" panose="020B0604020202020204" pitchFamily="34" charset="-128"/>
                <a:cs typeface="Arial Unicode MS" panose="020B0604020202020204" pitchFamily="34" charset="-128"/>
              </a:rPr>
              <a:t>interferência do poder econômico</a:t>
            </a:r>
            <a:r>
              <a:rPr lang="pt-BR" altLang="pt-BR" sz="2400" smtClean="0">
                <a:latin typeface="Arial" panose="020B0604020202020204" pitchFamily="34" charset="0"/>
                <a:ea typeface="Arial Unicode MS" panose="020B0604020202020204" pitchFamily="34" charset="-128"/>
                <a:cs typeface="Arial Unicode MS" panose="020B0604020202020204" pitchFamily="34" charset="-128"/>
              </a:rPr>
              <a:t> e o </a:t>
            </a:r>
            <a:r>
              <a:rPr lang="pt-BR" altLang="pt-BR" sz="2400" b="1" smtClean="0">
                <a:latin typeface="Arial" panose="020B0604020202020204" pitchFamily="34" charset="0"/>
                <a:ea typeface="Arial Unicode MS" panose="020B0604020202020204" pitchFamily="34" charset="-128"/>
                <a:cs typeface="Arial Unicode MS" panose="020B0604020202020204" pitchFamily="34" charset="-128"/>
              </a:rPr>
              <a:t>desvio ou abuso do poder de autoridade</a:t>
            </a:r>
            <a:r>
              <a:rPr lang="pt-BR" altLang="pt-BR" sz="2400" smtClean="0">
                <a:latin typeface="Arial" panose="020B0604020202020204" pitchFamily="34" charset="0"/>
                <a:ea typeface="Arial Unicode MS" panose="020B0604020202020204" pitchFamily="34" charset="-128"/>
                <a:cs typeface="Arial Unicode MS" panose="020B0604020202020204" pitchFamily="34" charset="-128"/>
              </a:rPr>
              <a:t>, em </a:t>
            </a:r>
            <a:r>
              <a:rPr lang="pt-BR" altLang="pt-BR" sz="2400" b="1" smtClean="0">
                <a:latin typeface="Arial" panose="020B0604020202020204" pitchFamily="34" charset="0"/>
                <a:ea typeface="Arial Unicode MS" panose="020B0604020202020204" pitchFamily="34" charset="-128"/>
                <a:cs typeface="Arial Unicode MS" panose="020B0604020202020204" pitchFamily="34" charset="-128"/>
              </a:rPr>
              <a:t>desfavor da liberdade do voto,</a:t>
            </a:r>
            <a:r>
              <a:rPr lang="pt-BR" altLang="pt-BR" sz="2400" smtClean="0">
                <a:latin typeface="Arial" panose="020B0604020202020204" pitchFamily="34" charset="0"/>
                <a:ea typeface="Arial Unicode MS" panose="020B0604020202020204" pitchFamily="34" charset="-128"/>
                <a:cs typeface="Arial Unicode MS" panose="020B0604020202020204" pitchFamily="34" charset="-128"/>
              </a:rPr>
              <a:t> serão coibidos e punidos.</a:t>
            </a:r>
            <a:endParaRPr lang="pt-BR" altLang="pt-BR" sz="2400" smtClean="0"/>
          </a:p>
        </p:txBody>
      </p:sp>
      <p:sp>
        <p:nvSpPr>
          <p:cNvPr id="8196" name="Rectangle 4"/>
          <p:cNvSpPr>
            <a:spLocks noChangeArrowheads="1"/>
          </p:cNvSpPr>
          <p:nvPr/>
        </p:nvSpPr>
        <p:spPr bwMode="auto">
          <a:xfrm>
            <a:off x="685800" y="381000"/>
            <a:ext cx="7772400" cy="1143000"/>
          </a:xfrm>
          <a:prstGeom prst="rect">
            <a:avLst/>
          </a:prstGeom>
          <a:noFill/>
          <a:ln w="9525">
            <a:noFill/>
            <a:miter lim="800000"/>
            <a:headEnd/>
            <a:tailEnd/>
          </a:ln>
          <a:effectLst/>
        </p:spPr>
        <p:txBody>
          <a:bodyPr anchor="ctr"/>
          <a:lstStyle/>
          <a:p>
            <a:pPr algn="ctr">
              <a:defRPr/>
            </a:pPr>
            <a:endParaRPr lang="pt-BR" sz="6000">
              <a:solidFill>
                <a:schemeClr val="tx2"/>
              </a:solidFill>
              <a:effectLst>
                <a:outerShdw blurRad="38100" dist="38100" dir="2700000" algn="tl">
                  <a:srgbClr val="FFFFFF"/>
                </a:outerShdw>
              </a:effectLst>
              <a:latin typeface="Arial Black" pitchFamily="34"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ChangeArrowheads="1"/>
          </p:cNvSpPr>
          <p:nvPr/>
        </p:nvSpPr>
        <p:spPr bwMode="auto">
          <a:xfrm>
            <a:off x="0" y="212725"/>
            <a:ext cx="9144000" cy="523875"/>
          </a:xfrm>
          <a:prstGeom prst="rect">
            <a:avLst/>
          </a:prstGeom>
          <a:noFill/>
          <a:ln w="9525">
            <a:noFill/>
            <a:miter lim="800000"/>
            <a:headEnd/>
            <a:tailEnd/>
          </a:ln>
          <a:effectLst/>
        </p:spPr>
        <p:txBody>
          <a:bodyPr>
            <a:spAutoFit/>
          </a:bodyPr>
          <a:lstStyle/>
          <a:p>
            <a:pPr algn="ctr">
              <a:defRPr/>
            </a:pPr>
            <a:r>
              <a:rPr lang="pt-BR" sz="2800" dirty="0">
                <a:solidFill>
                  <a:schemeClr val="tx2"/>
                </a:solidFill>
                <a:effectLst>
                  <a:outerShdw blurRad="38100" dist="38100" dir="2700000" algn="tl">
                    <a:srgbClr val="FFFFFF"/>
                  </a:outerShdw>
                </a:effectLst>
              </a:rPr>
              <a:t>A evolução da jurisprudência</a:t>
            </a:r>
            <a:endParaRPr lang="pt-BR" sz="2800" b="0" dirty="0">
              <a:solidFill>
                <a:schemeClr val="tx2"/>
              </a:solidFill>
            </a:endParaRPr>
          </a:p>
        </p:txBody>
      </p:sp>
      <p:sp>
        <p:nvSpPr>
          <p:cNvPr id="61443" name="Rectangle 3"/>
          <p:cNvSpPr>
            <a:spLocks noChangeArrowheads="1"/>
          </p:cNvSpPr>
          <p:nvPr/>
        </p:nvSpPr>
        <p:spPr bwMode="auto">
          <a:xfrm>
            <a:off x="214313" y="857250"/>
            <a:ext cx="8610600" cy="4114800"/>
          </a:xfrm>
          <a:prstGeom prst="rect">
            <a:avLst/>
          </a:prstGeom>
          <a:noFill/>
          <a:ln w="9525">
            <a:noFill/>
            <a:miter lim="800000"/>
            <a:headEnd/>
            <a:tailEnd/>
          </a:ln>
          <a:effectLst/>
        </p:spPr>
        <p:txBody>
          <a:bodyPr/>
          <a:lstStyle/>
          <a:p>
            <a:pPr marL="342900" indent="-342900">
              <a:lnSpc>
                <a:spcPct val="90000"/>
              </a:lnSpc>
              <a:spcBef>
                <a:spcPct val="20000"/>
              </a:spcBef>
              <a:defRPr/>
            </a:pPr>
            <a:r>
              <a:rPr lang="pt-BR" sz="1800" dirty="0">
                <a:cs typeface="Arial" pitchFamily="34" charset="0"/>
              </a:rPr>
              <a:t>Estado atual:</a:t>
            </a:r>
          </a:p>
          <a:p>
            <a:pPr marL="342900" indent="-342900">
              <a:lnSpc>
                <a:spcPct val="90000"/>
              </a:lnSpc>
              <a:spcBef>
                <a:spcPct val="20000"/>
              </a:spcBef>
              <a:defRPr/>
            </a:pPr>
            <a:endParaRPr lang="pt-BR" sz="1800" dirty="0">
              <a:ea typeface="Arial Unicode MS" pitchFamily="34" charset="-128"/>
              <a:cs typeface="Arial Unicode MS" pitchFamily="34" charset="-128"/>
            </a:endParaRPr>
          </a:p>
          <a:p>
            <a:pPr>
              <a:defRPr/>
            </a:pPr>
            <a:r>
              <a:rPr lang="pt-BR" sz="1800" b="0" dirty="0"/>
              <a:t>A disciplina relativa às condutas vedadas a agentes públicos em campanha eleitoral visa coibir a utilização da máquina administrativa em benefício de partido, coligação ou candidato. Na espécie, </a:t>
            </a:r>
            <a:r>
              <a:rPr lang="pt-BR" sz="1800" dirty="0"/>
              <a:t>tendo a obra sido inaugurada na gestão de adversário político dos agravados, sem que estes auferissem dividendos político-eleitorais com o evento</a:t>
            </a:r>
            <a:r>
              <a:rPr lang="pt-BR" sz="1800" b="0" dirty="0"/>
              <a:t>, não incide a sanção prevista no parágrafo único do art. 77 da Lei n</a:t>
            </a:r>
            <a:r>
              <a:rPr lang="pt-BR" sz="1800" b="0" u="sng" dirty="0"/>
              <a:t>o </a:t>
            </a:r>
            <a:r>
              <a:rPr lang="pt-BR" sz="1800" b="0" dirty="0"/>
              <a:t>9.504/97. </a:t>
            </a:r>
          </a:p>
          <a:p>
            <a:pPr>
              <a:defRPr/>
            </a:pPr>
            <a:r>
              <a:rPr lang="pt-BR" sz="1800" b="0" dirty="0"/>
              <a:t>As condutas vedadas </a:t>
            </a:r>
            <a:r>
              <a:rPr lang="pt-BR" sz="1800" dirty="0"/>
              <a:t>devem ser examinadas sob o princípio da proporcionalidade e com base no potencial lesivo ao equilíbrio do pleito</a:t>
            </a:r>
            <a:r>
              <a:rPr lang="pt-BR" sz="1800" b="0" dirty="0"/>
              <a:t>. </a:t>
            </a:r>
          </a:p>
          <a:p>
            <a:pPr>
              <a:defRPr/>
            </a:pPr>
            <a:r>
              <a:rPr lang="pt-BR" sz="1800" b="0" dirty="0"/>
              <a:t>Assentado pelo TRE que a inauguração de obra pública tenha sido presenciada por número limitado de pessoas, bem como a inexistência de desequilíbrio entre os candidatos envolvidos na disputa eleitoral, </a:t>
            </a:r>
            <a:r>
              <a:rPr lang="pt-BR" sz="1800" dirty="0"/>
              <a:t>tais circunstâncias não podem ser revistas no âmbito do recurso especial, a teor do que dispõem as súmulas n</a:t>
            </a:r>
            <a:r>
              <a:rPr lang="pt-BR" sz="1800" u="sng" dirty="0"/>
              <a:t>o </a:t>
            </a:r>
            <a:r>
              <a:rPr lang="pt-BR" sz="1800" dirty="0"/>
              <a:t>7/STJ e n</a:t>
            </a:r>
            <a:r>
              <a:rPr lang="pt-BR" sz="1800" u="sng" dirty="0"/>
              <a:t>o </a:t>
            </a:r>
            <a:r>
              <a:rPr lang="pt-BR" sz="1800" dirty="0"/>
              <a:t>279/STF. </a:t>
            </a:r>
          </a:p>
          <a:p>
            <a:pPr>
              <a:defRPr/>
            </a:pPr>
            <a:r>
              <a:rPr lang="pt-BR" sz="1800" b="0" dirty="0"/>
              <a:t>Nesse entendimento, o Tribunal negou provimento ao agravo regimental. Unânime. </a:t>
            </a:r>
          </a:p>
          <a:p>
            <a:pPr>
              <a:defRPr/>
            </a:pPr>
            <a:r>
              <a:rPr lang="pt-BR" sz="1800" b="0" i="1" dirty="0"/>
              <a:t>Agravo Regimental no Agravo de Instrumento n</a:t>
            </a:r>
            <a:r>
              <a:rPr lang="pt-BR" sz="1800" b="0" i="1" u="sng" dirty="0"/>
              <a:t>o </a:t>
            </a:r>
            <a:r>
              <a:rPr lang="pt-BR" sz="1800" b="0" i="1" dirty="0"/>
              <a:t>11.173/SP, rel. Min. Marcelo Ribeiro, em 15.9.2009.</a:t>
            </a:r>
            <a:endParaRPr lang="pt-BR" sz="1800" b="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rtlCol="0">
            <a:normAutofit/>
          </a:bodyPr>
          <a:lstStyle/>
          <a:p>
            <a:pPr eaLnBrk="1" fontAlgn="auto" hangingPunct="1">
              <a:spcAft>
                <a:spcPts val="0"/>
              </a:spcAft>
              <a:defRPr/>
            </a:pPr>
            <a:r>
              <a:rPr lang="pt-PT" sz="2800" smtClean="0">
                <a:effectLst>
                  <a:outerShdw blurRad="38100" dist="38100" dir="2700000" algn="tl">
                    <a:srgbClr val="FFFFFF"/>
                  </a:outerShdw>
                </a:effectLst>
                <a:latin typeface="Arial Black" pitchFamily="34" charset="0"/>
              </a:rPr>
              <a:t>Abuso de poder</a:t>
            </a:r>
            <a:br>
              <a:rPr lang="pt-PT" sz="2800" smtClean="0">
                <a:effectLst>
                  <a:outerShdw blurRad="38100" dist="38100" dir="2700000" algn="tl">
                    <a:srgbClr val="FFFFFF"/>
                  </a:outerShdw>
                </a:effectLst>
                <a:latin typeface="Arial Black" pitchFamily="34" charset="0"/>
              </a:rPr>
            </a:br>
            <a:endParaRPr lang="pt-BR" sz="2800" smtClean="0">
              <a:solidFill>
                <a:srgbClr val="F8F8F8"/>
              </a:solidFill>
              <a:effectLst>
                <a:outerShdw blurRad="38100" dist="38100" dir="2700000" algn="tl">
                  <a:srgbClr val="000000"/>
                </a:outerShdw>
              </a:effectLst>
              <a:latin typeface="Arial Black" pitchFamily="34" charset="0"/>
            </a:endParaRPr>
          </a:p>
        </p:txBody>
      </p:sp>
      <p:sp>
        <p:nvSpPr>
          <p:cNvPr id="8195" name="Rectangle 3"/>
          <p:cNvSpPr>
            <a:spLocks noGrp="1" noChangeArrowheads="1"/>
          </p:cNvSpPr>
          <p:nvPr>
            <p:ph type="body" idx="1"/>
          </p:nvPr>
        </p:nvSpPr>
        <p:spPr>
          <a:xfrm>
            <a:off x="304800" y="1676400"/>
            <a:ext cx="8610600" cy="4114800"/>
          </a:xfrm>
        </p:spPr>
        <p:txBody>
          <a:bodyPr rtlCol="0">
            <a:normAutofit fontScale="62500" lnSpcReduction="20000"/>
          </a:bodyPr>
          <a:lstStyle/>
          <a:p>
            <a:pPr eaLnBrk="1" fontAlgn="auto" hangingPunct="1">
              <a:spcAft>
                <a:spcPts val="0"/>
              </a:spcAft>
              <a:defRPr/>
            </a:pPr>
            <a:r>
              <a:rPr lang="pt-BR" dirty="0" smtClean="0"/>
              <a:t>LC 64/90:</a:t>
            </a:r>
          </a:p>
          <a:p>
            <a:pPr eaLnBrk="1" fontAlgn="auto" hangingPunct="1">
              <a:spcAft>
                <a:spcPts val="0"/>
              </a:spcAft>
              <a:buFontTx/>
              <a:buNone/>
              <a:defRPr/>
            </a:pPr>
            <a:endParaRPr lang="pt-BR" dirty="0" smtClean="0"/>
          </a:p>
          <a:p>
            <a:pPr lvl="1" algn="just" eaLnBrk="1" fontAlgn="auto" hangingPunct="1">
              <a:spcAft>
                <a:spcPts val="0"/>
              </a:spcAft>
              <a:defRPr/>
            </a:pPr>
            <a:r>
              <a:rPr lang="pt-BR" sz="2600" dirty="0" smtClean="0"/>
              <a:t>Art. 22. Qualquer partido político, coligação, candidato ou Ministério Público Eleitoral poderá representar à Justiça Eleitoral, diretamente ao Corregedor-Geral ou Regional, relatando fatos e indicando provas, indícios e circunstâncias e pedir abertura de investigação judicial para apurar </a:t>
            </a:r>
            <a:r>
              <a:rPr lang="pt-BR" sz="2600" b="1" dirty="0" smtClean="0"/>
              <a:t>uso indevido, desvio ou abuso do poder econômico ou do poder de autoridade, ou utilização indevida de veículos ou meios de comunicação social</a:t>
            </a:r>
            <a:r>
              <a:rPr lang="pt-BR" sz="2600" dirty="0" smtClean="0"/>
              <a:t>, em benefício de candidato ou de partido político, obedecido o seguinte rito:</a:t>
            </a:r>
          </a:p>
          <a:p>
            <a:pPr lvl="1" algn="just" eaLnBrk="1" fontAlgn="auto" hangingPunct="1">
              <a:spcAft>
                <a:spcPts val="0"/>
              </a:spcAft>
              <a:defRPr/>
            </a:pPr>
            <a:endParaRPr lang="pt-BR" sz="2400" dirty="0" smtClean="0"/>
          </a:p>
          <a:p>
            <a:pPr lvl="1" algn="just" eaLnBrk="1" fontAlgn="auto" hangingPunct="1">
              <a:spcAft>
                <a:spcPts val="0"/>
              </a:spcAft>
              <a:defRPr/>
            </a:pPr>
            <a:r>
              <a:rPr lang="pt-BR" sz="2400" dirty="0" smtClean="0"/>
              <a:t>XIV - julgada procedente a representação, o Tribunal declarará a inelegibilidade do representado e de quantos hajam contribuído para a prática do ato, cominando-lhes </a:t>
            </a:r>
            <a:r>
              <a:rPr lang="pt-BR" sz="2400" b="1" dirty="0" smtClean="0"/>
              <a:t>sanção de inelegibilidade </a:t>
            </a:r>
            <a:r>
              <a:rPr lang="pt-BR" sz="2400" dirty="0" smtClean="0"/>
              <a:t>para as eleições a se realizarem nos 3 (três) anos subseqüentes à eleição em que se verificou, </a:t>
            </a:r>
            <a:r>
              <a:rPr lang="pt-BR" sz="2400" b="1" dirty="0" smtClean="0"/>
              <a:t>além da cassação do registro do candidato</a:t>
            </a:r>
            <a:r>
              <a:rPr lang="pt-BR" sz="2400" dirty="0" smtClean="0"/>
              <a:t> diretamente beneficiado pela interferência do poder econômico e pelo desvio ou abuso do poder de autoridade, determinando a remessa dos autos ao Ministério Público Eleitoral, para instauração de processo disciplinar, se for o caso, e processo-crime, ordenando quaisquer outras providências que a espécie comportar;</a:t>
            </a:r>
          </a:p>
        </p:txBody>
      </p:sp>
      <p:sp>
        <p:nvSpPr>
          <p:cNvPr id="8196" name="Rectangle 4"/>
          <p:cNvSpPr>
            <a:spLocks noChangeArrowheads="1"/>
          </p:cNvSpPr>
          <p:nvPr/>
        </p:nvSpPr>
        <p:spPr bwMode="auto">
          <a:xfrm>
            <a:off x="685800" y="381000"/>
            <a:ext cx="7772400" cy="1143000"/>
          </a:xfrm>
          <a:prstGeom prst="rect">
            <a:avLst/>
          </a:prstGeom>
          <a:noFill/>
          <a:ln w="9525">
            <a:noFill/>
            <a:miter lim="800000"/>
            <a:headEnd/>
            <a:tailEnd/>
          </a:ln>
          <a:effectLst/>
        </p:spPr>
        <p:txBody>
          <a:bodyPr anchor="ctr"/>
          <a:lstStyle/>
          <a:p>
            <a:pPr algn="ctr">
              <a:defRPr/>
            </a:pPr>
            <a:endParaRPr lang="pt-BR" sz="6000">
              <a:solidFill>
                <a:schemeClr val="tx2"/>
              </a:solidFill>
              <a:effectLst>
                <a:outerShdw blurRad="38100" dist="38100" dir="2700000" algn="tl">
                  <a:srgbClr val="FFFFFF"/>
                </a:outerShdw>
              </a:effectLst>
              <a:latin typeface="Arial Black"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rtlCol="0">
            <a:normAutofit/>
          </a:bodyPr>
          <a:lstStyle/>
          <a:p>
            <a:pPr eaLnBrk="1" fontAlgn="auto" hangingPunct="1">
              <a:spcAft>
                <a:spcPts val="0"/>
              </a:spcAft>
              <a:defRPr/>
            </a:pPr>
            <a:r>
              <a:rPr lang="pt-PT" sz="2800" smtClean="0">
                <a:effectLst>
                  <a:outerShdw blurRad="38100" dist="38100" dir="2700000" algn="tl">
                    <a:srgbClr val="FFFFFF"/>
                  </a:outerShdw>
                </a:effectLst>
                <a:latin typeface="Arial Black" pitchFamily="34" charset="0"/>
              </a:rPr>
              <a:t>Abuso de poder</a:t>
            </a:r>
            <a:br>
              <a:rPr lang="pt-PT" sz="2800" smtClean="0">
                <a:effectLst>
                  <a:outerShdw blurRad="38100" dist="38100" dir="2700000" algn="tl">
                    <a:srgbClr val="FFFFFF"/>
                  </a:outerShdw>
                </a:effectLst>
                <a:latin typeface="Arial Black" pitchFamily="34" charset="0"/>
              </a:rPr>
            </a:br>
            <a:endParaRPr lang="pt-BR" sz="2800" smtClean="0">
              <a:solidFill>
                <a:srgbClr val="F8F8F8"/>
              </a:solidFill>
              <a:effectLst>
                <a:outerShdw blurRad="38100" dist="38100" dir="2700000" algn="tl">
                  <a:srgbClr val="000000"/>
                </a:outerShdw>
              </a:effectLst>
              <a:latin typeface="Arial Black" pitchFamily="34" charset="0"/>
            </a:endParaRPr>
          </a:p>
        </p:txBody>
      </p:sp>
      <p:sp>
        <p:nvSpPr>
          <p:cNvPr id="8195" name="Rectangle 3"/>
          <p:cNvSpPr>
            <a:spLocks noGrp="1" noChangeArrowheads="1"/>
          </p:cNvSpPr>
          <p:nvPr>
            <p:ph type="body" idx="1"/>
          </p:nvPr>
        </p:nvSpPr>
        <p:spPr>
          <a:xfrm>
            <a:off x="304800" y="1752600"/>
            <a:ext cx="8610600" cy="4114800"/>
          </a:xfrm>
        </p:spPr>
        <p:txBody>
          <a:bodyPr/>
          <a:lstStyle/>
          <a:p>
            <a:pPr eaLnBrk="1" hangingPunct="1"/>
            <a:r>
              <a:rPr lang="pt-BR" altLang="pt-BR" sz="2800" smtClean="0"/>
              <a:t>Como caracterizar juridicamente esse fato, o abuso de poder (político, econômico ou de mídia)?</a:t>
            </a:r>
          </a:p>
          <a:p>
            <a:pPr eaLnBrk="1" hangingPunct="1"/>
            <a:r>
              <a:rPr lang="pt-BR" altLang="pt-BR" sz="2800" smtClean="0"/>
              <a:t>Parâmetros normativos:</a:t>
            </a:r>
          </a:p>
          <a:p>
            <a:pPr lvl="1" eaLnBrk="1" hangingPunct="1"/>
            <a:r>
              <a:rPr lang="pt-BR" altLang="pt-BR" sz="2400" smtClean="0"/>
              <a:t>“normalidade e legitimidade das eleições”</a:t>
            </a:r>
          </a:p>
          <a:p>
            <a:pPr lvl="1" eaLnBrk="1" hangingPunct="1"/>
            <a:r>
              <a:rPr lang="pt-BR" altLang="pt-BR" sz="2400" smtClean="0"/>
              <a:t>“liberdade do voto”</a:t>
            </a:r>
          </a:p>
          <a:p>
            <a:pPr lvl="1" eaLnBrk="1" hangingPunct="1"/>
            <a:r>
              <a:rPr lang="pt-BR" altLang="pt-BR" sz="2400" smtClean="0"/>
              <a:t>“igualdade de oportunidades entre candidatos”</a:t>
            </a:r>
          </a:p>
          <a:p>
            <a:pPr eaLnBrk="1" hangingPunct="1"/>
            <a:r>
              <a:rPr lang="pt-BR" altLang="pt-BR" sz="2800" smtClean="0"/>
              <a:t>Conceitos fluidos, cláusulas gerais, princípios...</a:t>
            </a:r>
          </a:p>
        </p:txBody>
      </p:sp>
      <p:sp>
        <p:nvSpPr>
          <p:cNvPr id="10244" name="Rectangle 4"/>
          <p:cNvSpPr>
            <a:spLocks noChangeArrowheads="1"/>
          </p:cNvSpPr>
          <p:nvPr/>
        </p:nvSpPr>
        <p:spPr bwMode="auto">
          <a:xfrm>
            <a:off x="685800" y="381000"/>
            <a:ext cx="7772400" cy="1143000"/>
          </a:xfrm>
          <a:prstGeom prst="rect">
            <a:avLst/>
          </a:prstGeom>
          <a:noFill/>
          <a:ln w="9525">
            <a:noFill/>
            <a:miter lim="800000"/>
            <a:headEnd/>
            <a:tailEnd/>
          </a:ln>
          <a:effectLst/>
        </p:spPr>
        <p:txBody>
          <a:bodyPr anchor="ctr"/>
          <a:lstStyle/>
          <a:p>
            <a:pPr algn="ctr">
              <a:defRPr/>
            </a:pPr>
            <a:endParaRPr lang="pt-BR" sz="6000">
              <a:solidFill>
                <a:schemeClr val="tx2"/>
              </a:solidFill>
              <a:effectLst>
                <a:outerShdw blurRad="38100" dist="38100" dir="2700000" algn="tl">
                  <a:srgbClr val="FFFFFF"/>
                </a:outerShdw>
              </a:effectLst>
              <a:latin typeface="Arial Black"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rtlCol="0">
            <a:normAutofit fontScale="90000"/>
          </a:bodyPr>
          <a:lstStyle/>
          <a:p>
            <a:pPr eaLnBrk="1" fontAlgn="auto" hangingPunct="1">
              <a:spcAft>
                <a:spcPts val="0"/>
              </a:spcAft>
              <a:defRPr/>
            </a:pPr>
            <a:r>
              <a:rPr lang="pt-PT" sz="2800" dirty="0" smtClean="0">
                <a:effectLst>
                  <a:outerShdw blurRad="38100" dist="38100" dir="2700000" algn="tl">
                    <a:srgbClr val="FFFFFF"/>
                  </a:outerShdw>
                </a:effectLst>
                <a:latin typeface="Arial Black" pitchFamily="34" charset="0"/>
              </a:rPr>
              <a:t>Abuso de poder</a:t>
            </a:r>
            <a:br>
              <a:rPr lang="pt-PT" sz="2800" dirty="0" smtClean="0">
                <a:effectLst>
                  <a:outerShdw blurRad="38100" dist="38100" dir="2700000" algn="tl">
                    <a:srgbClr val="FFFFFF"/>
                  </a:outerShdw>
                </a:effectLst>
                <a:latin typeface="Arial Black" pitchFamily="34" charset="0"/>
              </a:rPr>
            </a:br>
            <a:r>
              <a:rPr lang="pt-PT" sz="3600" dirty="0" smtClean="0"/>
              <a:t>A evolução da jurisprudência</a:t>
            </a:r>
            <a:r>
              <a:rPr lang="pt-BR" sz="3600" dirty="0" smtClean="0"/>
              <a:t/>
            </a:r>
            <a:br>
              <a:rPr lang="pt-BR" sz="3600" dirty="0" smtClean="0"/>
            </a:br>
            <a:endParaRPr lang="pt-BR" sz="3600" dirty="0" smtClean="0"/>
          </a:p>
        </p:txBody>
      </p:sp>
      <p:sp>
        <p:nvSpPr>
          <p:cNvPr id="13315" name="Rectangle 3"/>
          <p:cNvSpPr>
            <a:spLocks noGrp="1" noChangeArrowheads="1"/>
          </p:cNvSpPr>
          <p:nvPr>
            <p:ph type="body" idx="1"/>
          </p:nvPr>
        </p:nvSpPr>
        <p:spPr>
          <a:xfrm>
            <a:off x="304800" y="1752600"/>
            <a:ext cx="8610600" cy="4114800"/>
          </a:xfrm>
        </p:spPr>
        <p:txBody>
          <a:bodyPr rtlCol="0">
            <a:normAutofit lnSpcReduction="10000"/>
          </a:bodyPr>
          <a:lstStyle/>
          <a:p>
            <a:pPr algn="just" eaLnBrk="1" fontAlgn="auto" hangingPunct="1">
              <a:lnSpc>
                <a:spcPct val="90000"/>
              </a:lnSpc>
              <a:spcAft>
                <a:spcPts val="0"/>
              </a:spcAft>
              <a:defRPr/>
            </a:pPr>
            <a:r>
              <a:rPr lang="pt-BR" sz="2400" b="1" dirty="0" smtClean="0">
                <a:latin typeface="Arial" pitchFamily="34" charset="0"/>
                <a:cs typeface="Arial" pitchFamily="34" charset="0"/>
              </a:rPr>
              <a:t>nexo de causalidade </a:t>
            </a:r>
            <a:r>
              <a:rPr lang="pt-BR" sz="2400" dirty="0" smtClean="0">
                <a:latin typeface="Arial" pitchFamily="34" charset="0"/>
                <a:cs typeface="Arial" pitchFamily="34" charset="0"/>
              </a:rPr>
              <a:t>entre a prática apontada como abusiva e a anormalidade e </a:t>
            </a:r>
            <a:r>
              <a:rPr lang="pt-BR" sz="2400" b="1" u="sng" dirty="0" smtClean="0">
                <a:latin typeface="Arial" pitchFamily="34" charset="0"/>
                <a:cs typeface="Arial" pitchFamily="34" charset="0"/>
              </a:rPr>
              <a:t>ilegitimidade das eleições</a:t>
            </a:r>
            <a:r>
              <a:rPr lang="pt-BR" sz="2400" dirty="0" smtClean="0"/>
              <a:t>:</a:t>
            </a:r>
          </a:p>
          <a:p>
            <a:pPr algn="just" eaLnBrk="1" fontAlgn="auto" hangingPunct="1">
              <a:lnSpc>
                <a:spcPct val="90000"/>
              </a:lnSpc>
              <a:spcAft>
                <a:spcPts val="0"/>
              </a:spcAft>
              <a:buFontTx/>
              <a:buNone/>
              <a:defRPr/>
            </a:pPr>
            <a:endParaRPr lang="pt-BR" sz="2400" b="1" dirty="0" smtClean="0">
              <a:latin typeface="Arial" pitchFamily="34" charset="0"/>
              <a:cs typeface="Times New Roman" pitchFamily="18" charset="0"/>
            </a:endParaRPr>
          </a:p>
          <a:p>
            <a:pPr lvl="1" algn="just" eaLnBrk="1" fontAlgn="auto" hangingPunct="1">
              <a:lnSpc>
                <a:spcPct val="90000"/>
              </a:lnSpc>
              <a:spcAft>
                <a:spcPts val="0"/>
              </a:spcAft>
              <a:buFontTx/>
              <a:buNone/>
              <a:defRPr/>
            </a:pPr>
            <a:r>
              <a:rPr lang="pt-BR" sz="1600" dirty="0" smtClean="0">
                <a:latin typeface="Arial" pitchFamily="34" charset="0"/>
                <a:cs typeface="Arial" pitchFamily="34" charset="0"/>
              </a:rPr>
              <a:t>EMENTA: A CONFIGURACAO DO ABUSO DO PODER ECONÔMICO OU POLÍTICO HÁBIL A ENSEJAR A INELEGIBILIDADE PREVISTA NO ART. 22, XIV DA LC 64/90 EXIGE </a:t>
            </a:r>
            <a:r>
              <a:rPr lang="pt-BR" sz="1600" b="1" dirty="0" smtClean="0">
                <a:latin typeface="Arial" pitchFamily="34" charset="0"/>
                <a:cs typeface="Arial" pitchFamily="34" charset="0"/>
              </a:rPr>
              <a:t>PROVA DO NEXO DE CAUSALIDADE ENTRE OS ATOS PRATICADOS E O COMPROMETIMENTO DA LISURA E NORMALIDADE DO PLEITO</a:t>
            </a:r>
            <a:r>
              <a:rPr lang="pt-BR" sz="1600" dirty="0" smtClean="0">
                <a:latin typeface="Arial" pitchFamily="34" charset="0"/>
                <a:cs typeface="Arial" pitchFamily="34" charset="0"/>
              </a:rPr>
              <a:t>. (</a:t>
            </a:r>
            <a:r>
              <a:rPr lang="pt-BR" sz="1600" b="1" dirty="0" smtClean="0">
                <a:latin typeface="Arial" pitchFamily="34" charset="0"/>
                <a:cs typeface="Times New Roman" pitchFamily="18" charset="0"/>
              </a:rPr>
              <a:t>RO 5</a:t>
            </a:r>
            <a:r>
              <a:rPr lang="pt-BR" sz="1600" dirty="0" smtClean="0">
                <a:latin typeface="Arial" pitchFamily="34" charset="0"/>
                <a:cs typeface="Times New Roman" pitchFamily="18" charset="0"/>
              </a:rPr>
              <a:t>. Maurício Correa. DJ. </a:t>
            </a:r>
            <a:r>
              <a:rPr lang="pt-BR" sz="1600" b="1" u="sng" dirty="0" smtClean="0">
                <a:latin typeface="Arial" pitchFamily="34" charset="0"/>
                <a:cs typeface="Times New Roman" pitchFamily="18" charset="0"/>
              </a:rPr>
              <a:t>06/03/1998</a:t>
            </a:r>
            <a:r>
              <a:rPr lang="pt-BR" sz="1600" dirty="0" smtClean="0">
                <a:latin typeface="Arial" pitchFamily="34" charset="0"/>
                <a:cs typeface="Times New Roman" pitchFamily="18" charset="0"/>
              </a:rPr>
              <a:t>, p.70; RJTSE - Revista de Jurisprudência do TSE, Volume 10, Tomo 1, Página 11.)</a:t>
            </a:r>
            <a:endParaRPr lang="pt-BR" sz="1600" dirty="0" smtClean="0">
              <a:latin typeface="Arial" pitchFamily="34" charset="0"/>
              <a:cs typeface="Arial" pitchFamily="34" charset="0"/>
            </a:endParaRPr>
          </a:p>
          <a:p>
            <a:pPr lvl="1" algn="just" eaLnBrk="1" fontAlgn="auto" hangingPunct="1">
              <a:lnSpc>
                <a:spcPct val="90000"/>
              </a:lnSpc>
              <a:spcAft>
                <a:spcPts val="0"/>
              </a:spcAft>
              <a:buFontTx/>
              <a:buNone/>
              <a:defRPr/>
            </a:pPr>
            <a:endParaRPr lang="pt-BR" sz="1600" dirty="0" smtClean="0">
              <a:latin typeface="Arial" pitchFamily="34" charset="0"/>
              <a:ea typeface="Arial Unicode MS" pitchFamily="34" charset="-128"/>
              <a:cs typeface="Arial Unicode MS" pitchFamily="34" charset="-128"/>
            </a:endParaRPr>
          </a:p>
          <a:p>
            <a:pPr lvl="1" algn="just" eaLnBrk="1" fontAlgn="auto" hangingPunct="1">
              <a:lnSpc>
                <a:spcPct val="90000"/>
              </a:lnSpc>
              <a:spcAft>
                <a:spcPts val="0"/>
              </a:spcAft>
              <a:buFontTx/>
              <a:buNone/>
              <a:defRPr/>
            </a:pPr>
            <a:r>
              <a:rPr lang="pt-BR" sz="1600" dirty="0" smtClean="0">
                <a:latin typeface="Arial" pitchFamily="34" charset="0"/>
                <a:cs typeface="Arial" pitchFamily="34" charset="0"/>
              </a:rPr>
              <a:t>EMENTA: ITERATIVA JURISPRUDENCIA DO TRIBUNAL TEM EXIGIDO, PARA CONFIGURACAO DA INELEGIBILIDADE POR ABUSO DO PODER, </a:t>
            </a:r>
            <a:r>
              <a:rPr lang="pt-BR" sz="1600" b="1" dirty="0" smtClean="0">
                <a:latin typeface="Arial" pitchFamily="34" charset="0"/>
                <a:cs typeface="Arial" pitchFamily="34" charset="0"/>
              </a:rPr>
              <a:t>NAO SOMENTE A PROVA ROBUSTA E INCONTROVERSA, MAS, TAMBEM, O NEXO DE CAUSALIDADE ENTRE OS ATOS PRATICADOS E O COMPROMETIMENTO DA LISURA E MORALIDADE DAS ELEICOES</a:t>
            </a:r>
            <a:r>
              <a:rPr lang="pt-BR" sz="1600" dirty="0" smtClean="0">
                <a:latin typeface="Arial" pitchFamily="34" charset="0"/>
                <a:cs typeface="Arial" pitchFamily="34" charset="0"/>
              </a:rPr>
              <a:t>. PRECEDENTES: ACORDAOS NS. 6.526, 8.283 E 9.081.</a:t>
            </a:r>
            <a:r>
              <a:rPr lang="pt-BR" sz="1600" dirty="0" smtClean="0"/>
              <a:t> (</a:t>
            </a:r>
            <a:r>
              <a:rPr lang="pt-BR" sz="1600" b="1" dirty="0" smtClean="0">
                <a:latin typeface="Arial" pitchFamily="34" charset="0"/>
                <a:cs typeface="Arial" pitchFamily="34" charset="0"/>
              </a:rPr>
              <a:t>Ac. 12043</a:t>
            </a:r>
            <a:r>
              <a:rPr lang="pt-BR" sz="1600" dirty="0" smtClean="0">
                <a:latin typeface="Arial" pitchFamily="34" charset="0"/>
                <a:cs typeface="Arial" pitchFamily="34" charset="0"/>
              </a:rPr>
              <a:t>. Pedro da Rocha Acioli. </a:t>
            </a:r>
            <a:r>
              <a:rPr lang="pt-BR" sz="1600" b="1" u="sng" dirty="0" smtClean="0">
                <a:latin typeface="Arial" pitchFamily="34" charset="0"/>
                <a:cs typeface="Arial" pitchFamily="34" charset="0"/>
              </a:rPr>
              <a:t>DJ 23.10.1971</a:t>
            </a:r>
            <a:r>
              <a:rPr lang="pt-BR" sz="1600" dirty="0" smtClean="0">
                <a:latin typeface="Arial" pitchFamily="34" charset="0"/>
                <a:cs typeface="Arial" pitchFamily="34" charset="0"/>
              </a:rPr>
              <a:t>, p. 14871.)</a:t>
            </a:r>
            <a:endParaRPr lang="pt-BR" sz="1600" dirty="0" smtClean="0">
              <a:latin typeface="Arial" pitchFamily="34" charset="0"/>
              <a:ea typeface="Arial Unicode MS" pitchFamily="34" charset="-128"/>
              <a:cs typeface="Arial Unicode MS" pitchFamily="34" charset="-128"/>
            </a:endParaRPr>
          </a:p>
          <a:p>
            <a:pPr lvl="1" algn="just" eaLnBrk="1" fontAlgn="auto" hangingPunct="1">
              <a:lnSpc>
                <a:spcPct val="90000"/>
              </a:lnSpc>
              <a:spcAft>
                <a:spcPts val="0"/>
              </a:spcAft>
              <a:buFontTx/>
              <a:buNone/>
              <a:defRPr/>
            </a:pPr>
            <a:endParaRPr lang="pt-BR" sz="1600" dirty="0" smtClean="0"/>
          </a:p>
        </p:txBody>
      </p:sp>
      <p:sp>
        <p:nvSpPr>
          <p:cNvPr id="13316" name="Rectangle 4"/>
          <p:cNvSpPr>
            <a:spLocks noChangeArrowheads="1"/>
          </p:cNvSpPr>
          <p:nvPr/>
        </p:nvSpPr>
        <p:spPr bwMode="auto">
          <a:xfrm>
            <a:off x="685800" y="381000"/>
            <a:ext cx="7772400" cy="1143000"/>
          </a:xfrm>
          <a:prstGeom prst="rect">
            <a:avLst/>
          </a:prstGeom>
          <a:noFill/>
          <a:ln w="9525">
            <a:noFill/>
            <a:miter lim="800000"/>
            <a:headEnd/>
            <a:tailEnd/>
          </a:ln>
          <a:effectLst/>
        </p:spPr>
        <p:txBody>
          <a:bodyPr anchor="ctr"/>
          <a:lstStyle/>
          <a:p>
            <a:pPr algn="ctr">
              <a:defRPr/>
            </a:pPr>
            <a:endParaRPr lang="pt-BR" sz="6000">
              <a:solidFill>
                <a:schemeClr val="tx2"/>
              </a:solidFill>
              <a:effectLst>
                <a:outerShdw blurRad="38100" dist="38100" dir="2700000" algn="tl">
                  <a:srgbClr val="FFFFFF"/>
                </a:outerShdw>
              </a:effectLst>
              <a:latin typeface="Arial Black"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rtlCol="0">
            <a:normAutofit fontScale="90000"/>
          </a:bodyPr>
          <a:lstStyle/>
          <a:p>
            <a:pPr eaLnBrk="1" fontAlgn="auto" hangingPunct="1">
              <a:spcAft>
                <a:spcPts val="0"/>
              </a:spcAft>
              <a:defRPr/>
            </a:pPr>
            <a:r>
              <a:rPr lang="pt-PT" sz="2800" dirty="0" smtClean="0">
                <a:effectLst>
                  <a:outerShdw blurRad="38100" dist="38100" dir="2700000" algn="tl">
                    <a:srgbClr val="FFFFFF"/>
                  </a:outerShdw>
                </a:effectLst>
                <a:latin typeface="Arial Black" pitchFamily="34" charset="0"/>
              </a:rPr>
              <a:t>Abuso de poder</a:t>
            </a:r>
            <a:br>
              <a:rPr lang="pt-PT" sz="2800" dirty="0" smtClean="0">
                <a:effectLst>
                  <a:outerShdw blurRad="38100" dist="38100" dir="2700000" algn="tl">
                    <a:srgbClr val="FFFFFF"/>
                  </a:outerShdw>
                </a:effectLst>
                <a:latin typeface="Arial Black" pitchFamily="34" charset="0"/>
              </a:rPr>
            </a:br>
            <a:r>
              <a:rPr lang="pt-PT" sz="3600" dirty="0" smtClean="0"/>
              <a:t>A evolução da jurisprudência</a:t>
            </a:r>
            <a:r>
              <a:rPr lang="pt-BR" sz="3600" dirty="0" smtClean="0"/>
              <a:t/>
            </a:r>
            <a:br>
              <a:rPr lang="pt-BR" sz="3600" dirty="0" smtClean="0"/>
            </a:br>
            <a:endParaRPr lang="pt-BR" sz="3600" dirty="0" smtClean="0"/>
          </a:p>
        </p:txBody>
      </p:sp>
      <p:sp>
        <p:nvSpPr>
          <p:cNvPr id="10243" name="Rectangle 3"/>
          <p:cNvSpPr>
            <a:spLocks noGrp="1" noChangeArrowheads="1"/>
          </p:cNvSpPr>
          <p:nvPr>
            <p:ph type="body" idx="1"/>
          </p:nvPr>
        </p:nvSpPr>
        <p:spPr>
          <a:xfrm>
            <a:off x="304800" y="1752600"/>
            <a:ext cx="8610600" cy="4114800"/>
          </a:xfrm>
        </p:spPr>
        <p:txBody>
          <a:bodyPr/>
          <a:lstStyle/>
          <a:p>
            <a:pPr algn="just" eaLnBrk="1" hangingPunct="1"/>
            <a:r>
              <a:rPr lang="pt-BR" altLang="pt-BR" sz="2400" smtClean="0">
                <a:latin typeface="Arial" panose="020B0604020202020204" pitchFamily="34" charset="0"/>
                <a:cs typeface="Times New Roman" panose="02020603050405020304" pitchFamily="18" charset="0"/>
              </a:rPr>
              <a:t>prescindível a aferição do nexo de causalidade entre a prática tida por abusiva e o </a:t>
            </a:r>
            <a:r>
              <a:rPr lang="pt-BR" altLang="pt-BR" sz="2400" b="1" u="sng" smtClean="0">
                <a:latin typeface="Arial" panose="020B0604020202020204" pitchFamily="34" charset="0"/>
                <a:cs typeface="Times New Roman" panose="02020603050405020304" pitchFamily="18" charset="0"/>
              </a:rPr>
              <a:t>resultado da eleição</a:t>
            </a:r>
            <a:r>
              <a:rPr lang="pt-BR" altLang="pt-BR" sz="2400" smtClean="0">
                <a:latin typeface="Arial" panose="020B0604020202020204" pitchFamily="34" charset="0"/>
                <a:cs typeface="Arial" panose="020B0604020202020204" pitchFamily="34" charset="0"/>
              </a:rPr>
              <a:t> </a:t>
            </a:r>
            <a:r>
              <a:rPr lang="pt-BR" altLang="pt-BR" sz="2400" smtClean="0"/>
              <a:t>:</a:t>
            </a:r>
          </a:p>
          <a:p>
            <a:pPr algn="just" eaLnBrk="1" hangingPunct="1">
              <a:buFontTx/>
              <a:buNone/>
            </a:pPr>
            <a:endParaRPr lang="pt-BR" altLang="pt-BR" sz="2000" b="1" smtClean="0">
              <a:latin typeface="Arial" panose="020B0604020202020204" pitchFamily="34" charset="0"/>
              <a:cs typeface="Times New Roman" panose="02020603050405020304" pitchFamily="18" charset="0"/>
            </a:endParaRPr>
          </a:p>
          <a:p>
            <a:pPr lvl="1" algn="just" eaLnBrk="1" hangingPunct="1">
              <a:buFontTx/>
              <a:buNone/>
            </a:pPr>
            <a:r>
              <a:rPr lang="pt-BR" altLang="pt-BR" sz="1800" smtClean="0">
                <a:latin typeface="Arial" panose="020B0604020202020204" pitchFamily="34" charset="0"/>
                <a:cs typeface="Times New Roman" panose="02020603050405020304" pitchFamily="18" charset="0"/>
              </a:rPr>
              <a:t>É irrelevante o cálculo aritmético para demonstração de vantagem quantitativa em votos auferida diretamente por quem pratique, em favor próprio ou de terceiro, atos que configurem o abuso de poder econômico ou de autoridade</a:t>
            </a:r>
            <a:r>
              <a:rPr lang="pt-BR" altLang="pt-BR" sz="1800" smtClean="0">
                <a:latin typeface="Arial" panose="020B0604020202020204" pitchFamily="34" charset="0"/>
                <a:cs typeface="Arial" panose="020B0604020202020204" pitchFamily="34" charset="0"/>
              </a:rPr>
              <a:t>. </a:t>
            </a:r>
          </a:p>
          <a:p>
            <a:pPr lvl="1" algn="just" eaLnBrk="1" hangingPunct="1">
              <a:buFontTx/>
              <a:buNone/>
            </a:pPr>
            <a:r>
              <a:rPr lang="pt-BR" altLang="pt-BR" sz="1800" smtClean="0">
                <a:latin typeface="Arial" panose="020B0604020202020204" pitchFamily="34" charset="0"/>
                <a:cs typeface="Times New Roman" panose="02020603050405020304" pitchFamily="18" charset="0"/>
              </a:rPr>
              <a:t>ESSENCIAL E, EXCLUSIVAMENTE, A CONDUTA CONTRÁRIA AO CÂNONE CONSTITUCIONAL.</a:t>
            </a:r>
            <a:r>
              <a:rPr lang="pt-BR" altLang="pt-BR" sz="1800" smtClean="0">
                <a:latin typeface="Arial" panose="020B0604020202020204" pitchFamily="34" charset="0"/>
                <a:cs typeface="Arial" panose="020B0604020202020204" pitchFamily="34" charset="0"/>
              </a:rPr>
              <a:t> (</a:t>
            </a:r>
            <a:r>
              <a:rPr lang="pt-BR" altLang="pt-BR" sz="1800" b="1" smtClean="0">
                <a:latin typeface="Arial" panose="020B0604020202020204" pitchFamily="34" charset="0"/>
                <a:ea typeface="Arial Unicode MS" panose="020B0604020202020204" pitchFamily="34" charset="-128"/>
                <a:cs typeface="Arial Unicode MS" panose="020B0604020202020204" pitchFamily="34" charset="-128"/>
              </a:rPr>
              <a:t>Respe 11841</a:t>
            </a:r>
            <a:r>
              <a:rPr lang="pt-BR" altLang="pt-BR" sz="1800" smtClean="0">
                <a:latin typeface="Arial" panose="020B0604020202020204" pitchFamily="34" charset="0"/>
                <a:ea typeface="Arial Unicode MS" panose="020B0604020202020204" pitchFamily="34" charset="-128"/>
                <a:cs typeface="Arial Unicode MS" panose="020B0604020202020204" pitchFamily="34" charset="-128"/>
              </a:rPr>
              <a:t>, Torquato Jardim. DJ – Diário de Justiça, Data 05/08/1994, Página 19346. RJTSE – Revista de Jurisprudência do TSE, Volume 6, Tomo 3, Página 136.)</a:t>
            </a:r>
          </a:p>
          <a:p>
            <a:pPr lvl="1" algn="just" eaLnBrk="1" hangingPunct="1">
              <a:buFontTx/>
              <a:buNone/>
            </a:pPr>
            <a:endParaRPr lang="pt-BR" altLang="pt-BR" sz="1800" smtClean="0">
              <a:latin typeface="Arial" panose="020B0604020202020204" pitchFamily="34" charset="0"/>
              <a:ea typeface="Arial Unicode MS" panose="020B0604020202020204" pitchFamily="34" charset="-128"/>
              <a:cs typeface="Arial Unicode MS" panose="020B0604020202020204" pitchFamily="34" charset="-128"/>
            </a:endParaRPr>
          </a:p>
          <a:p>
            <a:pPr lvl="1" algn="just" eaLnBrk="1" hangingPunct="1">
              <a:buFontTx/>
              <a:buNone/>
            </a:pPr>
            <a:endParaRPr lang="pt-BR" altLang="pt-BR" sz="1800" smtClean="0"/>
          </a:p>
        </p:txBody>
      </p:sp>
      <p:sp>
        <p:nvSpPr>
          <p:cNvPr id="14340" name="Rectangle 4"/>
          <p:cNvSpPr>
            <a:spLocks noChangeArrowheads="1"/>
          </p:cNvSpPr>
          <p:nvPr/>
        </p:nvSpPr>
        <p:spPr bwMode="auto">
          <a:xfrm>
            <a:off x="685800" y="381000"/>
            <a:ext cx="7772400" cy="1143000"/>
          </a:xfrm>
          <a:prstGeom prst="rect">
            <a:avLst/>
          </a:prstGeom>
          <a:noFill/>
          <a:ln w="9525">
            <a:noFill/>
            <a:miter lim="800000"/>
            <a:headEnd/>
            <a:tailEnd/>
          </a:ln>
          <a:effectLst/>
        </p:spPr>
        <p:txBody>
          <a:bodyPr anchor="ctr"/>
          <a:lstStyle/>
          <a:p>
            <a:pPr algn="ctr">
              <a:defRPr/>
            </a:pPr>
            <a:endParaRPr lang="pt-BR" sz="6000">
              <a:solidFill>
                <a:schemeClr val="tx2"/>
              </a:solidFill>
              <a:effectLst>
                <a:outerShdw blurRad="38100" dist="38100" dir="2700000" algn="tl">
                  <a:srgbClr val="FFFFFF"/>
                </a:outerShdw>
              </a:effectLst>
              <a:latin typeface="Arial Black"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1240</TotalTime>
  <Words>4930</Words>
  <Application>Microsoft Office PowerPoint</Application>
  <PresentationFormat>Apresentação na tela (4:3)</PresentationFormat>
  <Paragraphs>195</Paragraphs>
  <Slides>50</Slides>
  <Notes>0</Notes>
  <HiddenSlides>0</HiddenSlides>
  <MMClips>0</MMClips>
  <ScaleCrop>false</ScaleCrop>
  <HeadingPairs>
    <vt:vector size="6" baseType="variant">
      <vt:variant>
        <vt:lpstr>Fontes usadas</vt:lpstr>
      </vt:variant>
      <vt:variant>
        <vt:i4>9</vt:i4>
      </vt:variant>
      <vt:variant>
        <vt:lpstr>Tema</vt:lpstr>
      </vt:variant>
      <vt:variant>
        <vt:i4>1</vt:i4>
      </vt:variant>
      <vt:variant>
        <vt:lpstr>Títulos de slides</vt:lpstr>
      </vt:variant>
      <vt:variant>
        <vt:i4>50</vt:i4>
      </vt:variant>
    </vt:vector>
  </HeadingPairs>
  <TitlesOfParts>
    <vt:vector size="60" baseType="lpstr">
      <vt:lpstr>Arial</vt:lpstr>
      <vt:lpstr>Calibri</vt:lpstr>
      <vt:lpstr>Times New Roman</vt:lpstr>
      <vt:lpstr>Arial Black</vt:lpstr>
      <vt:lpstr>Arial Unicode MS</vt:lpstr>
      <vt:lpstr>Times.New.Roman.Negrito091.688</vt:lpstr>
      <vt:lpstr>Verdana</vt:lpstr>
      <vt:lpstr>Times.New.Roman091.688</vt:lpstr>
      <vt:lpstr>Times.New.Roman.Negrito053.313</vt:lpstr>
      <vt:lpstr>Tema do Office</vt:lpstr>
      <vt:lpstr>  Direito Eleitoral   Mauro Almeida Noleto    Ilícitos Eleitorais: abuso de poder, condutas vedadas e compra de votos   </vt:lpstr>
      <vt:lpstr>    O eleitor Jararaca  “Elas, as eleições, puseram-me em contato direto com a parte mais necessitada da população e em mais de uma morada pobre tive uma lição de coisas tão pungentes e tão sugestiva dos que nada possuem (...)   Eu visitava os eleitores de casa em casa, batendo em algumas ruas a todas as portas (...) Doía ver o quanto custava a essa gente crédula a sua devoção política (...) Uma vez, por exemplo, entrei na casa de um operário para pedir-lhe voto. Chamava-se jararaca, mas só tinha de terrível o nome. Estava pronto a votar em mim, tinha simpatia pela causa, disse-me ele; mas votando, era demitido, perdia o pão da família; tinha recebido a “chapa de caixão” (cédula marcada) e se ela não aparecesse na urna, sua sorte estava liquidada no mesmo instante.  - No entanto, estou pronto a votar pelo senhor, se o senhor me trouxer um pedido do brigadeiro Foriano Peixoto. Pode vir por telegrama...E o que ele pedir, custe o que custar, eu não deixo de fazer.  - Não, não é preciso, vote como quer o Governo...Há de vir o tempo em que o senhor poderá votar em mim livremente.”  Joaquim Nabuco </vt:lpstr>
      <vt:lpstr>Abuso de poder </vt:lpstr>
      <vt:lpstr>Abuso de poder </vt:lpstr>
      <vt:lpstr>Abuso de poder </vt:lpstr>
      <vt:lpstr>Abuso de poder </vt:lpstr>
      <vt:lpstr>Abuso de poder </vt:lpstr>
      <vt:lpstr>Abuso de poder A evolução da jurisprudência </vt:lpstr>
      <vt:lpstr>Abuso de poder A evolução da jurisprudência </vt:lpstr>
      <vt:lpstr>Abuso de poder A evolução da jurisprudência </vt:lpstr>
      <vt:lpstr>Abuso de poder A evolução da jurisprudência </vt:lpstr>
      <vt:lpstr>Art. 41-A – Ressalvado o disposto no art. 26 e seus incisos, constitui captação de sufrágio, vedada por esta lei, o candidato doar, oferecer, prometer, ou entregar ao eleitor, com o fim de obter-lhe voto, bem ou vantagem pessoal de qualquer natureza, inclusive emprego ou função pública, desde o registro da candidatura até o dia da eleição, inclusive, sob pena de multa de mil a cinqüenta mil UFIR e cassação do registro ou do diploma, observado o procedimento previsto no art. 22 da Lei Complementar n. 64, de 18 de maio de 1990.  (Lei 9.840, de 28.9.1999, que acrescentou o art. 41-A à Lei n. 9.504, de 30.9.1997)</vt:lpstr>
      <vt:lpstr>“Segundo já teve ocasião de assentar esta Corte, a cassação do diploma por infração ao art. 41-A da Lei n. 9.504/97 não implica declaração de inelegibilidade. O escopo do legislador, nessa hipótese, é o de afastar imediatamente da disputa aquele que, no curso da campanha eleitoral, incidiu no tipo captação de sufrágio vedada por lei. Inconstitucionalidade parcial da norma afastada. “  Respe 19.644 (Aracaju/SE), Ministro Raphael de Barros Monteiro Filho, publicado no DJ de 14.2.2003, p. 190, RJTSE, volume 14, tomo 1, p. 268.</vt:lpstr>
      <vt:lpstr>“ (...) A referência à Lei Complementar se faz apenas em relação ao rito para a infração do art. 41-A, ou seja, com o intuito de abreviar o tempo do processo, escolheu-se um procedimento já existente dentro do arcabouço jurídico-eleitoral. Não se pode pensar que, com a menção à LC 64/90, também se aplicam as sanções dessa Lei Complementar. Não se aplicam. A sanção pela infração prevista no art. 44-A é a multa pecuniária, de mil a cinqüenta mil Ufir, mais cassação do registro ou do diploma, se o corruptor for candidato.”  CONEGLIAN, Olivar. Lei das Eleições comentada. Curitiba, Juruá, 2002. p. 298.</vt:lpstr>
      <vt:lpstr>“Não há falar em inconstitucionalidade do art. 41-A da Lei no 9.504/97, tese, inclusive, rejeitada pelo Supremo Tribunal Federal no recente julgamento da Adin no 3.592, relator Ministro Gilmar Mendes. (...)”.   (Ac. no AgRgREspe n. 25.258, de 21.11.2006, rel. Min. Caputo Bastos.)</vt:lpstr>
      <vt:lpstr>“Para a configuração do ilícito previsto no referido art. 41-A, não é necessária a aferição da potencialidade de o fato desequilibrar a disputa eleitoral, porquanto a proibição de captação de sufrágio visa resguardar a livre vontade do eleitor e não a normalidade e o equilíbrio do pleito, nos termos da pacífica jurisprudência desta Corte (Acórdão nº 3.510).”   Respe 21.248 (Ipuaçu/SC), relator Ministro Fernando Neves, publicado no DJ de 8.8.2003, p. 155.</vt:lpstr>
      <vt:lpstr>“1. Os recursos eleitorais, de um modo geral, não possuem efeito suspensivo. Código Eleitoral, art. 257.  2. Ao contrário do que acontece com as decisões que declaram inelegibilidade, quando há que se aguardar o trânsito em julgado, os efeitos da decisão que cassa diploma com base no art. 41-A da Lei n° 9.504, de 1997, permitem execução imediata.”    MC 994 (Chapada dos Guimarães/MT), relator Ministro Fernando Neves, publicado no DJ de 15.10.2001, p. 133, RJTSE, volume 13, tomo 1, p. 133. </vt:lpstr>
      <vt:lpstr>Para a caracterização da infração ao art. 41-A da Lei das Eleições, é desnecessário que o ato de compra de votos tenha sido praticado diretamente pelo candidato, mostrando-se suficiente que, evidenciado o benefício, haja participado de qualquer forma ou com ele consentido.   (REspe n. 21.264, de 2.9.2004, rel. Min. Carlos Velloso; REspe n. 21.792, de 15.9.2005)</vt:lpstr>
      <vt:lpstr>“A caracterização da captação ilícita de sufrágio requer que a oferta ou promessa de entrega de benefício ocorra desde o registro da candidatura até o dia da eleição. (...)”   (AgRgREspe n. 25.795, de 29.6.2006, rel. Min. Caputo Bastos.)   “O termo inicial do período de incidência da regra do art. 41-A da Lei no 9.504, de 1997, é a data em que o registro da candidatura é requerido, e não a do seu deferimento.”   (REspe n. 19.229, de 15.2.2001, rel. Min. Fernando Neves.) </vt:lpstr>
      <vt:lpstr>“Na linha da jurisprudência desta Corte, estando comprovado que houve captação vedada de sufrágio, não é necessário estejam identificados nominalmente os eleitores que receberam a benesse em troca de voto, bastando para a caracterização do ilícito a solicitação do voto e a promessa ou entrega de bem ou vantagem pessoal de qualquer natureza.”   (REspe n. 25.256, de 16.2.2006, rel. Min. Cesar Asfor Rocha.)</vt:lpstr>
      <vt:lpstr>“A caracterização da captação ilícita de sufrágio há de ser demonstrada mediante prova robusta de que o beneficiário praticou ou anuiu com prática das condutas descritas no art. 41-A da Lei no 9.504/97. (...)”   (AgRgAg n. 7.051, ac. de 31.10.2006, rel. Min. Caputo Bastos.)</vt:lpstr>
      <vt:lpstr>A doação de cestas básicas com promessa de voto constitui captação ilícita de sufrágio (Ac.no RO n. 907, de 17.08.2006 ).   Dar, oferecer, prometer, solicitar ou receber, para si ou para outrem, dinheiro, dádiva ou qualquer outra vantagem, para o fim de conseguir ou prometer abstenção, configura a infração prevista no art. 41-A, por interpretação analógica (AgRg MC n. 1.850, de 3.8.2006).  O oferecimento de carteira de habilitação em troca de votos configura o delito do art. 41-A da Lei n. 9.504/97 (RO n. 777, de 6.4.2006).  As promessas genéricas, sem o objetivo de satisfazer interesses individuais e provados, não são capazes de atrair a incidência do art. 41-A da Lei n. 9.504/97 (Promessa de pavimentação de via pública sem pagamento de contribuição pelos moradores) (AG nº 5.498, de 11.9.2005, rel. Min. Gilmar Mendes ).     </vt:lpstr>
      <vt:lpstr> São proibidas aos agentes públicos, servidores ou não, as seguintes condutas tendentes a afetar a igualdade de oportunidades entre candidatos nos pleitos eleitorais:</vt:lpstr>
      <vt:lpstr>I. ceder ou usar, em benefício de candidato, partido político ou coligação, bens móveis ou imóveis pertencentes à administração direta ou indireta da União, dos Estados, do Distrito Federal, dos Territórios e dos Municípios, ressalvada a realização de Convenção partidária;</vt:lpstr>
      <vt:lpstr>I. ceder ou usar, em benefício de candidato, partido político ou coligação, bens móveis ou imóveis pertencentes à administração direta ou indireta da União, dos Estados, do Distrito Federal, dos Territórios e dos Municípios, ressalvada a realização de Convenção partidária;</vt:lpstr>
      <vt:lpstr>II. usar materiais ou serviços, custeados pelos Governos ou Casas Legislativas, que excedam as prerrogativas consignadas nos regimentos e normas dos órgãos que integram;</vt:lpstr>
      <vt:lpstr>II. usar materiais ou serviços, custeados pelos Governos ou Casas Legislativas, que excedam as prerrogativas consignadas nos regimentos e normas dos órgãos que integram;</vt:lpstr>
      <vt:lpstr>III. ceder servidor público ou empregado da administração direta ou indireta federal, estadual ou municipal do Poder Executivo, ou usar de seus serviços, para comitês de campanha eleitoral de candidato, partido político ou coligação, durante o horário de expediente normal, salvo se o servidor ou empregado estiver licenciado; </vt:lpstr>
      <vt:lpstr>IV. fazer ou permitir uso promocional em favor de candidato, partido político ou coligação, de distribuição gratuita de bens e serviços de caráter social custeados ou subvencionados pelo Poder Público; licenciado;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TSE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Direito e Justiça Eleitoral</dc:title>
  <dc:creator>temp</dc:creator>
  <cp:lastModifiedBy>Mauro Almeida Noleto</cp:lastModifiedBy>
  <cp:revision>80</cp:revision>
  <dcterms:created xsi:type="dcterms:W3CDTF">2006-05-15T16:56:31Z</dcterms:created>
  <dcterms:modified xsi:type="dcterms:W3CDTF">2020-01-23T20:28:27Z</dcterms:modified>
</cp:coreProperties>
</file>