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1"/>
  </p:notesMasterIdLst>
  <p:handoutMasterIdLst>
    <p:handoutMasterId r:id="rId62"/>
  </p:handoutMasterIdLst>
  <p:sldIdLst>
    <p:sldId id="303" r:id="rId3"/>
    <p:sldId id="258" r:id="rId4"/>
    <p:sldId id="259" r:id="rId5"/>
    <p:sldId id="260" r:id="rId6"/>
    <p:sldId id="261" r:id="rId7"/>
    <p:sldId id="304" r:id="rId8"/>
    <p:sldId id="262" r:id="rId9"/>
    <p:sldId id="263"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53" r:id="rId59"/>
    <p:sldId id="354" r:id="rId60"/>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60845FF-B784-44AD-ADE8-39D0A47C8E0E}" type="datetimeFigureOut">
              <a:rPr lang="pt-BR" smtClean="0"/>
              <a:t>23/01/2020</a:t>
            </a:fld>
            <a:endParaRPr lang="pt-BR"/>
          </a:p>
        </p:txBody>
      </p:sp>
      <p:sp>
        <p:nvSpPr>
          <p:cNvPr id="4" name="Espaço Reservado para Rodapé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38983A4-4DD7-481F-9B49-A4397F05049A}" type="slidenum">
              <a:rPr lang="pt-BR" smtClean="0"/>
              <a:t>‹nº›</a:t>
            </a:fld>
            <a:endParaRPr lang="pt-BR"/>
          </a:p>
        </p:txBody>
      </p:sp>
    </p:spTree>
    <p:extLst>
      <p:ext uri="{BB962C8B-B14F-4D97-AF65-F5344CB8AC3E}">
        <p14:creationId xmlns:p14="http://schemas.microsoft.com/office/powerpoint/2010/main" val="20535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5D58A8-9F7A-4FE9-B177-1A7A25FF94E1}" type="datetimeFigureOut">
              <a:rPr lang="pt-BR" smtClean="0"/>
              <a:t>23/01/2020</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A01217-70B1-43D6-B5A7-C773F698B688}" type="slidenum">
              <a:rPr lang="pt-BR" smtClean="0"/>
              <a:t>‹nº›</a:t>
            </a:fld>
            <a:endParaRPr lang="pt-BR"/>
          </a:p>
        </p:txBody>
      </p:sp>
    </p:spTree>
    <p:extLst>
      <p:ext uri="{BB962C8B-B14F-4D97-AF65-F5344CB8AC3E}">
        <p14:creationId xmlns:p14="http://schemas.microsoft.com/office/powerpoint/2010/main" val="2943160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CAE77E-B943-4C52-A913-5057B4187EBB}" type="slidenum">
              <a:rPr lang="pt-BR" altLang="pt-BR">
                <a:solidFill>
                  <a:srgbClr val="000000"/>
                </a:solidFill>
              </a:rPr>
              <a:pPr/>
              <a:t>2</a:t>
            </a:fld>
            <a:endParaRPr lang="pt-BR" altLang="pt-BR">
              <a:solidFill>
                <a:srgbClr val="000000"/>
              </a:solidFill>
            </a:endParaRPr>
          </a:p>
        </p:txBody>
      </p:sp>
      <p:sp>
        <p:nvSpPr>
          <p:cNvPr id="54275" name="Espaço Reservado para Imagem de Slide 1"/>
          <p:cNvSpPr>
            <a:spLocks noGrp="1" noRot="1" noChangeAspect="1" noTextEdit="1"/>
          </p:cNvSpPr>
          <p:nvPr>
            <p:ph type="sldImg"/>
          </p:nvPr>
        </p:nvSpPr>
        <p:spPr>
          <a:ln/>
        </p:spPr>
      </p:sp>
      <p:sp>
        <p:nvSpPr>
          <p:cNvPr id="54276" name="Espaço Reservado para Anotações 2"/>
          <p:cNvSpPr>
            <a:spLocks noGrp="1"/>
          </p:cNvSpPr>
          <p:nvPr>
            <p:ph type="body" idx="1"/>
          </p:nvPr>
        </p:nvSpPr>
        <p:spPr>
          <a:xfrm>
            <a:off x="898489" y="5118423"/>
            <a:ext cx="4940903" cy="4849576"/>
          </a:xfrm>
          <a:noFill/>
        </p:spPr>
        <p:txBody>
          <a:bodyPr/>
          <a:lstStyle/>
          <a:p>
            <a:pPr eaLnBrk="1" hangingPunct="1"/>
            <a:endParaRPr lang="pt-BR" altLang="pt-BR" smtClean="0">
              <a:latin typeface="Arial" panose="020B0604020202020204" pitchFamily="34" charset="0"/>
            </a:endParaRPr>
          </a:p>
        </p:txBody>
      </p:sp>
      <p:sp>
        <p:nvSpPr>
          <p:cNvPr id="54277" name="Espaço Reservado para Número de Slide 3"/>
          <p:cNvSpPr txBox="1">
            <a:spLocks noGrp="1"/>
          </p:cNvSpPr>
          <p:nvPr/>
        </p:nvSpPr>
        <p:spPr bwMode="auto">
          <a:xfrm>
            <a:off x="3817398" y="10236845"/>
            <a:ext cx="2920483"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fld id="{B2465EFE-9B13-4A95-AFC7-C0E34C91F3C6}" type="slidenum">
              <a:rPr lang="pt-BR" altLang="pt-BR" sz="1200">
                <a:solidFill>
                  <a:srgbClr val="000000"/>
                </a:solidFill>
                <a:latin typeface="Times New Roman" panose="02020603050405020304" pitchFamily="18" charset="0"/>
              </a:rPr>
              <a:pPr algn="r" fontAlgn="base">
                <a:spcBef>
                  <a:spcPct val="0"/>
                </a:spcBef>
                <a:spcAft>
                  <a:spcPct val="0"/>
                </a:spcAft>
              </a:pPr>
              <a:t>2</a:t>
            </a:fld>
            <a:endParaRPr lang="pt-BR" altLang="pt-BR"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046390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t>23/01/2020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4049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t>23/01/2020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173337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t>23/01/2020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1275977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44D8F2F-1CAD-4EF5-B2D8-73D72826D6CD}"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4280633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88E073B-E56D-4D35-929F-3B10A386D4B6}"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2369327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9B72533-4753-48A3-8E45-856A1A67A69A}"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284960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4314C2B-036F-4FBC-860D-B2B241110096}"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66561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5C926A4D-9F09-4271-9853-380F277AB1C8}"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205964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46B7783-ADE4-430E-B517-6FAD3675B568}"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009040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4FE2897F-CC33-473B-934F-F572FBCB8B56}"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3538773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8756BA5-BF09-41AC-BA29-F8F8D47165D3}"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73035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4D9C46-6B2D-4A46-8863-B716FA26753E}" type="datetimeFigureOut">
              <a:rPr lang="pt-BR" smtClean="0"/>
              <a:t>23/01/2020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32523123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D18A4E9-E664-4102-9936-32AC85382580}"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040618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AEDDA19-9824-41E8-863D-33452440B38B}"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2837747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E48B4D3-7D6C-404A-85FD-469819D01CB8}"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2272817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609600" y="274639"/>
            <a:ext cx="10972800" cy="585152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445C1AA9-8045-4FD5-9FF0-1EF2A0D15104}"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426610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14D9C46-6B2D-4A46-8863-B716FA26753E}" type="datetimeFigureOut">
              <a:rPr lang="pt-BR" smtClean="0"/>
              <a:t>23/01/2020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80478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14D9C46-6B2D-4A46-8863-B716FA26753E}" type="datetimeFigureOut">
              <a:rPr lang="pt-BR" smtClean="0"/>
              <a:t>23/01/2020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264643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14D9C46-6B2D-4A46-8863-B716FA26753E}" type="datetimeFigureOut">
              <a:rPr lang="pt-BR" smtClean="0"/>
              <a:t>23/01/2020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324693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14D9C46-6B2D-4A46-8863-B716FA26753E}" type="datetimeFigureOut">
              <a:rPr lang="pt-BR" smtClean="0"/>
              <a:t>23/01/2020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169161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14D9C46-6B2D-4A46-8863-B716FA26753E}" type="datetimeFigureOut">
              <a:rPr lang="pt-BR" smtClean="0"/>
              <a:t>23/01/2020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277643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14D9C46-6B2D-4A46-8863-B716FA26753E}" type="datetimeFigureOut">
              <a:rPr lang="pt-BR" smtClean="0"/>
              <a:t>23/01/2020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1990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14D9C46-6B2D-4A46-8863-B716FA26753E}" type="datetimeFigureOut">
              <a:rPr lang="pt-BR" smtClean="0"/>
              <a:t>23/01/2020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84DDEEF-C277-43AB-9A86-62CD729295C6}" type="slidenum">
              <a:rPr lang="pt-BR" smtClean="0"/>
              <a:t>‹nº›</a:t>
            </a:fld>
            <a:endParaRPr lang="pt-BR"/>
          </a:p>
        </p:txBody>
      </p:sp>
    </p:spTree>
    <p:extLst>
      <p:ext uri="{BB962C8B-B14F-4D97-AF65-F5344CB8AC3E}">
        <p14:creationId xmlns:p14="http://schemas.microsoft.com/office/powerpoint/2010/main" val="152519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D9C46-6B2D-4A46-8863-B716FA26753E}" type="datetimeFigureOut">
              <a:rPr lang="pt-BR" smtClean="0"/>
              <a:t>23/01/2020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DDEEF-C277-43AB-9A86-62CD729295C6}" type="slidenum">
              <a:rPr lang="pt-BR" smtClean="0"/>
              <a:t>‹nº›</a:t>
            </a:fld>
            <a:endParaRPr lang="pt-BR"/>
          </a:p>
        </p:txBody>
      </p:sp>
    </p:spTree>
    <p:extLst>
      <p:ext uri="{BB962C8B-B14F-4D97-AF65-F5344CB8AC3E}">
        <p14:creationId xmlns:p14="http://schemas.microsoft.com/office/powerpoint/2010/main" val="1751616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pt-BR" altLang="pt-BR">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endParaRPr lang="pt-BR" altLang="pt-BR">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6248A742-05F0-4110-9FF1-418C91BBC16D}" type="slidenum">
              <a:rPr lang="pt-BR" altLang="pt-BR">
                <a:solidFill>
                  <a:srgbClr val="000000"/>
                </a:solidFill>
              </a:rPr>
              <a:pPr fontAlgn="base">
                <a:spcBef>
                  <a:spcPct val="0"/>
                </a:spcBef>
                <a:spcAft>
                  <a:spcPct val="0"/>
                </a:spcAft>
              </a:pPr>
              <a:t>‹nº›</a:t>
            </a:fld>
            <a:endParaRPr lang="pt-BR" altLang="pt-BR">
              <a:solidFill>
                <a:srgbClr val="000000"/>
              </a:solidFill>
            </a:endParaRPr>
          </a:p>
        </p:txBody>
      </p:sp>
    </p:spTree>
    <p:extLst>
      <p:ext uri="{BB962C8B-B14F-4D97-AF65-F5344CB8AC3E}">
        <p14:creationId xmlns:p14="http://schemas.microsoft.com/office/powerpoint/2010/main" val="2178754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tse.jus.br/legislacao-tse/res/2002/RES210082002.htm#art2" TargetMode="External"/><Relationship Id="rId2" Type="http://schemas.openxmlformats.org/officeDocument/2006/relationships/hyperlink" Target="http://www.planalto.gov.br/ccivil_03/LEIS/L9504.htm#art91"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www.planalto.gov.br/ccivil_03/LEIS/L9504.htm#art22"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www.planalto.gov.br/ccivil_03/_Ato2015-2018/2017/Lei/L13488.htm#art6" TargetMode="External"/><Relationship Id="rId2" Type="http://schemas.openxmlformats.org/officeDocument/2006/relationships/hyperlink" Target="http://www.planalto.gov.br/ccivil_03/LEIS/L9504.htm#art100"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16"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planalto.gov.br/ccivil_03/LEIS/L9504.htm#art11"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lanalto.gov.br/ccivil_03/leis/l9096.htm#art32" TargetMode="External"/><Relationship Id="rId2" Type="http://schemas.openxmlformats.org/officeDocument/2006/relationships/hyperlink" Target="http://www.planalto.gov.br/ccivil_03/LEIS/L9504.htm#art45"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www.planalto.gov.br/ccivil_03/LEIS/L9504.htm#art7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www.planalto.gov.br/ccivil_03/LEIS/L9504.htm#art73"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planalto.gov.br/ccivil_03/LEIS/L9504.htm#art77" TargetMode="External"/><Relationship Id="rId2" Type="http://schemas.openxmlformats.org/officeDocument/2006/relationships/hyperlink" Target="http://www.planalto.gov.br/ccivil_03/LEIS/L9504.htm#art75"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94"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planalto.gov.br/ccivil_03/LEIS/L9504.htm#art36"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www.planalto.gov.br/ccivil_03/leis/l4737.htm#art233"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planalto.gov.br/ccivil_03/leis/l4737.htm#art23" TargetMode="External"/><Relationship Id="rId7" Type="http://schemas.openxmlformats.org/officeDocument/2006/relationships/hyperlink" Target="http://sintse.tse.jus.br/documentos/2020/Jan/7/eleicoes-2020-normas-e-noticias/resolucao-no-23-606-de-17-de-dezembro-de-2019-calendario-eleitoral-eleicoes-2020#page=62"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hyperlink" Target="http://sintse.tse.jus.br/documentos/2020/Jan/7/eleicoes-2020-normas-e-noticias/resolucao-no-23-606-de-17-de-dezembro-de-2019-calendario-eleitoral-eleicoes-2020#page59" TargetMode="External"/><Relationship Id="rId5" Type="http://schemas.openxmlformats.org/officeDocument/2006/relationships/hyperlink" Target="http://sintse.tse.jus.br/documentos/2020/Jan/7/eleicoes-2020-normas-e-noticias/resolucao-no-23-606-de-17-de-dezembro-de-2019-calendario-eleitoral-eleicoes-2020#page=3" TargetMode="External"/><Relationship Id="rId4" Type="http://schemas.openxmlformats.org/officeDocument/2006/relationships/hyperlink" Target="http://www.planalto.gov.br/ccivil_03/LEIS/L9504.htm#art105"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planalto.gov.br/ccivil_03/LEIS/L9504.htm#art22" TargetMode="External"/><Relationship Id="rId2" Type="http://schemas.openxmlformats.org/officeDocument/2006/relationships/hyperlink" Target="http://www.planalto.gov.br/ccivil_03/LEIS/L9504.htm#art80"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94"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planalto.gov.br/ccivil_03/LEIS/L9504.htm#art47" TargetMode="External"/><Relationship Id="rId2" Type="http://schemas.openxmlformats.org/officeDocument/2006/relationships/hyperlink" Target="http://www.planalto.gov.br/ccivil_03/LEIS/L9504.htm#art58" TargetMode="External"/><Relationship Id="rId1" Type="http://schemas.openxmlformats.org/officeDocument/2006/relationships/slideLayout" Target="../slideLayouts/slideLayout12.xml"/><Relationship Id="rId5" Type="http://schemas.openxmlformats.org/officeDocument/2006/relationships/hyperlink" Target="http://www.planalto.gov.br/ccivil_03/LEIS/L9504.htm#art18" TargetMode="External"/><Relationship Id="rId4" Type="http://schemas.openxmlformats.org/officeDocument/2006/relationships/hyperlink" Target="http://www.planalto.gov.br/ccivil_03/LEIS/L9504.htm#art4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planalto.gov.br/ccivil_03/leis/l4737.htm#art14" TargetMode="External"/><Relationship Id="rId2" Type="http://schemas.openxmlformats.org/officeDocument/2006/relationships/hyperlink" Target="http://www.planalto.gov.br/ccivil_03/LEIS/L9504.htm#art28"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4737.htm#art33"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planalto.gov.br/ccivil_03/LEIS/L9504.htm#art80" TargetMode="External"/><Relationship Id="rId7" Type="http://schemas.openxmlformats.org/officeDocument/2006/relationships/hyperlink" Target="http://www.planalto.gov.br/ccivil_03/leis/l4737.htm#art239" TargetMode="External"/><Relationship Id="rId2" Type="http://schemas.openxmlformats.org/officeDocument/2006/relationships/hyperlink" Target="http://www.planalto.gov.br/ccivil_03/LEIS/L9504.htm#art36" TargetMode="External"/><Relationship Id="rId1" Type="http://schemas.openxmlformats.org/officeDocument/2006/relationships/slideLayout" Target="../slideLayouts/slideLayout12.xml"/><Relationship Id="rId6" Type="http://schemas.openxmlformats.org/officeDocument/2006/relationships/hyperlink" Target="http://www.tse.jus.br/legislacao/compilada/res/2019/resolucao-no-23-606-de-17-de-dezembro-de-2019/resolveuid/4e57e5c013914c7a9802d63f105a28ec" TargetMode="External"/><Relationship Id="rId5" Type="http://schemas.openxmlformats.org/officeDocument/2006/relationships/hyperlink" Target="http://www.planalto.gov.br/ccivil_03/leis/l9096.htm#art10" TargetMode="External"/><Relationship Id="rId4" Type="http://schemas.openxmlformats.org/officeDocument/2006/relationships/hyperlink" Target="http://www.planalto.gov.br/ccivil_03/LEIS/L9504.htm#art40"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planalto.gov.br/ccivil_03/LEIS/L9504.htm#art45"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www.planalto.gov.br/ccivil_03/LEIS/L9504.htm#art63" TargetMode="External"/><Relationship Id="rId2" Type="http://schemas.openxmlformats.org/officeDocument/2006/relationships/hyperlink" Target="http://www.planalto.gov.br/ccivil_03/leis/l4737.htm#art120" TargetMode="External"/><Relationship Id="rId1" Type="http://schemas.openxmlformats.org/officeDocument/2006/relationships/slideLayout" Target="../slideLayouts/slideLayout12.xml"/><Relationship Id="rId5" Type="http://schemas.openxmlformats.org/officeDocument/2006/relationships/hyperlink" Target="http://www.planalto.gov.br/ccivil_03/leis/l4737.htm#art135" TargetMode="External"/><Relationship Id="rId4" Type="http://schemas.openxmlformats.org/officeDocument/2006/relationships/hyperlink" Target="http://www.planalto.gov.br/ccivil_03/leis/l4737.htm#art12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planalto.gov.br/ccivil_03/leis/lcp/lcp64.htm#art16" TargetMode="External"/><Relationship Id="rId2" Type="http://schemas.openxmlformats.org/officeDocument/2006/relationships/hyperlink" Target="http://www.planalto.gov.br/ccivil_03/LEIS/L9504.htm#art11"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www.planalto.gov.br/ccivil_03/LEIS/L9504.htm#art48"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planalto.gov.br/ccivil_03/LEIS/L9504.htm#art52" TargetMode="External"/><Relationship Id="rId2" Type="http://schemas.openxmlformats.org/officeDocument/2006/relationships/hyperlink" Target="http://www.planalto.gov.br/ccivil_03/LEIS/L9504.htm#art50" TargetMode="External"/><Relationship Id="rId1" Type="http://schemas.openxmlformats.org/officeDocument/2006/relationships/slideLayout" Target="../slideLayouts/slideLayout12.xml"/><Relationship Id="rId5" Type="http://schemas.openxmlformats.org/officeDocument/2006/relationships/hyperlink" Target="http://www.planalto.gov.br/ccivil_03/leis/l4737.htm#art135" TargetMode="External"/><Relationship Id="rId4" Type="http://schemas.openxmlformats.org/officeDocument/2006/relationships/hyperlink" Target="http://www.planalto.gov.br/ccivil_03/LEIS/L9504.htm#art63"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planalto.gov.br/ccivil_03/LEIS/L9504.htm#art36" TargetMode="External"/><Relationship Id="rId2" Type="http://schemas.openxmlformats.org/officeDocument/2006/relationships/hyperlink" Target="http://www.planalto.gov.br/ccivil_03/LEIS/L9504.htm#art33"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6091.ht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planalto.gov.br/ccivil_03/LEIS/L9504.htm#art33" TargetMode="Externa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www.planalto.gov.br/ccivil_03/LEIS/L9504.htm#art39" TargetMode="External"/><Relationship Id="rId2" Type="http://schemas.openxmlformats.org/officeDocument/2006/relationships/hyperlink" Target="http://www.planalto.gov.br/ccivil_03/LEIS/L9504.htm#art36" TargetMode="External"/><Relationship Id="rId1" Type="http://schemas.openxmlformats.org/officeDocument/2006/relationships/slideLayout" Target="../slideLayouts/slideLayout12.xml"/><Relationship Id="rId5" Type="http://schemas.openxmlformats.org/officeDocument/2006/relationships/hyperlink" Target="http://www.planalto.gov.br/ccivil_03/LEIS/L9504.htm#art43" TargetMode="External"/><Relationship Id="rId4" Type="http://schemas.openxmlformats.org/officeDocument/2006/relationships/hyperlink" Target="http://www.planalto.gov.br/ccivil_03/leis/l4737.htm#art240"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planalto.gov.br/ccivil_03/leis/l4737.htm#art97" TargetMode="External"/><Relationship Id="rId2" Type="http://schemas.openxmlformats.org/officeDocument/2006/relationships/hyperlink" Target="http://www.planalto.gov.br/ccivil_03/leis/lcp/lcp64.htm#art3" TargetMode="Externa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www.planalto.gov.br/ccivil_03/LEIS/L9504.htm#art47" TargetMode="External"/><Relationship Id="rId2" Type="http://schemas.openxmlformats.org/officeDocument/2006/relationships/hyperlink" Target="http://www.planalto.gov.br/ccivil_03/leis/l4737.htm#art120"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51"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planalto.gov.br/ccivil_03/LEIS/L9504.htm#art70" TargetMode="External"/><Relationship Id="rId2" Type="http://schemas.openxmlformats.org/officeDocument/2006/relationships/hyperlink" Target="http://www.planalto.gov.br/ccivil_03/LEIS/L9504.htm#art63"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10"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www.planalto.gov.br/ccivil_03/LEIS/L9504.htm#art28"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hyperlink" Target="http://www.planalto.gov.br/ccivil_03/LEIS/L9504.htm#art7" TargetMode="External"/><Relationship Id="rId2" Type="http://schemas.openxmlformats.org/officeDocument/2006/relationships/hyperlink" Target="http://www.planalto.gov.br/ccivil_03/LEIS/L9504.htm#art16" TargetMode="External"/><Relationship Id="rId1" Type="http://schemas.openxmlformats.org/officeDocument/2006/relationships/slideLayout" Target="../slideLayouts/slideLayout12.xml"/><Relationship Id="rId5" Type="http://schemas.openxmlformats.org/officeDocument/2006/relationships/hyperlink" Target="http://www.planalto.gov.br/ccivil_03/LEIS/L9504.htm#art66" TargetMode="External"/><Relationship Id="rId4" Type="http://schemas.openxmlformats.org/officeDocument/2006/relationships/hyperlink" Target="http://www.planalto.gov.br/ccivil_03/LEIS/L9504.htm#art13"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planalto.gov.br/ccivil_03/leis/l4737.htm#art236" TargetMode="External"/><Relationship Id="rId2" Type="http://schemas.openxmlformats.org/officeDocument/2006/relationships/hyperlink" Target="http://www.planalto.gov.br/ccivil_03/LEIS/L9504.htm#art28"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hyperlink" Target="http://www.planalto.gov.br/ccivil_03/leis/l4737.htm#art52"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hyperlink" Target="http://www.planalto.gov.br/ccivil_03/leis/l4737.htm#art236"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www.planalto.gov.br/ccivil_03/LEIS/L9504.htm#art47" TargetMode="External"/><Relationship Id="rId2" Type="http://schemas.openxmlformats.org/officeDocument/2006/relationships/hyperlink" Target="http://www.planalto.gov.br/ccivil_03/leis/l4737.htm#art235" TargetMode="External"/><Relationship Id="rId1" Type="http://schemas.openxmlformats.org/officeDocument/2006/relationships/slideLayout" Target="../slideLayouts/slideLayout12.xml"/><Relationship Id="rId6" Type="http://schemas.openxmlformats.org/officeDocument/2006/relationships/hyperlink" Target="http://www.planalto.gov.br/ccivil_03/LEIS/L9504.htm#art93" TargetMode="External"/><Relationship Id="rId5" Type="http://schemas.openxmlformats.org/officeDocument/2006/relationships/hyperlink" Target="http://www.planalto.gov.br/ccivil_03/LEIS/L9504.htm#art39" TargetMode="External"/><Relationship Id="rId4" Type="http://schemas.openxmlformats.org/officeDocument/2006/relationships/hyperlink" Target="http://www.planalto.gov.br/ccivil_03/leis/l4737.htm#art24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lanalto.gov.br/ccivil_03/_Ato2007-2010/2009/Lei/L12034.htm#art3" TargetMode="External"/><Relationship Id="rId2" Type="http://schemas.openxmlformats.org/officeDocument/2006/relationships/hyperlink" Target="http://www.planalto.gov.br/ccivil_03/_Ato2015-2018/2015/Lei/L13165.htm#art2" TargetMode="Externa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http://www.planalto.gov.br/ccivil_03/LEIS/L9504.htm#art65" TargetMode="External"/><Relationship Id="rId2" Type="http://schemas.openxmlformats.org/officeDocument/2006/relationships/hyperlink" Target="http://www.planalto.gov.br/ccivil_03/LEIS/L9504.htm#art43" TargetMode="Externa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hyperlink" Target="http://www.planalto.gov.br/ccivil_03/LEIS/L9504.htm#art39" TargetMode="Externa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www.planalto.gov.br/ccivil_03/leis/l4737.htm#art144" TargetMode="External"/><Relationship Id="rId2" Type="http://schemas.openxmlformats.org/officeDocument/2006/relationships/hyperlink" Target="http://www.planalto.gov.br/ccivil_03/leis/l4737.htm#art142"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4737.htm#art153"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www.planalto.gov.br/ccivil_03/leis/l9504.htm#art29" TargetMode="External"/><Relationship Id="rId2" Type="http://schemas.openxmlformats.org/officeDocument/2006/relationships/hyperlink" Target="http://www.planalto.gov.br/ccivil_03/leis/l9504.htm#art14"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66"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hyperlink" Target="http://www.planalto.gov.br/ccivil_03/leis/l9504.htm#art39" TargetMode="External"/><Relationship Id="rId2" Type="http://schemas.openxmlformats.org/officeDocument/2006/relationships/hyperlink" Target="http://www.planalto.gov.br/ccivil_03/leis/l4737.htm#art156" TargetMode="External"/><Relationship Id="rId1" Type="http://schemas.openxmlformats.org/officeDocument/2006/relationships/slideLayout" Target="../slideLayouts/slideLayout12.xml"/><Relationship Id="rId6" Type="http://schemas.openxmlformats.org/officeDocument/2006/relationships/hyperlink" Target="http://www.planalto.gov.br/ccivil_03/leis/l4737.htm#art43" TargetMode="External"/><Relationship Id="rId5" Type="http://schemas.openxmlformats.org/officeDocument/2006/relationships/hyperlink" Target="http://www.planalto.gov.br/ccivil_03/leis/l4737.htm#art39" TargetMode="External"/><Relationship Id="rId4" Type="http://schemas.openxmlformats.org/officeDocument/2006/relationships/hyperlink" Target="http://www.planalto.gov.br/ccivil_03/leis/l4737.htm#art240"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www.planalto.gov.br/ccivil_03/leis/l4737.htm#art236" TargetMode="External"/><Relationship Id="rId2" Type="http://schemas.openxmlformats.org/officeDocument/2006/relationships/hyperlink" Target="http://www.planalto.gov.br/ccivil_03/leis/l4737.htm#art235"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4737.htm#art124"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planalto.gov.br/ccivil_03/leis/l9504.htm#art51" TargetMode="External"/><Relationship Id="rId2" Type="http://schemas.openxmlformats.org/officeDocument/2006/relationships/hyperlink" Target="http://www.planalto.gov.br/ccivil_03/leis/l9504.htm#art49"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4737.htm#art236"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www.planalto.gov.br/ccivil_03/leis/l4737.htm#art236"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hyperlink" Target="http://www.planalto.gov.br/ccivil_03/leis/l4737.htm#art240" TargetMode="External"/><Relationship Id="rId2" Type="http://schemas.openxmlformats.org/officeDocument/2006/relationships/hyperlink" Target="http://www.planalto.gov.br/ccivil_03/leis/l4737.htm#art235" TargetMode="External"/><Relationship Id="rId1" Type="http://schemas.openxmlformats.org/officeDocument/2006/relationships/slideLayout" Target="../slideLayouts/slideLayout12.xml"/><Relationship Id="rId5" Type="http://schemas.openxmlformats.org/officeDocument/2006/relationships/hyperlink" Target="http://www.planalto.gov.br/ccivil_03/LEIS/L9504.htm#art93" TargetMode="External"/><Relationship Id="rId4" Type="http://schemas.openxmlformats.org/officeDocument/2006/relationships/hyperlink" Target="http://www.planalto.gov.br/ccivil_03/LEIS/L9504.htm#art3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lanalto.gov.br/ccivil_03/leis/l9096.htm#art22" TargetMode="External"/><Relationship Id="rId2" Type="http://schemas.openxmlformats.org/officeDocument/2006/relationships/hyperlink" Target="http://www.planalto.gov.br/ccivil_03/LEIS/L9504.htm#art105" TargetMode="External"/><Relationship Id="rId1" Type="http://schemas.openxmlformats.org/officeDocument/2006/relationships/slideLayout" Target="../slideLayouts/slideLayout12.xml"/><Relationship Id="rId4" Type="http://schemas.openxmlformats.org/officeDocument/2006/relationships/hyperlink" Target="http://www.planalto.gov.br/ccivil/_Ato2007-2010/2009/Lei/L12034.htm#art3"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www.planalto.gov.br/ccivil_03/LEIS/L9504.htm#art51" TargetMode="External"/><Relationship Id="rId2" Type="http://schemas.openxmlformats.org/officeDocument/2006/relationships/hyperlink" Target="http://www.planalto.gov.br/ccivil_03/LEIS/L9504.htm#art49" TargetMode="External"/><Relationship Id="rId1" Type="http://schemas.openxmlformats.org/officeDocument/2006/relationships/slideLayout" Target="../slideLayouts/slideLayout12.xml"/><Relationship Id="rId6" Type="http://schemas.openxmlformats.org/officeDocument/2006/relationships/hyperlink" Target="http://www.planalto.gov.br/ccivil_03/LEIS/L9504.htm#art65" TargetMode="External"/><Relationship Id="rId5" Type="http://schemas.openxmlformats.org/officeDocument/2006/relationships/hyperlink" Target="http://www.tse.jus.br/legislacao-tse/res/2006/RES224522006.htm" TargetMode="External"/><Relationship Id="rId4" Type="http://schemas.openxmlformats.org/officeDocument/2006/relationships/hyperlink" Target="http://www.planalto.gov.br/ccivil_03/LEIS/L9504.htm#art43"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www.planalto.gov.br/ccivil_03/LEIS/L9504.htm#art39"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hyperlink" Target="http://www.planalto.gov.br/ccivil_03/leis/l4737.htm#art144" TargetMode="External"/><Relationship Id="rId2" Type="http://schemas.openxmlformats.org/officeDocument/2006/relationships/hyperlink" Target="http://www.planalto.gov.br/ccivil_03/leis/l4737.htm#art142"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4737.htm#art153"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planalto.gov.br/ccivil_03/LEIS/L9504.htm#art29" TargetMode="External"/><Relationship Id="rId2" Type="http://schemas.openxmlformats.org/officeDocument/2006/relationships/hyperlink" Target="http://www.planalto.gov.br/ccivil_03/LEIS/L9504.htm#art14"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66"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planalto.gov.br/ccivil_03/LEIS/L9504.htm#art29" TargetMode="External"/><Relationship Id="rId2" Type="http://schemas.openxmlformats.org/officeDocument/2006/relationships/hyperlink" Target="http://www.planalto.gov.br/ccivil_03/leis/l4737.htm#art124" TargetMode="External"/><Relationship Id="rId1" Type="http://schemas.openxmlformats.org/officeDocument/2006/relationships/slideLayout" Target="../slideLayouts/slideLayout12.xml"/><Relationship Id="rId5" Type="http://schemas.openxmlformats.org/officeDocument/2006/relationships/hyperlink" Target="http://www.planalto.gov.br/ccivil_03/LEIS/L9504.htm#art16" TargetMode="External"/><Relationship Id="rId4" Type="http://schemas.openxmlformats.org/officeDocument/2006/relationships/hyperlink" Target="http://www.planalto.gov.br/ccivil_03/LEIS/L9504.htm#art31"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www.planalto.gov.br/ccivil_03/LEIS/L9504.htm#art31" TargetMode="External"/><Relationship Id="rId2" Type="http://schemas.openxmlformats.org/officeDocument/2006/relationships/hyperlink" Target="http://www.planalto.gov.br/ccivil_03/LEIS/L9504.htm#art29" TargetMode="External"/><Relationship Id="rId1" Type="http://schemas.openxmlformats.org/officeDocument/2006/relationships/slideLayout" Target="../slideLayouts/slideLayout12.xml"/><Relationship Id="rId4" Type="http://schemas.openxmlformats.org/officeDocument/2006/relationships/hyperlink" Target="http://www.planalto.gov.br/ccivil_03/LEIS/L9504.htm#art16"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www.planalto.gov.br/ccivil_03/leis/l4737.htm#art124" TargetMode="Externa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www.planalto.gov.br/ccivil_03/LEIS/L9504.htm#art30" TargetMode="External"/><Relationship Id="rId2" Type="http://schemas.openxmlformats.org/officeDocument/2006/relationships/hyperlink" Target="http://www.planalto.gov.br/ccivil_03/leis/l6091.htm#art7" TargetMode="Externa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hyperlink" Target="http://www.planalto.gov.br/ccivil_03/leis/l4737.htm#art33" TargetMode="External"/><Relationship Id="rId7" Type="http://schemas.openxmlformats.org/officeDocument/2006/relationships/hyperlink" Target="http://www.planalto.gov.br/ccivil_03/LEIS/L9504.htm#art16" TargetMode="External"/><Relationship Id="rId2" Type="http://schemas.openxmlformats.org/officeDocument/2006/relationships/hyperlink" Target="http://www.planalto.gov.br/ccivil_03/leis/l4737.htm#art14" TargetMode="External"/><Relationship Id="rId1" Type="http://schemas.openxmlformats.org/officeDocument/2006/relationships/slideLayout" Target="../slideLayouts/slideLayout12.xml"/><Relationship Id="rId6" Type="http://schemas.openxmlformats.org/officeDocument/2006/relationships/hyperlink" Target="http://www.planalto.gov.br/ccivil_03/LEIS/L9504.htm#art22" TargetMode="External"/><Relationship Id="rId5" Type="http://schemas.openxmlformats.org/officeDocument/2006/relationships/hyperlink" Target="http://www.tse.jus.br/legislacao-tse/INTC/2010/INTC10192010.htm" TargetMode="External"/><Relationship Id="rId4" Type="http://schemas.openxmlformats.org/officeDocument/2006/relationships/hyperlink" Target="http://www.planalto.gov.br/ccivil_03/leis/lcp/lcp64.htm#art16"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planalto.gov.br/ccivil_03/LEIS/L9504.htm#art93"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planalto.gov.br/ccivil_03/LEIS/L9504.htm#art9" TargetMode="External"/><Relationship Id="rId2" Type="http://schemas.openxmlformats.org/officeDocument/2006/relationships/hyperlink" Target="http://www.planalto.gov.br/ccivil_03/LEIS/L9504.htm#art4" TargetMode="External"/><Relationship Id="rId1" Type="http://schemas.openxmlformats.org/officeDocument/2006/relationships/slideLayout" Target="../slideLayouts/slideLayout12.xml"/><Relationship Id="rId5" Type="http://schemas.openxmlformats.org/officeDocument/2006/relationships/hyperlink" Target="http://www.planalto.gov.br/ccivil_03/constituicao/constituicao.htm#art14" TargetMode="External"/><Relationship Id="rId4" Type="http://schemas.openxmlformats.org/officeDocument/2006/relationships/hyperlink" Target="http://www.planalto.gov.br/ccivil_03/leis/l9096.htm#art2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lanalto.gov.br/ccivil_03/LEIS/L9504.htm#art73" TargetMode="External"/><Relationship Id="rId2" Type="http://schemas.openxmlformats.org/officeDocument/2006/relationships/hyperlink" Target="http://www.planalto.gov.br/ccivil_03/LEIS/L9504.htm#art7" TargetMode="External"/><Relationship Id="rId1" Type="http://schemas.openxmlformats.org/officeDocument/2006/relationships/slideLayout" Target="../slideLayouts/slideLayout12.xml"/><Relationship Id="rId4" Type="http://schemas.openxmlformats.org/officeDocument/2006/relationships/hyperlink" Target="http://www.tse.jus.br/legislacao-tse/res/2006/RES222522006.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title"/>
          </p:nvPr>
        </p:nvSpPr>
        <p:spPr>
          <a:xfrm>
            <a:off x="2063552" y="2309653"/>
            <a:ext cx="8229600" cy="1143000"/>
          </a:xfrm>
        </p:spPr>
        <p:txBody>
          <a:bodyPr>
            <a:normAutofit fontScale="90000"/>
          </a:bodyPr>
          <a:lstStyle/>
          <a:p>
            <a:pPr algn="ctr"/>
            <a:r>
              <a:rPr lang="pt-BR" altLang="pt-BR" sz="3200" dirty="0"/>
              <a:t/>
            </a:r>
            <a:br>
              <a:rPr lang="pt-BR" altLang="pt-BR" sz="3200" dirty="0"/>
            </a:br>
            <a:r>
              <a:rPr lang="pt-BR" altLang="pt-BR" sz="3200" dirty="0"/>
              <a:t>Legislação Eleitoral</a:t>
            </a:r>
            <a:br>
              <a:rPr lang="pt-BR" altLang="pt-BR" sz="3200" dirty="0"/>
            </a:br>
            <a:r>
              <a:rPr lang="pt-BR" altLang="pt-BR" sz="3200" dirty="0" smtClean="0"/>
              <a:t>Calendário 2020</a:t>
            </a:r>
            <a:r>
              <a:rPr lang="pt-BR" altLang="pt-BR" sz="3200" dirty="0"/>
              <a:t/>
            </a:r>
            <a:br>
              <a:rPr lang="pt-BR" altLang="pt-BR" sz="3200" dirty="0"/>
            </a:br>
            <a:endParaRPr lang="pt-BR" altLang="pt-BR" sz="3200" dirty="0"/>
          </a:p>
        </p:txBody>
      </p:sp>
      <p:pic>
        <p:nvPicPr>
          <p:cNvPr id="2051" name="Image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4114" y="765175"/>
            <a:ext cx="73374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CaixaDeTexto 6"/>
          <p:cNvSpPr txBox="1">
            <a:spLocks noChangeArrowheads="1"/>
          </p:cNvSpPr>
          <p:nvPr/>
        </p:nvSpPr>
        <p:spPr bwMode="auto">
          <a:xfrm>
            <a:off x="3970552" y="4212851"/>
            <a:ext cx="45942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dirty="0"/>
              <a:t>Prof. </a:t>
            </a:r>
            <a:r>
              <a:rPr lang="pt-BR" altLang="pt-BR" dirty="0" err="1"/>
              <a:t>Msc</a:t>
            </a:r>
            <a:r>
              <a:rPr lang="pt-BR" altLang="pt-BR" dirty="0"/>
              <a:t>. Mauro Almeida Noleto</a:t>
            </a:r>
          </a:p>
          <a:p>
            <a:pPr eaLnBrk="1" hangingPunct="1"/>
            <a:endParaRPr lang="pt-BR" altLang="pt-BR" dirty="0"/>
          </a:p>
          <a:p>
            <a:pPr algn="ctr" eaLnBrk="1" hangingPunct="1"/>
            <a:r>
              <a:rPr lang="pt-BR" altLang="pt-BR" dirty="0"/>
              <a:t>Brasília, 25 de janeiro de 2020</a:t>
            </a:r>
          </a:p>
        </p:txBody>
      </p:sp>
      <p:pic>
        <p:nvPicPr>
          <p:cNvPr id="2053" name="Image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06925" y="260351"/>
            <a:ext cx="29718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1049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MAIO DE 2020</a:t>
            </a:r>
          </a:p>
          <a:p>
            <a:r>
              <a:rPr lang="pt-BR" sz="1600" dirty="0"/>
              <a:t>6 de maio - quarta-feira (151 dias antes</a:t>
            </a:r>
            <a:r>
              <a:rPr lang="pt-BR" sz="1600" dirty="0" smtClean="0"/>
              <a:t>)</a:t>
            </a:r>
          </a:p>
          <a:p>
            <a:endParaRPr lang="pt-BR" sz="1600" dirty="0"/>
          </a:p>
          <a:p>
            <a:r>
              <a:rPr lang="pt-BR" sz="1600" dirty="0"/>
              <a:t>1. Último dia para o eleitor </a:t>
            </a:r>
            <a:r>
              <a:rPr lang="pt-BR" sz="1600" b="1" dirty="0"/>
              <a:t>solicitar operações de alistamento, transferência e revisão</a:t>
            </a:r>
            <a:r>
              <a:rPr lang="pt-BR" sz="1600" dirty="0"/>
              <a:t> </a:t>
            </a:r>
            <a:r>
              <a:rPr lang="pt-BR" sz="1600" dirty="0">
                <a:hlinkClick r:id="rId2"/>
              </a:rPr>
              <a:t>(Lei n° 9.504/1997, art. 91, caput)</a:t>
            </a:r>
            <a:r>
              <a:rPr lang="pt-BR" sz="1600" dirty="0"/>
              <a:t>.</a:t>
            </a:r>
          </a:p>
          <a:p>
            <a:r>
              <a:rPr lang="pt-BR" sz="1600" dirty="0"/>
              <a:t>2. Último dia para utilização do serviço de </a:t>
            </a:r>
            <a:r>
              <a:rPr lang="pt-BR" sz="1600" dirty="0" err="1"/>
              <a:t>pré</a:t>
            </a:r>
            <a:r>
              <a:rPr lang="pt-BR" sz="1600" dirty="0"/>
              <a:t>-atendimento, via internet, para requerimento de operações de alistamento, transferência e revisão para zonas eleitorais no exterior (Título Net Exterior). </a:t>
            </a:r>
          </a:p>
          <a:p>
            <a:r>
              <a:rPr lang="pt-BR" sz="1600" dirty="0"/>
              <a:t>3. Último dia para o </a:t>
            </a:r>
            <a:r>
              <a:rPr lang="pt-BR" sz="1600" b="1" dirty="0"/>
              <a:t>eleitor com deficiência ou mobilidade reduzida </a:t>
            </a:r>
            <a:r>
              <a:rPr lang="pt-BR" sz="1600" dirty="0"/>
              <a:t>solicitar sua transferência para seção eleitoral apta ao atendimento das suas necessidades (</a:t>
            </a:r>
            <a:r>
              <a:rPr lang="pt-BR" sz="1600" dirty="0">
                <a:hlinkClick r:id="rId2"/>
              </a:rPr>
              <a:t>Lei n° 9.504/1997, art. 91, caput</a:t>
            </a:r>
            <a:r>
              <a:rPr lang="pt-BR" sz="1600" dirty="0"/>
              <a:t> e </a:t>
            </a:r>
            <a:r>
              <a:rPr lang="pt-BR" sz="1600" dirty="0">
                <a:hlinkClick r:id="rId3"/>
              </a:rPr>
              <a:t>Res.-TSE n° 21.008/2002, art. 2º</a:t>
            </a:r>
            <a:r>
              <a:rPr lang="pt-BR" sz="1600" dirty="0"/>
              <a:t>).</a:t>
            </a:r>
          </a:p>
          <a:p>
            <a:r>
              <a:rPr lang="pt-BR" sz="1600" dirty="0"/>
              <a:t>4. Último dia para que os </a:t>
            </a:r>
            <a:r>
              <a:rPr lang="pt-BR" sz="1600" b="1" dirty="0"/>
              <a:t>presos provisórios e os adolescentes internados </a:t>
            </a:r>
            <a:r>
              <a:rPr lang="pt-BR" sz="1600" dirty="0"/>
              <a:t>que não possuírem inscrição eleitoral regular sejam alistados ou requeiram a regularização de sua situação para votarem nas eleições de 2020, mediante revisão ou transferência do seu título eleitoral.</a:t>
            </a:r>
          </a:p>
          <a:p>
            <a:pPr eaLnBrk="1" hangingPunct="1">
              <a:buFont typeface="Wingdings" panose="05000000000000000000" pitchFamily="2" charset="2"/>
              <a:buNone/>
            </a:pPr>
            <a:endParaRPr lang="pt-BR" altLang="pt-BR" sz="2400" dirty="0"/>
          </a:p>
        </p:txBody>
      </p:sp>
    </p:spTree>
    <p:extLst>
      <p:ext uri="{BB962C8B-B14F-4D97-AF65-F5344CB8AC3E}">
        <p14:creationId xmlns:p14="http://schemas.microsoft.com/office/powerpoint/2010/main" val="3711344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 calcmode="lin" valueType="num">
                                      <p:cBhvr additive="base">
                                        <p:cTn id="31"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 calcmode="lin" valueType="num">
                                      <p:cBhvr additive="base">
                                        <p:cTn id="37"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dirty="0"/>
              <a:t>15 de maio - </a:t>
            </a:r>
            <a:r>
              <a:rPr lang="pt-BR" sz="1600" dirty="0" smtClean="0"/>
              <a:t>sexta-feira</a:t>
            </a:r>
          </a:p>
          <a:p>
            <a:endParaRPr lang="pt-BR" sz="1600" dirty="0"/>
          </a:p>
          <a:p>
            <a:pPr marL="342900" indent="-342900">
              <a:buAutoNum type="arabicPeriod"/>
            </a:pPr>
            <a:r>
              <a:rPr lang="pt-BR" sz="1600" dirty="0" smtClean="0"/>
              <a:t>Data </a:t>
            </a:r>
            <a:r>
              <a:rPr lang="pt-BR" sz="1600" dirty="0"/>
              <a:t>a partir da qual é facultada aos pré-candidatos a arrecadação prévia de recursos na modalidade de financiamento coletivo, ficando a liberação de recursos por parte das entidades arrecadadoras condicionada ao cumprimento, pelo candidato, do registro de sua candidatura, da obtenção do CNPJ e da abertura de conta bancária </a:t>
            </a:r>
            <a:r>
              <a:rPr lang="pt-BR" sz="1600" dirty="0">
                <a:hlinkClick r:id="rId2"/>
              </a:rPr>
              <a:t>(Lei n° 9.504/1997, art. 22-A, § 3º</a:t>
            </a:r>
            <a:r>
              <a:rPr lang="pt-BR" sz="1600" dirty="0" smtClean="0">
                <a:hlinkClick r:id="rId2"/>
              </a:rPr>
              <a:t>)</a:t>
            </a:r>
            <a:r>
              <a:rPr lang="pt-BR" sz="1600" dirty="0" smtClean="0"/>
              <a:t>.</a:t>
            </a:r>
          </a:p>
          <a:p>
            <a:endParaRPr lang="pt-BR" sz="1600" dirty="0"/>
          </a:p>
          <a:p>
            <a:r>
              <a:rPr lang="pt-BR" sz="1600" dirty="0"/>
              <a:t>2. Último dia para o eleitor que requereu alistamento, transferência ou revisão pelo Título Net Exterior comparecer à repartição consular para confirmar o requerimento, observado o prazo de validade de 120 dias.</a:t>
            </a:r>
          </a:p>
          <a:p>
            <a:pPr eaLnBrk="1" hangingPunct="1">
              <a:buFont typeface="Wingdings" panose="05000000000000000000" pitchFamily="2" charset="2"/>
              <a:buNone/>
            </a:pPr>
            <a:endParaRPr lang="pt-BR" altLang="pt-BR" sz="2400" dirty="0"/>
          </a:p>
        </p:txBody>
      </p:sp>
    </p:spTree>
    <p:extLst>
      <p:ext uri="{BB962C8B-B14F-4D97-AF65-F5344CB8AC3E}">
        <p14:creationId xmlns:p14="http://schemas.microsoft.com/office/powerpoint/2010/main" val="818730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JUNHO DE 2020</a:t>
            </a:r>
          </a:p>
          <a:p>
            <a:endParaRPr lang="pt-BR" sz="1600" dirty="0" smtClean="0"/>
          </a:p>
          <a:p>
            <a:r>
              <a:rPr lang="pt-BR" sz="1600" dirty="0" smtClean="0"/>
              <a:t>1º </a:t>
            </a:r>
            <a:r>
              <a:rPr lang="pt-BR" sz="1600" dirty="0"/>
              <a:t>de junho - segunda-feira</a:t>
            </a:r>
          </a:p>
          <a:p>
            <a:r>
              <a:rPr lang="pt-BR" sz="1600" dirty="0"/>
              <a:t>1. Data em que o Tribunal Superior Eleitoral divulgará, na internet, o quantitativo de eleitores por município, para fins do </a:t>
            </a:r>
            <a:r>
              <a:rPr lang="pt-BR" sz="1600" b="1" dirty="0"/>
              <a:t>cálculo do limite de gastos</a:t>
            </a:r>
            <a:r>
              <a:rPr lang="pt-BR" sz="1600" dirty="0"/>
              <a:t> e do </a:t>
            </a:r>
            <a:r>
              <a:rPr lang="pt-BR" sz="1600" b="1" dirty="0"/>
              <a:t>número de contratações </a:t>
            </a:r>
            <a:r>
              <a:rPr lang="pt-BR" sz="1600" dirty="0"/>
              <a:t>diretas ou terceirizadas de pessoal para prestação de serviços referentes a atividades de militância e mobilização de rua nas campanhas eleitorais (</a:t>
            </a:r>
            <a:r>
              <a:rPr lang="pt-BR" sz="1600" dirty="0">
                <a:hlinkClick r:id="rId2"/>
              </a:rPr>
              <a:t>Lei n° 9.504/1997, art. 100-A</a:t>
            </a:r>
            <a:r>
              <a:rPr lang="pt-BR" sz="1600" dirty="0"/>
              <a:t> e </a:t>
            </a:r>
            <a:r>
              <a:rPr lang="pt-BR" sz="1600" dirty="0">
                <a:hlinkClick r:id="rId3"/>
              </a:rPr>
              <a:t>Lei n° 13.488/2017, art. 6º</a:t>
            </a:r>
            <a:r>
              <a:rPr lang="pt-BR" sz="1600" dirty="0"/>
              <a:t>).</a:t>
            </a:r>
          </a:p>
          <a:p>
            <a:r>
              <a:rPr lang="pt-BR" sz="1600" dirty="0"/>
              <a:t>2. Data-limite para que os partidos políticos comuniquem ao Tribunal Superior Eleitoral a </a:t>
            </a:r>
            <a:r>
              <a:rPr lang="pt-BR" sz="1600" b="1" dirty="0"/>
              <a:t>renúncia ao Fundo Especial de Financiamento de Campanha (FEFC)</a:t>
            </a:r>
            <a:r>
              <a:rPr lang="pt-BR" sz="1600" dirty="0"/>
              <a:t> </a:t>
            </a:r>
            <a:r>
              <a:rPr lang="pt-BR" sz="1600" dirty="0">
                <a:hlinkClick r:id="rId4"/>
              </a:rPr>
              <a:t>(Lei n° 9.504/1997, art. 16-C, § 16)</a:t>
            </a:r>
            <a:r>
              <a:rPr lang="pt-BR" sz="1600" dirty="0"/>
              <a:t>.</a:t>
            </a:r>
          </a:p>
          <a:p>
            <a:pPr eaLnBrk="1" hangingPunct="1">
              <a:buFont typeface="Wingdings" panose="05000000000000000000" pitchFamily="2" charset="2"/>
              <a:buNone/>
            </a:pPr>
            <a:endParaRPr lang="pt-BR" altLang="pt-BR" sz="2400" dirty="0"/>
          </a:p>
        </p:txBody>
      </p:sp>
    </p:spTree>
    <p:extLst>
      <p:ext uri="{BB962C8B-B14F-4D97-AF65-F5344CB8AC3E}">
        <p14:creationId xmlns:p14="http://schemas.microsoft.com/office/powerpoint/2010/main" val="2079491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dirty="0"/>
              <a:t>5 de junho - </a:t>
            </a:r>
            <a:r>
              <a:rPr lang="pt-BR" sz="1600" dirty="0" smtClean="0"/>
              <a:t>sexta-feira</a:t>
            </a:r>
          </a:p>
          <a:p>
            <a:r>
              <a:rPr lang="pt-BR" sz="1600" dirty="0" smtClean="0"/>
              <a:t>Data </a:t>
            </a:r>
            <a:r>
              <a:rPr lang="pt-BR" sz="1600" dirty="0"/>
              <a:t>a partir da qual a Justiça Eleitoral deve tornar disponível aos partidos políticos a </a:t>
            </a:r>
            <a:r>
              <a:rPr lang="pt-BR" sz="1600" b="1" dirty="0"/>
              <a:t>relação de todos os devedores de multa eleitoral, a qual embasará a expedição das certidões de quitação </a:t>
            </a:r>
            <a:r>
              <a:rPr lang="pt-BR" sz="1600" dirty="0"/>
              <a:t>eleitoral </a:t>
            </a:r>
            <a:r>
              <a:rPr lang="pt-BR" sz="1600" dirty="0">
                <a:hlinkClick r:id="rId2"/>
              </a:rPr>
              <a:t>(Lei n° 9.504/1997, art. 11, § 9°).</a:t>
            </a:r>
            <a:endParaRPr lang="pt-BR" sz="1600" dirty="0"/>
          </a:p>
          <a:p>
            <a:endParaRPr lang="pt-BR" sz="1600" dirty="0" smtClean="0"/>
          </a:p>
          <a:p>
            <a:r>
              <a:rPr lang="pt-BR" sz="1600" dirty="0" smtClean="0"/>
              <a:t>16 </a:t>
            </a:r>
            <a:r>
              <a:rPr lang="pt-BR" sz="1600" dirty="0"/>
              <a:t>de junho - terça-feira </a:t>
            </a:r>
            <a:endParaRPr lang="pt-BR" sz="1600" dirty="0" smtClean="0"/>
          </a:p>
          <a:p>
            <a:r>
              <a:rPr lang="pt-BR" sz="1600" dirty="0" smtClean="0"/>
              <a:t>Data </a:t>
            </a:r>
            <a:r>
              <a:rPr lang="pt-BR" sz="1600" dirty="0"/>
              <a:t>na qual o Tribunal Superior Eleitoral divulgará o </a:t>
            </a:r>
            <a:r>
              <a:rPr lang="pt-BR" sz="1600" b="1" dirty="0"/>
              <a:t>montante de recursos disponíveis no Fundo Especial de Financiamento de Campanha (FEFC)</a:t>
            </a:r>
            <a:r>
              <a:rPr lang="pt-BR" sz="1600" dirty="0"/>
              <a:t>, observado o recebimento, pelo TSE, da descentralização da dotação orçamentária, até o primeiro dia útil do mês de junho do ano eleitoral.</a:t>
            </a:r>
          </a:p>
        </p:txBody>
      </p:sp>
    </p:spTree>
    <p:extLst>
      <p:ext uri="{BB962C8B-B14F-4D97-AF65-F5344CB8AC3E}">
        <p14:creationId xmlns:p14="http://schemas.microsoft.com/office/powerpoint/2010/main" val="921047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dirty="0"/>
              <a:t>30 de junho - </a:t>
            </a:r>
            <a:r>
              <a:rPr lang="pt-BR" sz="1600" dirty="0" smtClean="0"/>
              <a:t>terça-feira</a:t>
            </a:r>
          </a:p>
          <a:p>
            <a:endParaRPr lang="pt-BR" sz="1600" dirty="0"/>
          </a:p>
          <a:p>
            <a:pPr marL="342900" indent="-342900">
              <a:buAutoNum type="arabicPeriod"/>
            </a:pPr>
            <a:r>
              <a:rPr lang="pt-BR" sz="1600" dirty="0" smtClean="0"/>
              <a:t>Data </a:t>
            </a:r>
            <a:r>
              <a:rPr lang="pt-BR" sz="1600" dirty="0"/>
              <a:t>a partir da qual é vedado às emissoras de rádio e de televisão transmitir programa apresentado ou comentado por pré-candidato </a:t>
            </a:r>
            <a:r>
              <a:rPr lang="pt-BR" sz="1600" dirty="0">
                <a:hlinkClick r:id="rId2"/>
              </a:rPr>
              <a:t>(Lei n° 9.504/1997, art. 45, § 1º</a:t>
            </a:r>
            <a:r>
              <a:rPr lang="pt-BR" sz="1600" dirty="0" smtClean="0">
                <a:hlinkClick r:id="rId2"/>
              </a:rPr>
              <a:t>)</a:t>
            </a:r>
            <a:r>
              <a:rPr lang="pt-BR" sz="1600" dirty="0" smtClean="0"/>
              <a:t>.</a:t>
            </a:r>
          </a:p>
          <a:p>
            <a:endParaRPr lang="pt-BR" sz="1600" dirty="0"/>
          </a:p>
          <a:p>
            <a:r>
              <a:rPr lang="pt-BR" sz="1600" dirty="0"/>
              <a:t>2. Último dia para o envio da prestação de contas do partido relativa ao exercício de 2019 </a:t>
            </a:r>
            <a:r>
              <a:rPr lang="pt-BR" sz="1600" dirty="0">
                <a:hlinkClick r:id="rId3"/>
              </a:rPr>
              <a:t>(Lei n° 9.096/1995, art. 32)</a:t>
            </a:r>
            <a:r>
              <a:rPr lang="pt-BR" sz="1600" dirty="0"/>
              <a:t>.</a:t>
            </a:r>
          </a:p>
        </p:txBody>
      </p:sp>
    </p:spTree>
    <p:extLst>
      <p:ext uri="{BB962C8B-B14F-4D97-AF65-F5344CB8AC3E}">
        <p14:creationId xmlns:p14="http://schemas.microsoft.com/office/powerpoint/2010/main" val="697234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61751" y="1182129"/>
            <a:ext cx="8971005" cy="4114801"/>
          </a:xfrm>
        </p:spPr>
        <p:txBody>
          <a:bodyPr/>
          <a:lstStyle/>
          <a:p>
            <a:r>
              <a:rPr lang="pt-BR" sz="1600" b="1" dirty="0"/>
              <a:t>JULHO DE 2020</a:t>
            </a:r>
          </a:p>
          <a:p>
            <a:r>
              <a:rPr lang="pt-BR" sz="1600" dirty="0"/>
              <a:t>4 de julho - sábado (3 meses antes)</a:t>
            </a:r>
          </a:p>
          <a:p>
            <a:r>
              <a:rPr lang="pt-BR" sz="1600" dirty="0"/>
              <a:t>1. Data a partir da qual são </a:t>
            </a:r>
            <a:r>
              <a:rPr lang="pt-BR" sz="1600" b="1" dirty="0"/>
              <a:t>vedadas aos agentes públicos</a:t>
            </a:r>
            <a:r>
              <a:rPr lang="pt-BR" sz="1600" dirty="0"/>
              <a:t>, servidores ou não, as seguintes </a:t>
            </a:r>
            <a:r>
              <a:rPr lang="pt-BR" sz="1600" b="1" dirty="0"/>
              <a:t>condutas tendentes a afetar a igualdade de oportunidades entre candidatos nos pleitos eleitorais</a:t>
            </a:r>
            <a:r>
              <a:rPr lang="pt-BR" sz="1600" dirty="0"/>
              <a:t> </a:t>
            </a:r>
            <a:r>
              <a:rPr lang="pt-BR" sz="1600" dirty="0">
                <a:hlinkClick r:id="rId2"/>
              </a:rPr>
              <a:t>(Lei n° 9.504/1997, art. 73, V e VI, a)</a:t>
            </a:r>
            <a:r>
              <a:rPr lang="pt-BR" sz="1600" dirty="0"/>
              <a:t>:</a:t>
            </a:r>
          </a:p>
          <a:p>
            <a:pPr algn="just"/>
            <a:r>
              <a:rPr lang="pt-BR" sz="1500" dirty="0"/>
              <a:t>I - nomear, contratar ou, de qualquer forma, admitir, demitir sem justa causa, suprimir ou readaptar vantagens, ou, por outros meios, dificultar ou impedir o exercício funcional e, ainda, </a:t>
            </a:r>
            <a:r>
              <a:rPr lang="pt-BR" sz="1500" dirty="0" err="1"/>
              <a:t>ex</a:t>
            </a:r>
            <a:r>
              <a:rPr lang="pt-BR" sz="1500" dirty="0"/>
              <a:t> </a:t>
            </a:r>
            <a:r>
              <a:rPr lang="pt-BR" sz="1500" dirty="0" err="1"/>
              <a:t>officio</a:t>
            </a:r>
            <a:r>
              <a:rPr lang="pt-BR" sz="1500" dirty="0"/>
              <a:t>, remover, transferir ou exonerar servidor público, na circunscrição do pleito, até a posse dos eleitos, sob pena de nulidade de pleno direito, </a:t>
            </a:r>
            <a:r>
              <a:rPr lang="pt-BR" sz="1500" b="1" dirty="0"/>
              <a:t>ressalvados os casos </a:t>
            </a:r>
            <a:r>
              <a:rPr lang="pt-BR" sz="1500" dirty="0"/>
              <a:t>de:</a:t>
            </a:r>
          </a:p>
          <a:p>
            <a:pPr algn="just"/>
            <a:r>
              <a:rPr lang="pt-BR" sz="1500" dirty="0"/>
              <a:t>a) nomeação ou exoneração de cargos em comissão e designação ou dispensa de funções de confiança;</a:t>
            </a:r>
          </a:p>
          <a:p>
            <a:pPr algn="just"/>
            <a:r>
              <a:rPr lang="pt-BR" sz="1500" dirty="0"/>
              <a:t>b) nomeação para cargos do Poder Judiciário, do Ministério Público, dos tribunais ou conselhos de contas e dos órgãos da Presidência da República;</a:t>
            </a:r>
          </a:p>
          <a:p>
            <a:pPr algn="just"/>
            <a:r>
              <a:rPr lang="pt-BR" sz="1500" dirty="0"/>
              <a:t>c) nomeação dos aprovados em concursos públicos homologados até 4 de julho de 2020;</a:t>
            </a:r>
          </a:p>
          <a:p>
            <a:pPr algn="just"/>
            <a:r>
              <a:rPr lang="pt-BR" sz="1500" dirty="0"/>
              <a:t>d) nomeação ou contratação necessária à instalação ou ao funcionamento inadiável de serviços públicos essenciais, com prévia e expressa autorização do Chefe do Poder Executivo; e </a:t>
            </a:r>
          </a:p>
          <a:p>
            <a:pPr algn="just"/>
            <a:r>
              <a:rPr lang="pt-BR" sz="1500" dirty="0"/>
              <a:t>e) transferência ou remoção </a:t>
            </a:r>
            <a:r>
              <a:rPr lang="pt-BR" sz="1500" dirty="0" err="1"/>
              <a:t>ex</a:t>
            </a:r>
            <a:r>
              <a:rPr lang="pt-BR" sz="1500" dirty="0"/>
              <a:t> </a:t>
            </a:r>
            <a:r>
              <a:rPr lang="pt-BR" sz="1500" dirty="0" err="1"/>
              <a:t>officio</a:t>
            </a:r>
            <a:r>
              <a:rPr lang="pt-BR" sz="1500" dirty="0"/>
              <a:t> de militares, de policiais civis e de agentes penitenciários</a:t>
            </a:r>
            <a:r>
              <a:rPr lang="pt-BR" sz="1500" dirty="0" smtClean="0"/>
              <a:t>;</a:t>
            </a:r>
            <a:r>
              <a:rPr lang="pt-BR" sz="1500" dirty="0"/>
              <a:t> </a:t>
            </a:r>
            <a:endParaRPr lang="pt-BR" sz="1500" dirty="0" smtClean="0"/>
          </a:p>
          <a:p>
            <a:pPr algn="just"/>
            <a:r>
              <a:rPr lang="pt-BR" sz="1500" dirty="0" smtClean="0"/>
              <a:t>II </a:t>
            </a:r>
            <a:r>
              <a:rPr lang="pt-BR" sz="1500" dirty="0"/>
              <a:t>- realizar </a:t>
            </a:r>
            <a:r>
              <a:rPr lang="pt-BR" sz="1500" b="1" dirty="0"/>
              <a:t>transferência voluntária de recursos da União aos estados e municípios e dos estados aos municípios</a:t>
            </a:r>
            <a:r>
              <a:rPr lang="pt-BR" sz="1500" dirty="0"/>
              <a:t>, sob pena de nulidade de pleno direito, ressalvados os recursos destinados a cumprir obrigação formal preexistente para execução de obra ou de serviço em andamento e com cronograma prefixado, bem como os destinados a atender situações de emergência e de calamidade pública.</a:t>
            </a:r>
          </a:p>
        </p:txBody>
      </p:sp>
    </p:spTree>
    <p:extLst>
      <p:ext uri="{BB962C8B-B14F-4D97-AF65-F5344CB8AC3E}">
        <p14:creationId xmlns:p14="http://schemas.microsoft.com/office/powerpoint/2010/main" val="2911893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099">
                                            <p:txEl>
                                              <p:pRg st="8" end="8"/>
                                            </p:txEl>
                                          </p:spTgt>
                                        </p:tgtEl>
                                        <p:attrNameLst>
                                          <p:attrName>style.visibility</p:attrName>
                                        </p:attrNameLst>
                                      </p:cBhvr>
                                      <p:to>
                                        <p:strVal val="visible"/>
                                      </p:to>
                                    </p:set>
                                    <p:anim calcmode="lin" valueType="num">
                                      <p:cBhvr additive="base">
                                        <p:cTn id="55" dur="500" fill="hold"/>
                                        <p:tgtEl>
                                          <p:spTgt spid="409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09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099">
                                            <p:txEl>
                                              <p:pRg st="9" end="9"/>
                                            </p:txEl>
                                          </p:spTgt>
                                        </p:tgtEl>
                                        <p:attrNameLst>
                                          <p:attrName>style.visibility</p:attrName>
                                        </p:attrNameLst>
                                      </p:cBhvr>
                                      <p:to>
                                        <p:strVal val="visible"/>
                                      </p:to>
                                    </p:set>
                                    <p:anim calcmode="lin" valueType="num">
                                      <p:cBhvr additive="base">
                                        <p:cTn id="61" dur="500" fill="hold"/>
                                        <p:tgtEl>
                                          <p:spTgt spid="4099">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09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JULHO DE 2020</a:t>
            </a:r>
          </a:p>
          <a:p>
            <a:r>
              <a:rPr lang="pt-BR" sz="1600" dirty="0"/>
              <a:t>4 de julho - sábado (3 meses antes)</a:t>
            </a:r>
          </a:p>
          <a:p>
            <a:r>
              <a:rPr lang="pt-BR" sz="1600" dirty="0"/>
              <a:t>2. Data a partir da qual é vedado aos agentes públicos das esferas administrativas cujos cargos estejam em disputa na eleição </a:t>
            </a:r>
            <a:r>
              <a:rPr lang="pt-BR" sz="1600" dirty="0">
                <a:hlinkClick r:id="rId2"/>
              </a:rPr>
              <a:t>(Lei n° 9.504/1997, art. 73, VI, b e c, e § 3º</a:t>
            </a:r>
            <a:r>
              <a:rPr lang="pt-BR" sz="1600" dirty="0" smtClean="0">
                <a:hlinkClick r:id="rId2"/>
              </a:rPr>
              <a:t>)</a:t>
            </a:r>
            <a:r>
              <a:rPr lang="pt-BR" sz="1600" dirty="0" smtClean="0"/>
              <a:t>:</a:t>
            </a:r>
          </a:p>
          <a:p>
            <a:endParaRPr lang="pt-BR" sz="1600" dirty="0"/>
          </a:p>
          <a:p>
            <a:pPr algn="just"/>
            <a:r>
              <a:rPr lang="pt-BR" sz="1600" dirty="0"/>
              <a:t>I - com exceção da propaganda de produtos e serviços que tenham concorrência no mercado, </a:t>
            </a:r>
            <a:r>
              <a:rPr lang="pt-BR" sz="1600" b="1" dirty="0"/>
              <a:t>autorizar publicidade institucional dos atos, programas, obras, serviços e campanhas dos órgãos públicos federais, estaduais ou municipais</a:t>
            </a:r>
            <a:r>
              <a:rPr lang="pt-BR" sz="1600" dirty="0"/>
              <a:t>, ou das respectivas entidades da administração indireta, salvo em caso de grave e urgente necessidade pública, assim reconhecida pela Justiça Eleitoral; e</a:t>
            </a:r>
          </a:p>
          <a:p>
            <a:pPr algn="just"/>
            <a:r>
              <a:rPr lang="pt-BR" sz="1600" dirty="0"/>
              <a:t>II - </a:t>
            </a:r>
            <a:r>
              <a:rPr lang="pt-BR" sz="1600" b="1" dirty="0"/>
              <a:t>fazer pronunciamento em cadeia de rádio e de televisão</a:t>
            </a:r>
            <a:r>
              <a:rPr lang="pt-BR" sz="1600" dirty="0"/>
              <a:t>, fora do horário eleitoral gratuito, salvo quando, a critério da Justiça Eleitoral, tratar-se de matéria urgente, relevante e característica das funções de governo.</a:t>
            </a:r>
          </a:p>
        </p:txBody>
      </p:sp>
    </p:spTree>
    <p:extLst>
      <p:ext uri="{BB962C8B-B14F-4D97-AF65-F5344CB8AC3E}">
        <p14:creationId xmlns:p14="http://schemas.microsoft.com/office/powerpoint/2010/main" val="3113523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JULHO DE 2020</a:t>
            </a:r>
          </a:p>
          <a:p>
            <a:r>
              <a:rPr lang="pt-BR" sz="1600" dirty="0"/>
              <a:t>4 de julho - sábado (3 meses antes</a:t>
            </a:r>
            <a:r>
              <a:rPr lang="pt-BR" sz="1600" dirty="0" smtClean="0"/>
              <a:t>)</a:t>
            </a:r>
          </a:p>
          <a:p>
            <a:endParaRPr lang="pt-BR" sz="1600" dirty="0"/>
          </a:p>
          <a:p>
            <a:r>
              <a:rPr lang="pt-BR" sz="1600" dirty="0"/>
              <a:t>3. Data a partir da qual é vedada, na realização de inaugurações, a </a:t>
            </a:r>
            <a:r>
              <a:rPr lang="pt-BR" sz="1600" b="1" dirty="0"/>
              <a:t>contratação de shows artísticos pagos com recursos públicos</a:t>
            </a:r>
            <a:r>
              <a:rPr lang="pt-BR" sz="1600" dirty="0"/>
              <a:t> </a:t>
            </a:r>
            <a:r>
              <a:rPr lang="pt-BR" sz="1600" dirty="0">
                <a:hlinkClick r:id="rId2"/>
              </a:rPr>
              <a:t>(Lei n° 9.504/1997, art. 75)</a:t>
            </a:r>
            <a:r>
              <a:rPr lang="pt-BR" sz="1600" dirty="0"/>
              <a:t>.</a:t>
            </a:r>
          </a:p>
          <a:p>
            <a:r>
              <a:rPr lang="pt-BR" sz="1600" dirty="0"/>
              <a:t>4. Data a partir da qual é </a:t>
            </a:r>
            <a:r>
              <a:rPr lang="pt-BR" sz="1600" b="1" dirty="0"/>
              <a:t>vedado a qualquer candidato comparecer a inaugurações de obras públicas</a:t>
            </a:r>
            <a:r>
              <a:rPr lang="pt-BR" sz="1600" dirty="0"/>
              <a:t> </a:t>
            </a:r>
            <a:r>
              <a:rPr lang="pt-BR" sz="1600" dirty="0">
                <a:hlinkClick r:id="rId3"/>
              </a:rPr>
              <a:t>(Lei n° 9.504/1997, art. 77)</a:t>
            </a:r>
            <a:r>
              <a:rPr lang="pt-BR" sz="1600" dirty="0"/>
              <a:t>.</a:t>
            </a:r>
          </a:p>
          <a:p>
            <a:r>
              <a:rPr lang="pt-BR" sz="1600" dirty="0"/>
              <a:t>5. Data a partir da qual, até 4 de janeiro de 2021, para os municípios que realizarem apenas o 1 o turno, ou 25 de janeiro de 2021, para os que realizarem 2 o turno, órgãos e entidades da Administração Pública direta e indireta poderão, quando solicitados, em casos específicos e de forma motivada, pelos tribunais eleitorais, ceder funcionários à Justiça Eleitoral </a:t>
            </a:r>
            <a:r>
              <a:rPr lang="pt-BR" sz="1600" dirty="0">
                <a:hlinkClick r:id="rId4"/>
              </a:rPr>
              <a:t>(Lei n° 9.504/1997, art. 94-A, II)</a:t>
            </a:r>
            <a:r>
              <a:rPr lang="pt-BR" sz="1600" dirty="0"/>
              <a:t>.</a:t>
            </a:r>
          </a:p>
        </p:txBody>
      </p:sp>
    </p:spTree>
    <p:extLst>
      <p:ext uri="{BB962C8B-B14F-4D97-AF65-F5344CB8AC3E}">
        <p14:creationId xmlns:p14="http://schemas.microsoft.com/office/powerpoint/2010/main" val="3336939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dirty="0"/>
              <a:t>5 de julho - domingo</a:t>
            </a:r>
          </a:p>
          <a:p>
            <a:r>
              <a:rPr lang="pt-BR" sz="1600" dirty="0"/>
              <a:t>Data a partir dá qual, até 4 de agosto de 2020, observado o prazo de 15 (quinze) dias que antecede a data definida pelo partido para a escolha dos candidatos em convenção, é permitido ao postulante à candidatura a cargo eletivo realizar propaganda intrapartidária com vista à indicação de seu nome, vedado o uso de rádio, televisão e outdoor </a:t>
            </a:r>
            <a:r>
              <a:rPr lang="pt-BR" sz="1600" dirty="0">
                <a:hlinkClick r:id="rId2"/>
              </a:rPr>
              <a:t>(Lei n° 9.504/1 997, art. 36, §1°)</a:t>
            </a:r>
            <a:r>
              <a:rPr lang="pt-BR" sz="1600" dirty="0"/>
              <a:t>.</a:t>
            </a:r>
          </a:p>
          <a:p>
            <a:r>
              <a:rPr lang="pt-BR" sz="1600" dirty="0" smtClean="0"/>
              <a:t>7 </a:t>
            </a:r>
            <a:r>
              <a:rPr lang="pt-BR" sz="1600" dirty="0"/>
              <a:t>de julho — terça-feira</a:t>
            </a:r>
          </a:p>
          <a:p>
            <a:r>
              <a:rPr lang="pt-BR" sz="1600" dirty="0"/>
              <a:t>Data a partir da qual, até 5 de agosto de 2020, o juiz eleitoral nomeará os membros das mesas receptoras e o pessoal de apoio logístico dos locais de votação para o primeiro e eventual segundo turnos de votação.</a:t>
            </a:r>
          </a:p>
          <a:p>
            <a:r>
              <a:rPr lang="pt-BR" sz="1600" dirty="0"/>
              <a:t>13 de julho - segunda-feira</a:t>
            </a:r>
          </a:p>
          <a:p>
            <a:r>
              <a:rPr lang="pt-BR" sz="1600" dirty="0"/>
              <a:t>1. Último dia para os tribunais regionais eleitorais criarem, no Cadastro Eleitoral, locais de votação onde funcionarão as seções eleitorais dos estabelecimentos penais e das unidades de internação de adolescentes, caso ainda não existam. </a:t>
            </a:r>
          </a:p>
          <a:p>
            <a:r>
              <a:rPr lang="pt-BR" sz="1600" dirty="0"/>
              <a:t>2. Data a partir da qual será disponibilizada, na internet, relação de locais de votação com vagas para transferência temporária de seção para militares, agentes de segurança pública e guardas municipais em serviço.</a:t>
            </a:r>
          </a:p>
        </p:txBody>
      </p:sp>
    </p:spTree>
    <p:extLst>
      <p:ext uri="{BB962C8B-B14F-4D97-AF65-F5344CB8AC3E}">
        <p14:creationId xmlns:p14="http://schemas.microsoft.com/office/powerpoint/2010/main" val="2182539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500" dirty="0"/>
              <a:t>14 de julho - terça-feira</a:t>
            </a:r>
          </a:p>
          <a:p>
            <a:r>
              <a:rPr lang="pt-BR" sz="1500" dirty="0"/>
              <a:t>1. Data a partir da qual, até 20 de agosto de 2020,.o eleitor com deficiência ou mobilidade reduzida poderá habilitar-se perante à Justiça Eleitoral para votar em outra seção ou local de votação de seu município.</a:t>
            </a:r>
          </a:p>
          <a:p>
            <a:r>
              <a:rPr lang="pt-BR" sz="1500" dirty="0"/>
              <a:t>2. Data a partir da qual, até 20 de agosto de 2020, será possível a transferência de eleitores para as seções instaladas especificamente para o voto dos presos provisórios e adolescentes internados.</a:t>
            </a:r>
          </a:p>
          <a:p>
            <a:r>
              <a:rPr lang="pt-BR" sz="1500" dirty="0"/>
              <a:t>3. Data a partir da qual, até 20 de agosto de 2020, as chefias ou comandos dos órgãos a que estiverem subordinados os membros das Forças Armadas, as polícias federal, rodoviária federal, ferroviária federal, civis e militares, os corpos de bombeiros militares, os agentes de trânsito e as guardas municipais que estiverem em serviço no dia da eleição podem encaminhar listagem para a Justiça Eleitoral para a transferência temporária de seção </a:t>
            </a:r>
            <a:r>
              <a:rPr lang="pt-BR" sz="1500" dirty="0">
                <a:hlinkClick r:id="rId2"/>
              </a:rPr>
              <a:t>(Código Eleitoral, art. 233-A, §§ 21 e 30)</a:t>
            </a:r>
            <a:r>
              <a:rPr lang="pt-BR" sz="1500" dirty="0"/>
              <a:t>.</a:t>
            </a:r>
          </a:p>
          <a:p>
            <a:r>
              <a:rPr lang="pt-BR" sz="1500" dirty="0"/>
              <a:t>4. Data a partir da qual, até 20 de agosto de 2020, os juízes eleitorais, os servidores da Justiça Eleitoral e os promotores eleitorais designados para trabalhar no dia da eleição poderão habilitar-se para votar em outra seção ou local de votação de seu município.</a:t>
            </a:r>
          </a:p>
          <a:p>
            <a:r>
              <a:rPr lang="pt-BR" sz="1500" dirty="0"/>
              <a:t>5. Data a partir da qual, até 28 de agosto de 2020, os mesários e os convocados como apoio logístico que atuarão em seção ou local diverso de sua seção de origem, inclusive os que atuarão nas mesas instaladas nos estabelecimentos penais e de internação de adolescentes, poderão solicitar transferência temporária de seção, desde que pertencente ao mesmo município. </a:t>
            </a:r>
          </a:p>
        </p:txBody>
      </p:sp>
    </p:spTree>
    <p:extLst>
      <p:ext uri="{BB962C8B-B14F-4D97-AF65-F5344CB8AC3E}">
        <p14:creationId xmlns:p14="http://schemas.microsoft.com/office/powerpoint/2010/main" val="944933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1524000" y="2471352"/>
            <a:ext cx="9144000" cy="1571625"/>
          </a:xfrm>
        </p:spPr>
        <p:txBody>
          <a:bodyPr vert="horz" wrap="square" lIns="91440" tIns="45720" rIns="91440" bIns="91440" numCol="1" anchor="ctr" anchorCtr="0" compatLnSpc="1">
            <a:prstTxWarp prst="textNoShape">
              <a:avLst/>
            </a:prstTxWarp>
            <a:normAutofit fontScale="90000"/>
          </a:bodyPr>
          <a:lstStyle/>
          <a:p>
            <a:r>
              <a:rPr lang="pt-PT" altLang="pt-BR" sz="4800" dirty="0">
                <a:solidFill>
                  <a:schemeClr val="tx1"/>
                </a:solidFill>
                <a:latin typeface="Arial Black" pitchFamily="34" charset="0"/>
              </a:rPr>
              <a:t>Calendário Eleitoral </a:t>
            </a:r>
            <a:r>
              <a:rPr lang="pt-PT" altLang="pt-BR" sz="4800" dirty="0" smtClean="0">
                <a:solidFill>
                  <a:schemeClr val="tx1"/>
                </a:solidFill>
                <a:latin typeface="Arial Black" pitchFamily="34" charset="0"/>
              </a:rPr>
              <a:t>2020</a:t>
            </a:r>
            <a:r>
              <a:rPr lang="pt-PT" altLang="pt-BR" sz="6000" dirty="0">
                <a:solidFill>
                  <a:schemeClr val="tx1"/>
                </a:solidFill>
                <a:latin typeface="Arial Black" pitchFamily="34" charset="0"/>
              </a:rPr>
              <a:t/>
            </a:r>
            <a:br>
              <a:rPr lang="pt-PT" altLang="pt-BR" sz="6000" dirty="0">
                <a:solidFill>
                  <a:schemeClr val="tx1"/>
                </a:solidFill>
                <a:latin typeface="Arial Black" pitchFamily="34" charset="0"/>
              </a:rPr>
            </a:br>
            <a:r>
              <a:rPr lang="pt-PT" altLang="pt-BR" sz="2600" dirty="0">
                <a:solidFill>
                  <a:schemeClr val="tx1"/>
                </a:solidFill>
              </a:rPr>
              <a:t/>
            </a:r>
            <a:br>
              <a:rPr lang="pt-PT" altLang="pt-BR" sz="2600" dirty="0">
                <a:solidFill>
                  <a:schemeClr val="tx1"/>
                </a:solidFill>
              </a:rPr>
            </a:br>
            <a:r>
              <a:rPr lang="pt-BR" sz="2400" dirty="0"/>
              <a:t>RESOLUÇÃO Nº 23.606, DE 17 DE DEZEMBRO DE 2019.</a:t>
            </a:r>
            <a:br>
              <a:rPr lang="pt-BR" sz="2400" dirty="0"/>
            </a:br>
            <a:r>
              <a:rPr lang="pt-BR" sz="2400" dirty="0"/>
              <a:t>Calendário Eleitoral (Eleições 2020</a:t>
            </a:r>
            <a:r>
              <a:rPr lang="pt-BR" sz="2400" dirty="0" smtClean="0"/>
              <a:t>).</a:t>
            </a:r>
            <a:br>
              <a:rPr lang="pt-BR" sz="2400" dirty="0" smtClean="0"/>
            </a:br>
            <a:r>
              <a:rPr lang="pt-BR" sz="2400" dirty="0"/>
              <a:t/>
            </a:r>
            <a:br>
              <a:rPr lang="pt-BR" sz="2400" dirty="0"/>
            </a:br>
            <a:r>
              <a:rPr lang="pt-BR" sz="2400" dirty="0" smtClean="0"/>
              <a:t/>
            </a:r>
            <a:br>
              <a:rPr lang="pt-BR" sz="2400" dirty="0" smtClean="0"/>
            </a:br>
            <a:r>
              <a:rPr lang="pt-BR" sz="2400" dirty="0" smtClean="0"/>
              <a:t>O </a:t>
            </a:r>
            <a:r>
              <a:rPr lang="pt-BR" sz="2400" dirty="0"/>
              <a:t>TRIBUNAL SUPERIOR ELEITORAL, no uso das atribuições que lhe são conferidas pelos </a:t>
            </a:r>
            <a:r>
              <a:rPr lang="pt-BR" sz="2400" dirty="0">
                <a:hlinkClick r:id="rId3"/>
              </a:rPr>
              <a:t>artigos 23, IX, do Código Eleitoral</a:t>
            </a:r>
            <a:r>
              <a:rPr lang="pt-BR" sz="2400" dirty="0"/>
              <a:t> e </a:t>
            </a:r>
            <a:r>
              <a:rPr lang="pt-BR" sz="2400" dirty="0">
                <a:hlinkClick r:id="rId4"/>
              </a:rPr>
              <a:t>105 da Lei nº 9.504</a:t>
            </a:r>
            <a:r>
              <a:rPr lang="pt-BR" sz="2400" dirty="0"/>
              <a:t>, de 30 de setembro de 1997, RESOLVE:</a:t>
            </a:r>
            <a:br>
              <a:rPr lang="pt-BR" sz="2400" dirty="0"/>
            </a:br>
            <a:r>
              <a:rPr lang="pt-BR" sz="2400" dirty="0"/>
              <a:t>Art. 1º Fica estabelecido o Calendário Eleitoral das Eleições 2020 de acordo com o </a:t>
            </a:r>
            <a:r>
              <a:rPr lang="pt-BR" sz="2400" dirty="0">
                <a:hlinkClick r:id="rId5"/>
              </a:rPr>
              <a:t>Anexo I</a:t>
            </a:r>
            <a:r>
              <a:rPr lang="pt-BR" sz="2400" dirty="0"/>
              <a:t> desta Resolução.</a:t>
            </a:r>
            <a:br>
              <a:rPr lang="pt-BR" sz="2400" dirty="0"/>
            </a:br>
            <a:r>
              <a:rPr lang="pt-BR" sz="2400" dirty="0"/>
              <a:t>Parágrafo único. Os procedimentos, vedações e permissões no dia da votação constam dos </a:t>
            </a:r>
            <a:r>
              <a:rPr lang="pt-BR" sz="2400" dirty="0">
                <a:hlinkClick r:id="rId6"/>
              </a:rPr>
              <a:t>Anexos II</a:t>
            </a:r>
            <a:r>
              <a:rPr lang="pt-BR" sz="2400" dirty="0"/>
              <a:t> e </a:t>
            </a:r>
            <a:r>
              <a:rPr lang="pt-BR" sz="2400" dirty="0">
                <a:hlinkClick r:id="rId7"/>
              </a:rPr>
              <a:t>III</a:t>
            </a:r>
            <a:r>
              <a:rPr lang="pt-BR" sz="2400" dirty="0"/>
              <a:t> desta Resolução </a:t>
            </a:r>
            <a:br>
              <a:rPr lang="pt-BR" sz="2400" dirty="0"/>
            </a:br>
            <a:r>
              <a:rPr lang="pt-BR" altLang="pt-BR" sz="2600" dirty="0">
                <a:solidFill>
                  <a:schemeClr val="tx1"/>
                </a:solidFill>
              </a:rPr>
              <a:t/>
            </a:r>
            <a:br>
              <a:rPr lang="pt-BR" altLang="pt-BR" sz="2600" dirty="0">
                <a:solidFill>
                  <a:schemeClr val="tx1"/>
                </a:solidFill>
              </a:rPr>
            </a:br>
            <a:endParaRPr lang="pt-BR" altLang="pt-BR" sz="2600" dirty="0">
              <a:solidFill>
                <a:schemeClr val="tx1"/>
              </a:solidFill>
            </a:endParaRPr>
          </a:p>
        </p:txBody>
      </p:sp>
      <p:sp>
        <p:nvSpPr>
          <p:cNvPr id="7171" name="Rectangle 4"/>
          <p:cNvSpPr>
            <a:spLocks noChangeArrowheads="1"/>
          </p:cNvSpPr>
          <p:nvPr/>
        </p:nvSpPr>
        <p:spPr bwMode="auto">
          <a:xfrm>
            <a:off x="2209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pt-BR" altLang="pt-BR" sz="40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362079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dirty="0"/>
              <a:t>20 de julho - segunda-feira</a:t>
            </a:r>
          </a:p>
          <a:p>
            <a:r>
              <a:rPr lang="pt-BR" sz="1600" dirty="0"/>
              <a:t>1. Data a partir da qual, até 5 de agosto de 2020, </a:t>
            </a:r>
            <a:r>
              <a:rPr lang="pt-BR" sz="1600" b="1" dirty="0"/>
              <a:t>é permitida a realização de convenções </a:t>
            </a:r>
            <a:r>
              <a:rPr lang="pt-BR" sz="1600" dirty="0"/>
              <a:t>destinadas a deliberar sobre coligações e a escolher candidatos a prefeito, vice-prefeito e vereador </a:t>
            </a:r>
            <a:r>
              <a:rPr lang="pt-BR" sz="1600" dirty="0">
                <a:hlinkClick r:id="rId2"/>
              </a:rPr>
              <a:t>(Lei n° 9.504/1997, art. 80 , caput)</a:t>
            </a:r>
            <a:r>
              <a:rPr lang="pt-BR" sz="1600" dirty="0"/>
              <a:t>.</a:t>
            </a:r>
          </a:p>
          <a:p>
            <a:r>
              <a:rPr lang="pt-BR" sz="1600" dirty="0"/>
              <a:t>2. Data a partir da qual, observado o dia seguinte ao qual se realizou a convenção, a ata e a lista dos presentes deverão ser transmitidas via internet ou, na impossibilidade, ser entregues na Justiça Eleitoral, para publicação no sítio eletrônico do tribunal regional eleitoral correspondente </a:t>
            </a:r>
            <a:r>
              <a:rPr lang="pt-BR" sz="1600" dirty="0">
                <a:hlinkClick r:id="rId2"/>
              </a:rPr>
              <a:t>(Lei n° 9.504/1997, art. 80, caput)</a:t>
            </a:r>
            <a:r>
              <a:rPr lang="pt-BR" sz="1600" dirty="0"/>
              <a:t>.</a:t>
            </a:r>
          </a:p>
          <a:p>
            <a:r>
              <a:rPr lang="pt-BR" sz="1600" dirty="0"/>
              <a:t>3. Data a partir da qual a Justiça Eleitoral encaminhará à Secretaria da Receita Federal do Brasil o pedido d</a:t>
            </a:r>
            <a:r>
              <a:rPr lang="pt-BR" sz="1600" dirty="0" smtClean="0"/>
              <a:t>e </a:t>
            </a:r>
            <a:r>
              <a:rPr lang="pt-BR" sz="1600" b="1" dirty="0"/>
              <a:t>inscrição no CNPJ das candidaturas </a:t>
            </a:r>
            <a:r>
              <a:rPr lang="pt-BR" sz="1600" dirty="0"/>
              <a:t>cujos registros tenham sido requeridos pelos partidos políticos ou coligações, o qual deverá ser atendido em até 3 (três) dias úteis </a:t>
            </a:r>
            <a:r>
              <a:rPr lang="pt-BR" sz="1600" dirty="0">
                <a:hlinkClick r:id="rId3"/>
              </a:rPr>
              <a:t>(Lei n° 9.504/1997, art. 22-A, § 1º)</a:t>
            </a:r>
            <a:r>
              <a:rPr lang="pt-BR" sz="1600" dirty="0"/>
              <a:t>.</a:t>
            </a:r>
          </a:p>
          <a:p>
            <a:r>
              <a:rPr lang="pt-BR" sz="1600" dirty="0"/>
              <a:t>4. Data a partir da qual </a:t>
            </a:r>
            <a:r>
              <a:rPr lang="pt-BR" sz="1600" b="1" dirty="0"/>
              <a:t>os feitos eleitorais, até 30 de outubro de 2020, terão prioridade para a participação do Ministério Público e dos juízes de todas as Justiças e instâncias</a:t>
            </a:r>
            <a:r>
              <a:rPr lang="pt-BR" sz="1600" dirty="0"/>
              <a:t>, ressalvados os processos de habeas corpus e mandado de segurança </a:t>
            </a:r>
            <a:r>
              <a:rPr lang="pt-BR" sz="1600" dirty="0">
                <a:hlinkClick r:id="rId4"/>
              </a:rPr>
              <a:t>(Lei n° 9.504/1997, art. 94, caput)</a:t>
            </a:r>
            <a:r>
              <a:rPr lang="pt-BR" sz="1600" dirty="0"/>
              <a:t>.</a:t>
            </a:r>
          </a:p>
          <a:p>
            <a:r>
              <a:rPr lang="pt-BR" sz="1600" dirty="0"/>
              <a:t>5. Data a partir da qual, até 30 de outubro de 2020, as polícias judiciárias, os órgãos das Receitas Federal, Estadual e Municipal, os tribunais e os órgãos de contas auxiliarão </a:t>
            </a:r>
            <a:r>
              <a:rPr lang="pt-BR" sz="1600" dirty="0" smtClean="0"/>
              <a:t>a </a:t>
            </a:r>
            <a:r>
              <a:rPr lang="pt-BR" sz="1600" dirty="0"/>
              <a:t>Justiça Eleitoral na apuração dos delitos eleitorais, com prioridade sobre suas atribuições regulares </a:t>
            </a:r>
            <a:r>
              <a:rPr lang="pt-BR" sz="1600" dirty="0">
                <a:hlinkClick r:id="rId4"/>
              </a:rPr>
              <a:t>(Lei n° 9.504/1997, art. 94, § 30)</a:t>
            </a:r>
            <a:r>
              <a:rPr lang="pt-BR" sz="1600" dirty="0"/>
              <a:t>.</a:t>
            </a:r>
          </a:p>
        </p:txBody>
      </p:sp>
    </p:spTree>
    <p:extLst>
      <p:ext uri="{BB962C8B-B14F-4D97-AF65-F5344CB8AC3E}">
        <p14:creationId xmlns:p14="http://schemas.microsoft.com/office/powerpoint/2010/main" val="502892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dirty="0"/>
              <a:t>20 de julho - segunda-feira</a:t>
            </a:r>
          </a:p>
          <a:p>
            <a:r>
              <a:rPr lang="pt-BR" sz="1500" dirty="0"/>
              <a:t>6. Data a partir da qual é assegurado o exercício do </a:t>
            </a:r>
            <a:r>
              <a:rPr lang="pt-BR" sz="1500" b="1" dirty="0"/>
              <a:t>direito de resposta </a:t>
            </a:r>
            <a:r>
              <a:rPr lang="pt-BR" sz="1500" dirty="0"/>
              <a:t>ao candidato, ao partido político ou à coligação atingidos, ainda que de forma indireta, por conceito, imagem ou afirmação caluniosa, difamatória, injuriosa ou sabidamente inverídica, difundidos por qualquer veículo de comunicação social </a:t>
            </a:r>
            <a:r>
              <a:rPr lang="pt-BR" sz="1500" dirty="0">
                <a:hlinkClick r:id="rId2"/>
              </a:rPr>
              <a:t>(Lei n° 9.504/1997, art. 58, caput)</a:t>
            </a:r>
            <a:r>
              <a:rPr lang="pt-BR" sz="1500" dirty="0"/>
              <a:t>.</a:t>
            </a:r>
          </a:p>
          <a:p>
            <a:r>
              <a:rPr lang="pt-BR" sz="1500" dirty="0"/>
              <a:t>7. Data a ser considerada, para fins de divisão do tempo destinado à propaganda no rádio e na televisão por meio do horário eleitoral gratuito, para o cálculo da representatividade na Câmara dos Deputados, resultante de eventuais </a:t>
            </a:r>
            <a:r>
              <a:rPr lang="pt-BR" sz="1500" b="1" dirty="0"/>
              <a:t>novas totalizações do resultado das eleições de 2018</a:t>
            </a:r>
            <a:r>
              <a:rPr lang="pt-BR" sz="1500" dirty="0"/>
              <a:t> </a:t>
            </a:r>
            <a:r>
              <a:rPr lang="pt-BR" sz="1500" dirty="0">
                <a:hlinkClick r:id="rId3"/>
              </a:rPr>
              <a:t>(Lei n°9.504/1997, art. 47, § 30)</a:t>
            </a:r>
            <a:r>
              <a:rPr lang="pt-BR" sz="1500" dirty="0"/>
              <a:t>.</a:t>
            </a:r>
          </a:p>
          <a:p>
            <a:r>
              <a:rPr lang="pt-BR" sz="1500" dirty="0"/>
              <a:t>8. Data a ser considerada, para fins da garantia prevista em lei para a participação em debates transmitidos por emissoras de rádio e de televisão; para o cálculo da representatividade na Câmara dos Deputados, decorrente de eventuais novas totalizações do resultado das eleições de 2018, e no Senado Federal, resultante de eventuais novas eleições </a:t>
            </a:r>
            <a:r>
              <a:rPr lang="pt-BR" sz="1500" dirty="0">
                <a:hlinkClick r:id="rId4"/>
              </a:rPr>
              <a:t>(Lei n° 9.504/1997, art. 46, caput)</a:t>
            </a:r>
            <a:r>
              <a:rPr lang="pt-BR" sz="1500" dirty="0"/>
              <a:t>.</a:t>
            </a:r>
          </a:p>
          <a:p>
            <a:r>
              <a:rPr lang="pt-BR" sz="1500" dirty="0"/>
              <a:t>9. Data a partir da qual, considerada a data efetiva da realização da respectiva convenção partidária, é </a:t>
            </a:r>
            <a:r>
              <a:rPr lang="pt-BR" sz="1500" b="1" dirty="0"/>
              <a:t>permitida a formalização de contratos que gerem despesas e gastos com a instalação física e virtual de comitês de candidatos e de partidos políticos,</a:t>
            </a:r>
            <a:r>
              <a:rPr lang="pt-BR" sz="1500" dirty="0"/>
              <a:t> desde que só haja o efetivo desembolso financeiro após a obtenção do número, de registro de CNPJ do candidato e a abertura de conta bancária específica para a movimentação financeira de campanha e emissão de recibos eleitorais.</a:t>
            </a:r>
          </a:p>
          <a:p>
            <a:r>
              <a:rPr lang="pt-BR" sz="1500" dirty="0"/>
              <a:t>10. Último dia para a Justiça Eleitoral dar </a:t>
            </a:r>
            <a:r>
              <a:rPr lang="pt-BR" sz="1500" b="1" dirty="0"/>
              <a:t>publicidade aos limites de gastos estabelecidos em lei para cada cargo eletivo em disputa</a:t>
            </a:r>
            <a:r>
              <a:rPr lang="pt-BR" sz="1500" dirty="0"/>
              <a:t> </a:t>
            </a:r>
            <a:r>
              <a:rPr lang="pt-BR" sz="1500" dirty="0">
                <a:hlinkClick r:id="rId5"/>
              </a:rPr>
              <a:t>(Lei n° 9.504/1997, art. 18)</a:t>
            </a:r>
            <a:r>
              <a:rPr lang="pt-BR" sz="1500" dirty="0"/>
              <a:t>.</a:t>
            </a:r>
          </a:p>
        </p:txBody>
      </p:sp>
    </p:spTree>
    <p:extLst>
      <p:ext uri="{BB962C8B-B14F-4D97-AF65-F5344CB8AC3E}">
        <p14:creationId xmlns:p14="http://schemas.microsoft.com/office/powerpoint/2010/main" val="36714185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dirty="0"/>
              <a:t>20 de julho - segunda-feira</a:t>
            </a:r>
          </a:p>
          <a:p>
            <a:r>
              <a:rPr lang="pt-BR" sz="1500" dirty="0"/>
              <a:t>11. Data a partir da qual os partidos políticos e os candidatos, após a obtenção do número de registro de CNPJ do candidato e a abertura de conta bancária específica para movimentação financeira de campanha e emissão de recibos eleitorais, deverão enviar à Justiça Eleitoral, para fins de divulgação na internet, os dados sobre recursos financeiros recebidos para financiamento de sua campanha eleitoral, observado o prazo de 72 (setenta e duas) horas do recebimento desses recursos </a:t>
            </a:r>
            <a:r>
              <a:rPr lang="pt-BR" sz="1500" dirty="0">
                <a:hlinkClick r:id="rId2"/>
              </a:rPr>
              <a:t>(Lei n° 9.504/1997, art. 28, § 4º, I)</a:t>
            </a:r>
            <a:r>
              <a:rPr lang="pt-BR" sz="1500" dirty="0"/>
              <a:t>.</a:t>
            </a:r>
          </a:p>
          <a:p>
            <a:r>
              <a:rPr lang="pt-BR" sz="1500" dirty="0"/>
              <a:t>12. Data a partir da qual, observada a homologação da respectiva convenção partidária até a diplomação dos eleitos e nos feitos decorrentes do processo eleitoral, não podem servir como juízes, nos tribunais eleitorais, como juízes auxiliares, como juízes eleitorais ou como chefe de cartório eleitoral, o cônjuge ou companheiro, parente consanguíneo ou afim, até o segundo grau, de candidato a cargo eletivo registrado na circunscrição (</a:t>
            </a:r>
            <a:r>
              <a:rPr lang="pt-BR" sz="1500" dirty="0">
                <a:hlinkClick r:id="rId3"/>
              </a:rPr>
              <a:t>Código Eleitoral, </a:t>
            </a:r>
            <a:r>
              <a:rPr lang="pt-BR" sz="1500" dirty="0" err="1">
                <a:hlinkClick r:id="rId3"/>
              </a:rPr>
              <a:t>arts</a:t>
            </a:r>
            <a:r>
              <a:rPr lang="pt-BR" sz="1500" dirty="0">
                <a:hlinkClick r:id="rId3"/>
              </a:rPr>
              <a:t>. 14, § 31</a:t>
            </a:r>
            <a:r>
              <a:rPr lang="pt-BR" sz="1500" dirty="0"/>
              <a:t>, e </a:t>
            </a:r>
            <a:r>
              <a:rPr lang="pt-BR" sz="1500" dirty="0">
                <a:hlinkClick r:id="rId4"/>
              </a:rPr>
              <a:t>33, § 11</a:t>
            </a:r>
            <a:r>
              <a:rPr lang="pt-BR" sz="1500" dirty="0"/>
              <a:t>).</a:t>
            </a:r>
          </a:p>
          <a:p>
            <a:r>
              <a:rPr lang="pt-BR" sz="1500" dirty="0"/>
              <a:t>13. Data a partir da qual, observada a publicação dos editais de pedido de registro de candidaturas, os nomes de todos os candidatos registrados deverão constar da lista apresentada aos entrevistados durante a realização das pesquisas eleitorais.</a:t>
            </a:r>
          </a:p>
          <a:p>
            <a:r>
              <a:rPr lang="pt-BR" sz="1500" dirty="0"/>
              <a:t>14. Data até a qual as emissoras de rádio e de televisão e demais veículos de comunicação, inclusive provedores de aplicações de internet, deverão, independentemente de intimação, apresentar aos tribunais eleitorais, em meio físico, a indicação de seu representante legal e dos endereços de correspondência e correio eletrônico e número de telefone móvel que disponha de aplicativo de mensagens instantâneas pelos quais receberão ofícios, intimações ou citações, e poderão, ainda, indicar procurador com ou sem poderes para receber citação, hipótese em que farão juntar a procuração respectiva.</a:t>
            </a:r>
          </a:p>
        </p:txBody>
      </p:sp>
    </p:spTree>
    <p:extLst>
      <p:ext uri="{BB962C8B-B14F-4D97-AF65-F5344CB8AC3E}">
        <p14:creationId xmlns:p14="http://schemas.microsoft.com/office/powerpoint/2010/main" val="501225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AGOSTO DE 2020</a:t>
            </a:r>
          </a:p>
          <a:p>
            <a:endParaRPr lang="pt-BR" sz="1600" dirty="0" smtClean="0"/>
          </a:p>
          <a:p>
            <a:r>
              <a:rPr lang="pt-BR" sz="1600" dirty="0" smtClean="0"/>
              <a:t>4 </a:t>
            </a:r>
            <a:r>
              <a:rPr lang="pt-BR" sz="1600" dirty="0"/>
              <a:t>de agosto - terça-feira</a:t>
            </a:r>
          </a:p>
          <a:p>
            <a:r>
              <a:rPr lang="pt-BR" sz="1600" dirty="0"/>
              <a:t>1. Último dia, observado o prazo de 15 (quinze) dias que antecede a data definida pelo partido para a escolha dos candidatos, para o postulante à candidatura a cargo eletivo realizar propaganda intrapartidária com vista à indicação de seu nome, vedado o uso de rádio, televisão e outdoor </a:t>
            </a:r>
            <a:r>
              <a:rPr lang="pt-BR" sz="1600" dirty="0">
                <a:hlinkClick r:id="rId2"/>
              </a:rPr>
              <a:t>(Lei n° 9.504/1997, art. 36, § 10)</a:t>
            </a:r>
            <a:r>
              <a:rPr lang="pt-BR" sz="1600" dirty="0"/>
              <a:t>. </a:t>
            </a:r>
          </a:p>
          <a:p>
            <a:endParaRPr lang="pt-BR" sz="1600" dirty="0" smtClean="0"/>
          </a:p>
          <a:p>
            <a:r>
              <a:rPr lang="pt-BR" sz="1600" dirty="0" smtClean="0"/>
              <a:t>5 </a:t>
            </a:r>
            <a:r>
              <a:rPr lang="pt-BR" sz="1600" dirty="0"/>
              <a:t>de agosto - quarta-feira (60 dias antes)</a:t>
            </a:r>
          </a:p>
          <a:p>
            <a:r>
              <a:rPr lang="pt-BR" sz="1600" dirty="0"/>
              <a:t>1. </a:t>
            </a:r>
            <a:r>
              <a:rPr lang="pt-BR" sz="1600" b="1" dirty="0"/>
              <a:t>Último dia para a realização de convenções</a:t>
            </a:r>
            <a:r>
              <a:rPr lang="pt-BR" sz="1600" dirty="0"/>
              <a:t> destinadas a deliberar sobre coligações e a escolher candidatos a prefeito, vice-prefeito e vereador </a:t>
            </a:r>
            <a:r>
              <a:rPr lang="pt-BR" sz="1600" dirty="0">
                <a:hlinkClick r:id="rId3"/>
              </a:rPr>
              <a:t>(Lei n° 9.504/1997, art. 80, caput)</a:t>
            </a:r>
            <a:r>
              <a:rPr lang="pt-BR" sz="1600" dirty="0"/>
              <a:t>.</a:t>
            </a:r>
          </a:p>
          <a:p>
            <a:r>
              <a:rPr lang="pt-BR" sz="1600" dirty="0"/>
              <a:t>2. </a:t>
            </a:r>
            <a:r>
              <a:rPr lang="pt-BR" sz="1600" b="1" dirty="0"/>
              <a:t>Último dia</a:t>
            </a:r>
            <a:r>
              <a:rPr lang="pt-BR" sz="1600" dirty="0"/>
              <a:t>, observada a data da convenção, para que o partido político que deseje participar das eleições tenha </a:t>
            </a:r>
            <a:r>
              <a:rPr lang="pt-BR" sz="1600" b="1" dirty="0"/>
              <a:t>constituído órgão de direção na circunscrição</a:t>
            </a:r>
            <a:r>
              <a:rPr lang="pt-BR" sz="1600" dirty="0"/>
              <a:t>, devidamente anotado no tribunal eleitoral competente, de acordo com o respectivo estatuto partidário (</a:t>
            </a:r>
            <a:r>
              <a:rPr lang="pt-BR" sz="1600" dirty="0">
                <a:hlinkClick r:id="rId4"/>
              </a:rPr>
              <a:t>Lei n° 9.504/1997, art. 40</a:t>
            </a:r>
            <a:r>
              <a:rPr lang="pt-BR" sz="1600" dirty="0"/>
              <a:t>; </a:t>
            </a:r>
            <a:r>
              <a:rPr lang="pt-BR" sz="1600" dirty="0">
                <a:hlinkClick r:id="rId5"/>
              </a:rPr>
              <a:t>Lei n° 9.096/1995, art. 10, § 1º, I e II</a:t>
            </a:r>
            <a:r>
              <a:rPr lang="pt-BR" sz="1600" dirty="0"/>
              <a:t>; e </a:t>
            </a:r>
            <a:r>
              <a:rPr lang="pt-BR" sz="1600" dirty="0">
                <a:hlinkClick r:id="rId6"/>
              </a:rPr>
              <a:t>Res.-TSE n° 23.571/2018, </a:t>
            </a:r>
            <a:r>
              <a:rPr lang="pt-BR" sz="1600" dirty="0" err="1">
                <a:hlinkClick r:id="rId6"/>
              </a:rPr>
              <a:t>arts</a:t>
            </a:r>
            <a:r>
              <a:rPr lang="pt-BR" sz="1600" dirty="0">
                <a:hlinkClick r:id="rId6"/>
              </a:rPr>
              <a:t>. 35</a:t>
            </a:r>
            <a:r>
              <a:rPr lang="pt-BR" sz="1600" dirty="0"/>
              <a:t> e </a:t>
            </a:r>
            <a:r>
              <a:rPr lang="pt-BR" sz="1600" dirty="0">
                <a:hlinkClick r:id="rId6"/>
              </a:rPr>
              <a:t>43</a:t>
            </a:r>
            <a:r>
              <a:rPr lang="pt-BR" sz="1600" dirty="0"/>
              <a:t>).</a:t>
            </a:r>
          </a:p>
          <a:p>
            <a:r>
              <a:rPr lang="pt-BR" sz="1600" dirty="0"/>
              <a:t>3. Data a partir da qual é assegurada aos partidos políticos a prioridade postal para a remessa de material de propaganda de seus candidatos registrados </a:t>
            </a:r>
            <a:r>
              <a:rPr lang="pt-BR" sz="1600" dirty="0">
                <a:hlinkClick r:id="rId7"/>
              </a:rPr>
              <a:t>(Código Eleitoral, art. 239)</a:t>
            </a:r>
            <a:r>
              <a:rPr lang="pt-BR" sz="1600" dirty="0"/>
              <a:t>.</a:t>
            </a:r>
          </a:p>
        </p:txBody>
      </p:sp>
    </p:spTree>
    <p:extLst>
      <p:ext uri="{BB962C8B-B14F-4D97-AF65-F5344CB8AC3E}">
        <p14:creationId xmlns:p14="http://schemas.microsoft.com/office/powerpoint/2010/main" val="3707828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 calcmode="lin" valueType="num">
                                      <p:cBhvr additive="base">
                                        <p:cTn id="25"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7" end="7"/>
                                            </p:txEl>
                                          </p:spTgt>
                                        </p:tgtEl>
                                        <p:attrNameLst>
                                          <p:attrName>style.visibility</p:attrName>
                                        </p:attrNameLst>
                                      </p:cBhvr>
                                      <p:to>
                                        <p:strVal val="visible"/>
                                      </p:to>
                                    </p:set>
                                    <p:anim calcmode="lin" valueType="num">
                                      <p:cBhvr additive="base">
                                        <p:cTn id="37" dur="500" fill="hold"/>
                                        <p:tgtEl>
                                          <p:spTgt spid="409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8" end="8"/>
                                            </p:txEl>
                                          </p:spTgt>
                                        </p:tgtEl>
                                        <p:attrNameLst>
                                          <p:attrName>style.visibility</p:attrName>
                                        </p:attrNameLst>
                                      </p:cBhvr>
                                      <p:to>
                                        <p:strVal val="visible"/>
                                      </p:to>
                                    </p:set>
                                    <p:anim calcmode="lin" valueType="num">
                                      <p:cBhvr additive="base">
                                        <p:cTn id="43" dur="500" fill="hold"/>
                                        <p:tgtEl>
                                          <p:spTgt spid="4099">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AGOSTO DE 2020</a:t>
            </a:r>
          </a:p>
          <a:p>
            <a:endParaRPr lang="pt-BR" sz="1600" dirty="0" smtClean="0"/>
          </a:p>
          <a:p>
            <a:r>
              <a:rPr lang="pt-BR" sz="1600" dirty="0"/>
              <a:t>6 de agosto - quinta-feira</a:t>
            </a:r>
          </a:p>
          <a:p>
            <a:r>
              <a:rPr lang="pt-BR" sz="1600" dirty="0"/>
              <a:t>Data a partir da qual é </a:t>
            </a:r>
            <a:r>
              <a:rPr lang="pt-BR" sz="1600" b="1" dirty="0"/>
              <a:t>vedado às emissoras de rádio e de televisão</a:t>
            </a:r>
            <a:r>
              <a:rPr lang="pt-BR" sz="1600" dirty="0"/>
              <a:t>, em sua programação normal e em seu noticiário </a:t>
            </a:r>
            <a:r>
              <a:rPr lang="pt-BR" sz="1600" dirty="0">
                <a:hlinkClick r:id="rId2"/>
              </a:rPr>
              <a:t>(Lei n° 9.504/1997, art. 45, I e III a VI</a:t>
            </a:r>
            <a:r>
              <a:rPr lang="pt-BR" sz="1600" dirty="0" smtClean="0">
                <a:hlinkClick r:id="rId2"/>
              </a:rPr>
              <a:t>)</a:t>
            </a:r>
            <a:r>
              <a:rPr lang="pt-BR" sz="1600" dirty="0" smtClean="0"/>
              <a:t>:</a:t>
            </a:r>
          </a:p>
          <a:p>
            <a:endParaRPr lang="pt-BR" sz="1600" dirty="0"/>
          </a:p>
          <a:p>
            <a:pPr algn="just"/>
            <a:r>
              <a:rPr lang="pt-BR" sz="1600" dirty="0"/>
              <a:t>I - transmitir, ainda que sob a forma de entrevista jornalística, imagens de realização de pesquisa ou de qualquer outro tipo de consulta popular de' natureza eleitoral em que seja possível identificar o entrevistado ou em que haja manipulação de dados;</a:t>
            </a:r>
          </a:p>
          <a:p>
            <a:pPr algn="just"/>
            <a:r>
              <a:rPr lang="pt-BR" sz="1600" dirty="0"/>
              <a:t>II - veicular propaganda política;</a:t>
            </a:r>
          </a:p>
          <a:p>
            <a:pPr algn="just"/>
            <a:r>
              <a:rPr lang="pt-BR" sz="1600" dirty="0"/>
              <a:t>III - dar tratamento privilegiado a candidato, partido ou coligação;</a:t>
            </a:r>
          </a:p>
          <a:p>
            <a:pPr algn="just"/>
            <a:r>
              <a:rPr lang="pt-BR" sz="1600" dirty="0"/>
              <a:t>IV - veicular ou divulgar, mesmo que dissimuladamente, filmes, novelas, minisséries ou qualquer outro programa com alusão ou crítica a candidato ou partido político, exceto programas jornalísticos ou debates políticos; e</a:t>
            </a:r>
          </a:p>
          <a:p>
            <a:pPr algn="just"/>
            <a:r>
              <a:rPr lang="pt-BR" sz="1600" dirty="0"/>
              <a:t>V - divulgar nome de programa que se refira a candidato escolhido em convenção, ainda quando preexistente, inclusive se coincidente com o nome do candidato ou com a variação nominal por ele adotada. Sendo o nome do programa o mesmo que o do candidato, fica proibida a sua divulgação, sob pena de cancelamento do respectivo registro </a:t>
            </a:r>
            <a:r>
              <a:rPr lang="pt-BR" sz="1600" dirty="0">
                <a:hlinkClick r:id="rId2"/>
              </a:rPr>
              <a:t>(Lei n° 9.504/1997, art. 45, VI)</a:t>
            </a:r>
            <a:r>
              <a:rPr lang="pt-BR" sz="1600" dirty="0"/>
              <a:t>. </a:t>
            </a:r>
          </a:p>
        </p:txBody>
      </p:sp>
    </p:spTree>
    <p:extLst>
      <p:ext uri="{BB962C8B-B14F-4D97-AF65-F5344CB8AC3E}">
        <p14:creationId xmlns:p14="http://schemas.microsoft.com/office/powerpoint/2010/main" val="2217905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AGOSTO DE 2020</a:t>
            </a:r>
          </a:p>
          <a:p>
            <a:endParaRPr lang="pt-BR" sz="1600" dirty="0" smtClean="0"/>
          </a:p>
          <a:p>
            <a:r>
              <a:rPr lang="pt-BR" sz="1600" dirty="0" smtClean="0"/>
              <a:t>10 </a:t>
            </a:r>
            <a:r>
              <a:rPr lang="pt-BR" sz="1600" dirty="0"/>
              <a:t>de agosto — segunda-feira</a:t>
            </a:r>
          </a:p>
          <a:p>
            <a:r>
              <a:rPr lang="pt-BR" sz="1600" dirty="0"/>
              <a:t>1. Último dia para os membros das mesas receptoras e os convocados para apoio logístico apresentarem recusa à nomeação, observado o prazo de 5 (cinco) dias contados desse ato, ressalvada a hipótese de impedimento superveniente </a:t>
            </a:r>
            <a:r>
              <a:rPr lang="pt-BR" sz="1600" dirty="0">
                <a:hlinkClick r:id="rId2"/>
              </a:rPr>
              <a:t>(Código Eleitoral, art. 120, § 4º)</a:t>
            </a:r>
            <a:r>
              <a:rPr lang="pt-BR" sz="1600" dirty="0"/>
              <a:t>.</a:t>
            </a:r>
          </a:p>
          <a:p>
            <a:r>
              <a:rPr lang="pt-BR" sz="1600" dirty="0"/>
              <a:t>2. Último dia para os partidos políticos reclamarem ao juiz eleitoral da nomeação dos membros das mesas receptoras e dos convocados para apoio logístico dos locais de votação, observado o prazo de 5 (cinco) dias contados da publicação das nomeações ou das situações supervenientes previstas em lei (</a:t>
            </a:r>
            <a:r>
              <a:rPr lang="pt-BR" sz="1600" dirty="0">
                <a:hlinkClick r:id="rId3"/>
              </a:rPr>
              <a:t>Lei n°9.504/1997, art. 63, caput</a:t>
            </a:r>
            <a:r>
              <a:rPr lang="pt-BR" sz="1600" dirty="0"/>
              <a:t> e </a:t>
            </a:r>
            <a:r>
              <a:rPr lang="pt-BR" sz="1600" dirty="0">
                <a:hlinkClick r:id="rId4"/>
              </a:rPr>
              <a:t>Código Eleitoral art. 121, § 2°</a:t>
            </a:r>
            <a:r>
              <a:rPr lang="pt-BR" sz="1600" dirty="0"/>
              <a:t>).</a:t>
            </a:r>
          </a:p>
          <a:p>
            <a:r>
              <a:rPr lang="pt-BR" sz="1600" dirty="0"/>
              <a:t>3. Último dia para os partidos políticos reclamarem da designação dos locais de votação para o primeiro e eventual segundo turnos, observado o prazo de 3 (três) dias contados da publicação </a:t>
            </a:r>
            <a:r>
              <a:rPr lang="pt-BR" sz="1600" dirty="0">
                <a:hlinkClick r:id="rId5"/>
              </a:rPr>
              <a:t>(Código Eleitoral, art. 135, § 7º)</a:t>
            </a:r>
            <a:r>
              <a:rPr lang="pt-BR" sz="1600" dirty="0"/>
              <a:t>.</a:t>
            </a:r>
          </a:p>
        </p:txBody>
      </p:sp>
    </p:spTree>
    <p:extLst>
      <p:ext uri="{BB962C8B-B14F-4D97-AF65-F5344CB8AC3E}">
        <p14:creationId xmlns:p14="http://schemas.microsoft.com/office/powerpoint/2010/main" val="1167703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AGOSTO DE 2020</a:t>
            </a:r>
          </a:p>
          <a:p>
            <a:endParaRPr lang="pt-BR" sz="1600" dirty="0" smtClean="0"/>
          </a:p>
          <a:p>
            <a:r>
              <a:rPr lang="pt-BR" sz="1500" dirty="0"/>
              <a:t>14 de agosto - sexta-feira</a:t>
            </a:r>
          </a:p>
          <a:p>
            <a:r>
              <a:rPr lang="pt-BR" sz="1500" dirty="0"/>
              <a:t>Último dia para a transmissão, até as 23h59 (vinte e três horas e cinquenta e nove minutos), do pedido de registro via internet pelos partidos.</a:t>
            </a:r>
          </a:p>
          <a:p>
            <a:r>
              <a:rPr lang="pt-BR" sz="1500" dirty="0"/>
              <a:t>15 de agosto - sábado</a:t>
            </a:r>
          </a:p>
          <a:p>
            <a:r>
              <a:rPr lang="pt-BR" sz="1500" dirty="0"/>
              <a:t>1. Último dia para os partidos políticos e as coligações apresentarem à Justiça Eleitoral, até as 19h (dezenove horas), o </a:t>
            </a:r>
            <a:r>
              <a:rPr lang="pt-BR" sz="1500" b="1" dirty="0"/>
              <a:t>requerimento de registro de seus candidatos</a:t>
            </a:r>
            <a:r>
              <a:rPr lang="pt-BR" sz="1500" dirty="0"/>
              <a:t> </a:t>
            </a:r>
            <a:r>
              <a:rPr lang="pt-BR" sz="1500" dirty="0">
                <a:hlinkClick r:id="rId2"/>
              </a:rPr>
              <a:t>(Lei n° 9.504/1997, art. 11, caput)</a:t>
            </a:r>
            <a:r>
              <a:rPr lang="pt-BR" sz="1500" dirty="0"/>
              <a:t>.</a:t>
            </a:r>
          </a:p>
          <a:p>
            <a:r>
              <a:rPr lang="pt-BR" sz="1500" dirty="0"/>
              <a:t>2. Último dia para os tribunais e conselhos de contas tornarem disponível à Justiça Eleitoral relação daqueles que </a:t>
            </a:r>
            <a:r>
              <a:rPr lang="pt-BR" sz="1500" b="1" dirty="0"/>
              <a:t>tiveram suas contas relativas ao exercício de cargos ou funções públicas rejeitadas por irregularidade insanável e por decisão irrecorrível do órgão competente</a:t>
            </a:r>
            <a:r>
              <a:rPr lang="pt-BR" sz="1500" dirty="0"/>
              <a:t>, ressalvados os casos em que a questão estiver sendo submetida à apreciação do Poder Judiciário, ou em que haja sentença judicial favorável ao interessado </a:t>
            </a:r>
            <a:r>
              <a:rPr lang="pt-BR" sz="1500" dirty="0">
                <a:hlinkClick r:id="rId2"/>
              </a:rPr>
              <a:t>(Lei n° 9.504/1997, art. 11, § 5)</a:t>
            </a:r>
            <a:endParaRPr lang="pt-BR" sz="1500" dirty="0"/>
          </a:p>
          <a:p>
            <a:r>
              <a:rPr lang="pt-BR" sz="1500" dirty="0"/>
              <a:t>3. Data a partir da qual os cartórios eleitorais e as secretarias dos tribunais eleitorais permanecerão abertos aos sábados, domingos e feriados.</a:t>
            </a:r>
          </a:p>
          <a:p>
            <a:r>
              <a:rPr lang="pt-BR" sz="1500" dirty="0"/>
              <a:t>4. Data a partir da qual os </a:t>
            </a:r>
            <a:r>
              <a:rPr lang="pt-BR" sz="1500" b="1" dirty="0"/>
              <a:t>prazos processuais relativos aos feitos das eleições de 2020, salvo os submetidos ao procedimento do art. 22 da Lei </a:t>
            </a:r>
            <a:r>
              <a:rPr lang="pt-BR" sz="1500" b="1" dirty="0" err="1"/>
              <a:t>Çomplementar</a:t>
            </a:r>
            <a:r>
              <a:rPr lang="pt-BR" sz="1500" b="1" dirty="0"/>
              <a:t> n° 64/1990, não se suspenderão aos sábados, domingos e feriados</a:t>
            </a:r>
            <a:r>
              <a:rPr lang="pt-BR" sz="1500" dirty="0"/>
              <a:t> </a:t>
            </a:r>
            <a:r>
              <a:rPr lang="pt-BR" sz="1500" dirty="0">
                <a:hlinkClick r:id="rId3"/>
              </a:rPr>
              <a:t>(Lei Complementar n° 64/1990, art. 16)</a:t>
            </a:r>
            <a:r>
              <a:rPr lang="pt-BR" sz="1500" dirty="0"/>
              <a:t>.</a:t>
            </a:r>
          </a:p>
        </p:txBody>
      </p:sp>
    </p:spTree>
    <p:extLst>
      <p:ext uri="{BB962C8B-B14F-4D97-AF65-F5344CB8AC3E}">
        <p14:creationId xmlns:p14="http://schemas.microsoft.com/office/powerpoint/2010/main" val="949397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AGOSTO DE 2020</a:t>
            </a:r>
          </a:p>
          <a:p>
            <a:r>
              <a:rPr lang="pt-BR" sz="1500" dirty="0" smtClean="0"/>
              <a:t>15 </a:t>
            </a:r>
            <a:r>
              <a:rPr lang="pt-BR" sz="1500" dirty="0"/>
              <a:t>de agosto - sábado</a:t>
            </a:r>
          </a:p>
          <a:p>
            <a:r>
              <a:rPr lang="pt-BR" sz="1500" dirty="0"/>
              <a:t>5. Data a partir da qual, até 18 de dezembro de 2020, o </a:t>
            </a:r>
            <a:r>
              <a:rPr lang="pt-BR" sz="1500" b="1" dirty="0"/>
              <a:t>mural eletrônico, mensagens instantâneas e mensagens eletrônicas serão utilizados para as comunicações da Justiça Eleitoral nos processos de registro de candidatura, nas representações, reclamações e direito de resposta e nas prestações de contas</a:t>
            </a:r>
            <a:r>
              <a:rPr lang="pt-BR" sz="1500" dirty="0"/>
              <a:t>, observadas as regras específicas das resoluções respectivas.</a:t>
            </a:r>
          </a:p>
          <a:p>
            <a:r>
              <a:rPr lang="pt-BR" sz="1500" dirty="0"/>
              <a:t>6. Data a partir da qual, até 18 de dezembro de 2020, o Ministério Público será intimado das decisões e dos despachos por meio eletrônico e, dos acórdãos, em sessão de julgamento, quando nela forem publicados.</a:t>
            </a:r>
          </a:p>
          <a:p>
            <a:r>
              <a:rPr lang="pt-BR" sz="1500" dirty="0"/>
              <a:t>7. Data a partir da qual, até 18 de dezembro de 2020, a publicação dos atos judiciais será realizada em mural eletrônico, disponível no sítio eletrônico do respectivo tribunal, com o registro do horário da publicação, e os acórdãos serão publicados em sessão de julgamento.</a:t>
            </a:r>
          </a:p>
          <a:p>
            <a:r>
              <a:rPr lang="pt-BR" sz="1500" dirty="0"/>
              <a:t>8. Último dia para que os órgãos municipais de direção dos partidos políticos participantes do pleito de município onde não haja emissora de rádio e de televisão requeiram ao tribunal regional eleitoral a veiculação da propaganda em rede pelas emissoras que os atingem, desde que a localidade seja apta à realização de segundo turno e seja operacionalmente viável realizar a retransmissão </a:t>
            </a:r>
            <a:r>
              <a:rPr lang="pt-BR" sz="1500" dirty="0">
                <a:hlinkClick r:id="rId2"/>
              </a:rPr>
              <a:t>(Lei n° 9.504/1997, art. 48</a:t>
            </a:r>
            <a:r>
              <a:rPr lang="pt-BR" sz="1500" dirty="0" smtClean="0">
                <a:hlinkClick r:id="rId2"/>
              </a:rPr>
              <a:t>)</a:t>
            </a:r>
            <a:r>
              <a:rPr lang="pt-BR" sz="1500" dirty="0" smtClean="0"/>
              <a:t>.</a:t>
            </a:r>
            <a:endParaRPr lang="pt-BR" sz="1500" dirty="0"/>
          </a:p>
        </p:txBody>
      </p:sp>
    </p:spTree>
    <p:extLst>
      <p:ext uri="{BB962C8B-B14F-4D97-AF65-F5344CB8AC3E}">
        <p14:creationId xmlns:p14="http://schemas.microsoft.com/office/powerpoint/2010/main" val="864136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AGOSTO DE 2020</a:t>
            </a:r>
          </a:p>
          <a:p>
            <a:r>
              <a:rPr lang="pt-BR" sz="1500" dirty="0" smtClean="0"/>
              <a:t>15 </a:t>
            </a:r>
            <a:r>
              <a:rPr lang="pt-BR" sz="1500" dirty="0"/>
              <a:t>de agosto - sábado</a:t>
            </a:r>
          </a:p>
          <a:p>
            <a:r>
              <a:rPr lang="pt-BR" sz="1600" dirty="0"/>
              <a:t>9. Data a partir da qual os juízes eleitorais responsáveis pela propaganda convocarão os partidos políticos e a representação das emissoras de rádio e de televisão para a elaboração, até 26 de agosto de 2020, de plano de mídia para uso da parcela do horário eleitoral gratuito a que tenham direito, assim como para realizar o sorteio para a escolha da ordem de veiculação da propaganda em rede e de inserções provenientes de eventuais sobras de tempo (</a:t>
            </a:r>
            <a:r>
              <a:rPr lang="pt-BR" sz="1600" dirty="0">
                <a:hlinkClick r:id="rId2"/>
              </a:rPr>
              <a:t>Lei n° 9.504/1997, </a:t>
            </a:r>
            <a:r>
              <a:rPr lang="pt-BR" sz="1600" dirty="0" err="1">
                <a:hlinkClick r:id="rId2"/>
              </a:rPr>
              <a:t>arts</a:t>
            </a:r>
            <a:r>
              <a:rPr lang="pt-BR" sz="1600" dirty="0">
                <a:hlinkClick r:id="rId2"/>
              </a:rPr>
              <a:t>. 50</a:t>
            </a:r>
            <a:r>
              <a:rPr lang="pt-BR" sz="1600" dirty="0"/>
              <a:t> e </a:t>
            </a:r>
            <a:r>
              <a:rPr lang="pt-BR" sz="1600" dirty="0">
                <a:hlinkClick r:id="rId3"/>
              </a:rPr>
              <a:t>52</a:t>
            </a:r>
            <a:r>
              <a:rPr lang="pt-BR" sz="1600" dirty="0"/>
              <a:t>).</a:t>
            </a:r>
          </a:p>
          <a:p>
            <a:r>
              <a:rPr lang="pt-BR" sz="1600" dirty="0"/>
              <a:t>10. Último dia para os partidos políticos recorrerem da decisão do juiz eleitoral sobre a nomeação dos membros das mesas receptoras e dos convocados para apoio logístico, observado o prazo de 3 (três) dias contados da publicação da decisão </a:t>
            </a:r>
            <a:r>
              <a:rPr lang="pt-BR" sz="1600" dirty="0">
                <a:hlinkClick r:id="rId4"/>
              </a:rPr>
              <a:t>(Lei n°9.504/1997, art. 63, § 1º)</a:t>
            </a:r>
            <a:r>
              <a:rPr lang="pt-BR" sz="1600" dirty="0"/>
              <a:t>.</a:t>
            </a:r>
          </a:p>
          <a:p>
            <a:r>
              <a:rPr lang="pt-BR" sz="1600" dirty="0"/>
              <a:t>11. Último dia para os partidos políticos recorrerem da decisão do juiz eleitoral sobre a designação dos locais de votação, observado o prazo de 3 (três) dias contados da publicação da decisão </a:t>
            </a:r>
            <a:r>
              <a:rPr lang="pt-BR" sz="1600" dirty="0">
                <a:hlinkClick r:id="rId5"/>
              </a:rPr>
              <a:t>(Código Eleitoral, art. 135, § 8°)</a:t>
            </a:r>
            <a:r>
              <a:rPr lang="pt-BR" sz="1600" dirty="0"/>
              <a:t>.</a:t>
            </a:r>
          </a:p>
          <a:p>
            <a:r>
              <a:rPr lang="pt-BR" sz="1600" dirty="0"/>
              <a:t>12. Último dia para que os partidos providenciem a abertura de conta bancária específica destinada ao recebimento de doações de pessoas físicas para a campanha eleitoral, na Caixa Econômica Federal, no Banco do Brasil ou em outra instituição financeira com carteira comercial reconhecida pelo Banco Central do Brasil, caso não a tenham.</a:t>
            </a:r>
          </a:p>
        </p:txBody>
      </p:sp>
    </p:spTree>
    <p:extLst>
      <p:ext uri="{BB962C8B-B14F-4D97-AF65-F5344CB8AC3E}">
        <p14:creationId xmlns:p14="http://schemas.microsoft.com/office/powerpoint/2010/main" val="468761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971005" cy="4114801"/>
          </a:xfrm>
        </p:spPr>
        <p:txBody>
          <a:bodyPr/>
          <a:lstStyle/>
          <a:p>
            <a:r>
              <a:rPr lang="pt-BR" sz="1600" b="1" dirty="0"/>
              <a:t>AGOSTO DE 2020</a:t>
            </a:r>
          </a:p>
          <a:p>
            <a:r>
              <a:rPr lang="pt-BR" sz="1500" dirty="0" smtClean="0"/>
              <a:t>15 </a:t>
            </a:r>
            <a:r>
              <a:rPr lang="pt-BR" sz="1500" dirty="0"/>
              <a:t>de agosto - sábado</a:t>
            </a:r>
          </a:p>
          <a:p>
            <a:r>
              <a:rPr lang="pt-BR" sz="1600" dirty="0"/>
              <a:t>13. Último dia para os partidos políticos encaminharem ao Tribunal Superior Eleitoral os critérios definidos pelos órgãos de direção nacional para utilização, nas campanhas eleitorais, das doações recebidas de pessoas físicas ou das contribuições de filiados recebidas em anos anteriores ao da eleição.</a:t>
            </a:r>
          </a:p>
          <a:p>
            <a:r>
              <a:rPr lang="pt-BR" sz="1600" dirty="0"/>
              <a:t>14. Data a partir da qual não será permitida a realização de enquetes relacionadas ao processo eleitoral (</a:t>
            </a:r>
            <a:r>
              <a:rPr lang="pt-BR" sz="1600" dirty="0">
                <a:hlinkClick r:id="rId2"/>
              </a:rPr>
              <a:t>Lei n° 9.504/1997, art. 33 § 5</a:t>
            </a:r>
            <a:r>
              <a:rPr lang="pt-BR" sz="1600" dirty="0"/>
              <a:t>º, </a:t>
            </a:r>
            <a:r>
              <a:rPr lang="pt-BR" sz="1600" dirty="0" err="1"/>
              <a:t>c.c</a:t>
            </a:r>
            <a:r>
              <a:rPr lang="pt-BR" sz="1600" dirty="0"/>
              <a:t>. o </a:t>
            </a:r>
            <a:r>
              <a:rPr lang="pt-BR" sz="1600" dirty="0">
                <a:hlinkClick r:id="rId3"/>
              </a:rPr>
              <a:t>art. 36</a:t>
            </a:r>
            <a:r>
              <a:rPr lang="pt-BR" sz="1600" dirty="0"/>
              <a:t>).</a:t>
            </a:r>
          </a:p>
          <a:p>
            <a:r>
              <a:rPr lang="pt-BR" sz="1600" dirty="0"/>
              <a:t>15. Último dia para os responsáveis por todas as repartições, órgãos e unidades do serviço público oficiarem ao juízo eleitoral, informando o número, a espécie e a lotação dos veículos e embarcações de que dispõem para o primeiro e eventual segundo turnos de votação </a:t>
            </a:r>
            <a:r>
              <a:rPr lang="pt-BR" sz="1600" dirty="0">
                <a:hlinkClick r:id="rId4"/>
              </a:rPr>
              <a:t>(Lei n° 6.091/1974, art. 3°)</a:t>
            </a:r>
            <a:r>
              <a:rPr lang="pt-BR" sz="1600" dirty="0"/>
              <a:t>.</a:t>
            </a:r>
          </a:p>
        </p:txBody>
      </p:sp>
    </p:spTree>
    <p:extLst>
      <p:ext uri="{BB962C8B-B14F-4D97-AF65-F5344CB8AC3E}">
        <p14:creationId xmlns:p14="http://schemas.microsoft.com/office/powerpoint/2010/main" val="2429386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286000" y="228600"/>
            <a:ext cx="7772400" cy="1143000"/>
          </a:xfrm>
        </p:spPr>
        <p:txBody>
          <a:bodyPr/>
          <a:lstStyle/>
          <a:p>
            <a:pPr eaLnBrk="1" hangingPunct="1"/>
            <a:r>
              <a:rPr lang="pt-BR" altLang="pt-BR" sz="4000" b="1" dirty="0" smtClean="0"/>
              <a:t>Calendário Eleitoral - 2020</a:t>
            </a:r>
            <a:endParaRPr lang="pt-BR" altLang="pt-BR" sz="4000" b="1" dirty="0"/>
          </a:p>
        </p:txBody>
      </p:sp>
      <p:sp>
        <p:nvSpPr>
          <p:cNvPr id="5123" name="Rectangle 3"/>
          <p:cNvSpPr>
            <a:spLocks noGrp="1" noChangeArrowheads="1"/>
          </p:cNvSpPr>
          <p:nvPr>
            <p:ph type="subTitle" idx="1"/>
          </p:nvPr>
        </p:nvSpPr>
        <p:spPr>
          <a:xfrm>
            <a:off x="2742407" y="1524001"/>
            <a:ext cx="7746206" cy="3560763"/>
          </a:xfrm>
        </p:spPr>
        <p:txBody>
          <a:bodyPr/>
          <a:lstStyle/>
          <a:p>
            <a:pPr algn="just" eaLnBrk="1" hangingPunct="1">
              <a:buFont typeface="Wingdings" panose="05000000000000000000" pitchFamily="2" charset="2"/>
              <a:buChar char="ü"/>
            </a:pPr>
            <a:r>
              <a:rPr lang="pt-BR" sz="2000" dirty="0"/>
              <a:t>Data a partir da qual fica proibida a </a:t>
            </a:r>
            <a:r>
              <a:rPr lang="pt-BR" sz="2000" b="1" dirty="0"/>
              <a:t>distribuição gratuita de bens, valores ou benefícios por parte da administração pública</a:t>
            </a:r>
            <a:r>
              <a:rPr lang="pt-BR" sz="2000" dirty="0"/>
              <a:t>, exceto nos casos de calamidade pública, de estado de emergência ou de programas sociais autorizados em lei e já em execução orçamentária no exercício anterior, casos em que o Ministério Público poderá promover o acompanhamento de sua execução financeira e </a:t>
            </a:r>
            <a:r>
              <a:rPr lang="pt-BR" sz="2000" dirty="0" smtClean="0"/>
              <a:t>administrativa </a:t>
            </a:r>
            <a:r>
              <a:rPr lang="pt-BR" altLang="pt-BR" sz="2000" dirty="0" smtClean="0"/>
              <a:t>(Lei </a:t>
            </a:r>
            <a:r>
              <a:rPr lang="pt-BR" altLang="pt-BR" sz="2000" dirty="0"/>
              <a:t>9.504/97, art. 73, § 10</a:t>
            </a:r>
            <a:r>
              <a:rPr lang="pt-BR" altLang="pt-BR" sz="2000" dirty="0" smtClean="0"/>
              <a:t>°)</a:t>
            </a:r>
          </a:p>
          <a:p>
            <a:pPr algn="just" eaLnBrk="1" hangingPunct="1">
              <a:buFont typeface="Wingdings" panose="05000000000000000000" pitchFamily="2" charset="2"/>
              <a:buChar char="ü"/>
            </a:pPr>
            <a:r>
              <a:rPr lang="pt-BR" sz="2000" dirty="0"/>
              <a:t>Data a partir da qual as entidades ou empresas que realizarem </a:t>
            </a:r>
            <a:r>
              <a:rPr lang="pt-BR" sz="2000" b="1" dirty="0"/>
              <a:t>pesquisas de opinião pública </a:t>
            </a:r>
            <a:r>
              <a:rPr lang="pt-BR" sz="2000" dirty="0"/>
              <a:t>relativas às eleições ou aos possíveis candidatos, para conhecimento público, ficam obrigadas a registrar no Sistema de Registro de Pesquisas Eleitorais (</a:t>
            </a:r>
            <a:r>
              <a:rPr lang="pt-BR" sz="2000" dirty="0" err="1"/>
              <a:t>PesqEle</a:t>
            </a:r>
            <a:r>
              <a:rPr lang="pt-BR" sz="2000" dirty="0"/>
              <a:t>), até 5 (cinco) dias antes da divulgação, para cada pesquisa, as informações previstas em lei e na resolução expedida pelo Tribunal Superior Eleitoral que dispõe sobre pesquisas eleitorais </a:t>
            </a:r>
            <a:r>
              <a:rPr lang="pt-BR" sz="2000" dirty="0">
                <a:hlinkClick r:id="rId2"/>
              </a:rPr>
              <a:t>(Lei n° 9.504/1997, art. 33, caput e § 1º )</a:t>
            </a:r>
            <a:r>
              <a:rPr lang="pt-BR" sz="2000" dirty="0"/>
              <a:t>.</a:t>
            </a:r>
            <a:endParaRPr lang="pt-BR" altLang="pt-BR" sz="2000" dirty="0"/>
          </a:p>
        </p:txBody>
      </p:sp>
      <p:sp>
        <p:nvSpPr>
          <p:cNvPr id="8196" name="Text Box 4"/>
          <p:cNvSpPr txBox="1">
            <a:spLocks noChangeArrowheads="1"/>
          </p:cNvSpPr>
          <p:nvPr/>
        </p:nvSpPr>
        <p:spPr bwMode="auto">
          <a:xfrm>
            <a:off x="1219994" y="1855573"/>
            <a:ext cx="15224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pt-BR" sz="1400" dirty="0"/>
              <a:t>1º de janeiro - quarta-feira</a:t>
            </a:r>
            <a:endParaRPr lang="pt-BR" altLang="pt-BR" sz="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78543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AGOSTO DE 2020</a:t>
            </a:r>
          </a:p>
          <a:p>
            <a:r>
              <a:rPr lang="pt-BR" sz="1500" dirty="0"/>
              <a:t>16 de agosto - domingo</a:t>
            </a:r>
          </a:p>
          <a:p>
            <a:r>
              <a:rPr lang="pt-BR" sz="1500" dirty="0"/>
              <a:t>1. Data a partir da qual será </a:t>
            </a:r>
            <a:r>
              <a:rPr lang="pt-BR" sz="1500" b="1" dirty="0"/>
              <a:t>permitida a propaganda eleitoral, inclusive na internet</a:t>
            </a:r>
            <a:r>
              <a:rPr lang="pt-BR" sz="1500" dirty="0"/>
              <a:t> </a:t>
            </a:r>
            <a:r>
              <a:rPr lang="pt-BR" sz="1500" dirty="0">
                <a:hlinkClick r:id="rId2"/>
              </a:rPr>
              <a:t>(Lei n° 9.504/1997, </a:t>
            </a:r>
            <a:r>
              <a:rPr lang="pt-BR" sz="1500" dirty="0" err="1">
                <a:hlinkClick r:id="rId2"/>
              </a:rPr>
              <a:t>arts</a:t>
            </a:r>
            <a:r>
              <a:rPr lang="pt-BR" sz="1500" dirty="0">
                <a:hlinkClick r:id="rId2"/>
              </a:rPr>
              <a:t>. 36, caput, e 57-A)</a:t>
            </a:r>
            <a:r>
              <a:rPr lang="pt-BR" sz="1500" dirty="0"/>
              <a:t>.</a:t>
            </a:r>
          </a:p>
          <a:p>
            <a:r>
              <a:rPr lang="pt-BR" sz="1500" dirty="0"/>
              <a:t>2. Data a partir da qual, até 3 de outubro de 2020, os candidatos, os partidos e as coligações podem fazer funcionar, das 8h (oito horas) às 22h (vinte e duas horas), </a:t>
            </a:r>
            <a:r>
              <a:rPr lang="pt-BR" sz="1500" b="1" dirty="0"/>
              <a:t>alto-falantes ou amplificadores de som</a:t>
            </a:r>
            <a:r>
              <a:rPr lang="pt-BR" sz="1500" dirty="0"/>
              <a:t>, nos termos da Resolução do Tribunal Superior Eleitoral que disciplina a propaganda eleitoral </a:t>
            </a:r>
            <a:r>
              <a:rPr lang="pt-BR" sz="1500" dirty="0">
                <a:hlinkClick r:id="rId3"/>
              </a:rPr>
              <a:t>(Lei n° 9.504/1 997, art. 39, §§ 3º e 5, I)</a:t>
            </a:r>
            <a:r>
              <a:rPr lang="pt-BR" sz="1500" dirty="0"/>
              <a:t>.</a:t>
            </a:r>
          </a:p>
          <a:p>
            <a:r>
              <a:rPr lang="pt-BR" sz="1500" dirty="0"/>
              <a:t>3. Data a partir da qual, até </a:t>
            </a:r>
            <a:r>
              <a:rPr lang="pt-BR" sz="1500" dirty="0" smtClean="0"/>
              <a:t>10 de </a:t>
            </a:r>
            <a:r>
              <a:rPr lang="pt-BR" sz="1500" dirty="0"/>
              <a:t>outubro de 2020, os candidatos, os partidos políticos e as coligações poderão realizar </a:t>
            </a:r>
            <a:r>
              <a:rPr lang="pt-BR" sz="1500" b="1" dirty="0"/>
              <a:t>comícios e utilizar aparelhagem de sonorização fixa</a:t>
            </a:r>
            <a:r>
              <a:rPr lang="pt-BR" sz="1500" dirty="0"/>
              <a:t>, das 8h (oito horas) às 24h (vinte e quatro horas), podendo o horário ser prorrogado por mais 2 (duas) horas quando se tratar de comício de encerramento de campanha (</a:t>
            </a:r>
            <a:r>
              <a:rPr lang="pt-BR" sz="1500" dirty="0">
                <a:hlinkClick r:id="rId4"/>
              </a:rPr>
              <a:t>Código Eleitoral, art. 240, parágrafo único</a:t>
            </a:r>
            <a:r>
              <a:rPr lang="pt-BR" sz="1500" dirty="0"/>
              <a:t>, e </a:t>
            </a:r>
            <a:r>
              <a:rPr lang="pt-BR" sz="1500" dirty="0">
                <a:hlinkClick r:id="rId3"/>
              </a:rPr>
              <a:t>Lei n°9.504/1997, art. 39, § 4</a:t>
            </a:r>
            <a:r>
              <a:rPr lang="pt-BR" sz="1500" dirty="0"/>
              <a:t>º).</a:t>
            </a:r>
          </a:p>
          <a:p>
            <a:r>
              <a:rPr lang="pt-BR" sz="1500" dirty="0"/>
              <a:t>4. Data a partir da qual, até as 22h (vinte e duas horas) do dia 3 de outubro de 2020, poderá haver </a:t>
            </a:r>
            <a:r>
              <a:rPr lang="pt-BR" sz="1500" b="1" dirty="0"/>
              <a:t>distribuição de material gráfico, caminhada, carreata ou passeata</a:t>
            </a:r>
            <a:r>
              <a:rPr lang="pt-BR" sz="1500" dirty="0"/>
              <a:t>, acompanhadas ou não por carro de som ou </a:t>
            </a:r>
            <a:r>
              <a:rPr lang="pt-BR" sz="1500" dirty="0" err="1"/>
              <a:t>minitrio</a:t>
            </a:r>
            <a:r>
              <a:rPr lang="pt-BR" sz="1500" dirty="0"/>
              <a:t> </a:t>
            </a:r>
            <a:r>
              <a:rPr lang="pt-BR" sz="1500" dirty="0">
                <a:hlinkClick r:id="rId3"/>
              </a:rPr>
              <a:t>(Lei n°9.504/1997, art. 39, §§ 9º e 11)</a:t>
            </a:r>
            <a:r>
              <a:rPr lang="pt-BR" sz="1500" dirty="0"/>
              <a:t>.</a:t>
            </a:r>
          </a:p>
          <a:p>
            <a:r>
              <a:rPr lang="pt-BR" sz="1500" dirty="0"/>
              <a:t>5. Data a partir da qual, até 2 de outubro de 2020, serão permitidas a </a:t>
            </a:r>
            <a:r>
              <a:rPr lang="pt-BR" sz="1500" b="1" dirty="0"/>
              <a:t>divulgação paga, na imprensa escrita, e a reprodução na internet do jornal impresso</a:t>
            </a:r>
            <a:r>
              <a:rPr lang="pt-BR" sz="1500" dirty="0"/>
              <a:t>, de até 10 (dez) anúncios de propaganda eleitoral, por veículo, em datas diversas, para cada candidato, no espaço máximo, por edição, de 1/8 (um oitavo) de página de jornal padrão e de 1/4 (um quarto) de página de revista ou tabloide </a:t>
            </a:r>
            <a:r>
              <a:rPr lang="pt-BR" sz="1500" dirty="0">
                <a:hlinkClick r:id="rId5"/>
              </a:rPr>
              <a:t>(Lei. n° 9.504/1997, art. 43, caput)</a:t>
            </a:r>
            <a:r>
              <a:rPr lang="pt-BR" sz="1500" dirty="0"/>
              <a:t>.</a:t>
            </a:r>
          </a:p>
        </p:txBody>
      </p:sp>
    </p:spTree>
    <p:extLst>
      <p:ext uri="{BB962C8B-B14F-4D97-AF65-F5344CB8AC3E}">
        <p14:creationId xmlns:p14="http://schemas.microsoft.com/office/powerpoint/2010/main" val="2081293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AGOSTO DE 2020</a:t>
            </a:r>
          </a:p>
          <a:p>
            <a:r>
              <a:rPr lang="pt-BR" sz="1600" dirty="0"/>
              <a:t>23 de agosto - domingo</a:t>
            </a:r>
          </a:p>
          <a:p>
            <a:endParaRPr lang="pt-BR" sz="1600" dirty="0" smtClean="0"/>
          </a:p>
          <a:p>
            <a:r>
              <a:rPr lang="pt-BR" sz="1600" dirty="0" smtClean="0"/>
              <a:t>1</a:t>
            </a:r>
            <a:r>
              <a:rPr lang="pt-BR" sz="1600" dirty="0"/>
              <a:t>. Ultimo dia, observado o prazo de 5 (cinco) dias contados da publicação do edital de candidaturas requeridas pelos partidos políticos ou coligações, para qualquer candidato, partido político, coligação ou o Ministério Público </a:t>
            </a:r>
            <a:r>
              <a:rPr lang="pt-BR" sz="1600" b="1" dirty="0"/>
              <a:t>impugnar os pedidos de registro</a:t>
            </a:r>
            <a:r>
              <a:rPr lang="pt-BR" sz="1600" dirty="0"/>
              <a:t> </a:t>
            </a:r>
            <a:r>
              <a:rPr lang="pt-BR" sz="1600" dirty="0">
                <a:hlinkClick r:id="rId2"/>
              </a:rPr>
              <a:t>(Lei Complementar n° 64/1990, art. 3°)</a:t>
            </a:r>
            <a:r>
              <a:rPr lang="pt-BR" sz="1600" dirty="0"/>
              <a:t>.</a:t>
            </a:r>
          </a:p>
          <a:p>
            <a:r>
              <a:rPr lang="pt-BR" sz="1600" dirty="0"/>
              <a:t>2. Último dia, observado o prazo de 5 (cinco) dias contados da publicação do edital de candidaturas requeridas pelos partidos políticos ou coligações, para </a:t>
            </a:r>
            <a:r>
              <a:rPr lang="pt-BR" sz="1600" b="1" dirty="0"/>
              <a:t>qualquer cidadão no gozo de seus direitos políticos dar notícia de inelegibilidade de candidato</a:t>
            </a:r>
            <a:r>
              <a:rPr lang="pt-BR" sz="1600" dirty="0"/>
              <a:t> </a:t>
            </a:r>
            <a:r>
              <a:rPr lang="pt-BR" sz="1600" dirty="0">
                <a:hlinkClick r:id="rId3"/>
              </a:rPr>
              <a:t>(Código Eleitoral, art. 97, § 3º)</a:t>
            </a:r>
            <a:r>
              <a:rPr lang="pt-BR" sz="1600" dirty="0"/>
              <a:t>.</a:t>
            </a:r>
          </a:p>
        </p:txBody>
      </p:sp>
    </p:spTree>
    <p:extLst>
      <p:ext uri="{BB962C8B-B14F-4D97-AF65-F5344CB8AC3E}">
        <p14:creationId xmlns:p14="http://schemas.microsoft.com/office/powerpoint/2010/main" val="3289090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AGOSTO DE 2020</a:t>
            </a:r>
          </a:p>
          <a:p>
            <a:r>
              <a:rPr lang="pt-BR" sz="1600" dirty="0"/>
              <a:t>28 de agosto - sexta-feira (37 dias antes)</a:t>
            </a:r>
          </a:p>
          <a:p>
            <a:r>
              <a:rPr lang="pt-BR" sz="1600" dirty="0"/>
              <a:t>1. Último dia para a nomeação dos membros das mesas receptoras nas seções instaladas em estabelecimentos penais e nas unidades de internação de adolescentes, para o primeiro e eventual segundo turnos de votação </a:t>
            </a:r>
            <a:r>
              <a:rPr lang="pt-BR" sz="1600" dirty="0">
                <a:hlinkClick r:id="rId2"/>
              </a:rPr>
              <a:t>(Código Eleitoral, art. 120, § 3º)</a:t>
            </a:r>
            <a:r>
              <a:rPr lang="pt-BR" sz="1600" dirty="0"/>
              <a:t>.</a:t>
            </a:r>
          </a:p>
          <a:p>
            <a:r>
              <a:rPr lang="pt-BR" sz="1600" dirty="0"/>
              <a:t>3. Último dia para requerimento, alteração ou cancelamento da habilitação para votar:</a:t>
            </a:r>
          </a:p>
          <a:p>
            <a:r>
              <a:rPr lang="pt-BR" sz="1600" dirty="0"/>
              <a:t>I - na seção para a qual foi convocado para atuar, o mesário que seja eleitor de outra seção do mesmo município; </a:t>
            </a:r>
          </a:p>
          <a:p>
            <a:r>
              <a:rPr lang="pt-BR" sz="1600" dirty="0"/>
              <a:t>II - em seção do mesmo local em que foi convocado para atuar no dia da eleição, o nomeado para apoio logístico que seja eleitor de outro local do mesmo município; e</a:t>
            </a:r>
          </a:p>
          <a:p>
            <a:r>
              <a:rPr lang="pt-BR" sz="1600" dirty="0"/>
              <a:t>III - na seção instalada em estabelecimentos prisionais e unidades de internação de adolescentes, os mesários, os agentes penitenciários e os demais servidores dos referidos estabelecimentos, desde que eleitores do mesmo município onde está instalada a mesa receptora de votos. </a:t>
            </a:r>
          </a:p>
          <a:p>
            <a:r>
              <a:rPr lang="pt-BR" sz="1600" dirty="0"/>
              <a:t>3. </a:t>
            </a:r>
            <a:r>
              <a:rPr lang="pt-BR" sz="1600" b="1" dirty="0"/>
              <a:t>Data a partir da qual, até </a:t>
            </a:r>
            <a:r>
              <a:rPr lang="pt-BR" sz="1600" b="1" dirty="0" smtClean="0"/>
              <a:t>10 de </a:t>
            </a:r>
            <a:r>
              <a:rPr lang="pt-BR" sz="1600" b="1" dirty="0"/>
              <a:t>outubro de 2020, será veiculada a propaganda eleitoral gratuita no rádio e na televisão relativa ao primeiro turno </a:t>
            </a:r>
            <a:r>
              <a:rPr lang="pt-BR" sz="1600" dirty="0"/>
              <a:t>(</a:t>
            </a:r>
            <a:r>
              <a:rPr lang="pt-BR" sz="1600" dirty="0">
                <a:hlinkClick r:id="rId3"/>
              </a:rPr>
              <a:t>Lei nº 9.504/1997, art. 47, caput</a:t>
            </a:r>
            <a:r>
              <a:rPr lang="pt-BR" sz="1600" dirty="0"/>
              <a:t>, e </a:t>
            </a:r>
            <a:r>
              <a:rPr lang="pt-BR" sz="1600" dirty="0">
                <a:hlinkClick r:id="rId4"/>
              </a:rPr>
              <a:t>art. 51</a:t>
            </a:r>
            <a:r>
              <a:rPr lang="pt-BR" sz="1600" dirty="0"/>
              <a:t>).</a:t>
            </a:r>
          </a:p>
        </p:txBody>
      </p:sp>
    </p:spTree>
    <p:extLst>
      <p:ext uri="{BB962C8B-B14F-4D97-AF65-F5344CB8AC3E}">
        <p14:creationId xmlns:p14="http://schemas.microsoft.com/office/powerpoint/2010/main" val="4007688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smtClean="0"/>
              <a:t>SETEMBRO </a:t>
            </a:r>
            <a:r>
              <a:rPr lang="pt-BR" sz="1600" b="1" dirty="0"/>
              <a:t>DE 2020</a:t>
            </a:r>
          </a:p>
          <a:p>
            <a:r>
              <a:rPr lang="pt-BR" sz="1600" dirty="0"/>
              <a:t>4 de setembro - sexta-feira (30 dias antes)</a:t>
            </a:r>
          </a:p>
          <a:p>
            <a:r>
              <a:rPr lang="pt-BR" sz="1600" dirty="0"/>
              <a:t>1. Último dia para o juiz eleitoral decidir sobre as reclamações relativas à composição das mesas -receptoras de votos instaladas nos estabelecimentos penais e de internação de adolescentes </a:t>
            </a:r>
            <a:r>
              <a:rPr lang="pt-BR" sz="1600" dirty="0">
                <a:hlinkClick r:id="rId2"/>
              </a:rPr>
              <a:t>(Lei n° 9.504/1997, art. 63, caput)</a:t>
            </a:r>
            <a:r>
              <a:rPr lang="pt-BR" sz="1600" dirty="0"/>
              <a:t>.</a:t>
            </a:r>
          </a:p>
          <a:p>
            <a:r>
              <a:rPr lang="pt-BR" sz="1600" dirty="0"/>
              <a:t>2. Data a partir da qual estará disponível, na internet, o </a:t>
            </a:r>
            <a:r>
              <a:rPr lang="pt-BR" sz="1600" b="1" dirty="0"/>
              <a:t>serviço de consulta à seção de votação</a:t>
            </a:r>
            <a:r>
              <a:rPr lang="pt-BR" sz="1600" dirty="0"/>
              <a:t>, atualizada com as informações a respeito da transferência temporária do eleitor.</a:t>
            </a:r>
          </a:p>
          <a:p>
            <a:r>
              <a:rPr lang="pt-BR" sz="1600" dirty="0"/>
              <a:t>3. Último dia para o Tribunal Superior Eleitoral convocar as entidades fiscalizadoras para a Cerimônia de Assinatura Digital e Lacração dos Sistemas, solicitando manifestação de interesse em assinar digitalmente os programas.</a:t>
            </a:r>
          </a:p>
          <a:p>
            <a:r>
              <a:rPr lang="pt-BR" sz="1600" dirty="0"/>
              <a:t>4. Último dia para os partidos políticos ou as coligações comunicarem à Justiça Eleitoral as </a:t>
            </a:r>
            <a:r>
              <a:rPr lang="pt-BR" sz="1600" b="1" dirty="0"/>
              <a:t>anulações de deliberações dos atos decorrentes de convenção partidária</a:t>
            </a:r>
            <a:r>
              <a:rPr lang="pt-BR" sz="1600" dirty="0"/>
              <a:t> </a:t>
            </a:r>
            <a:r>
              <a:rPr lang="pt-BR" sz="1600" dirty="0">
                <a:hlinkClick r:id="rId3"/>
              </a:rPr>
              <a:t>(Lei n° 9.504/1997, art. 70, §§ 2º e 3º)</a:t>
            </a:r>
            <a:r>
              <a:rPr lang="pt-BR" sz="1600" dirty="0"/>
              <a:t>.</a:t>
            </a:r>
          </a:p>
          <a:p>
            <a:r>
              <a:rPr lang="pt-BR" sz="1600" dirty="0"/>
              <a:t>5. Último dia para os órgãos de direção dos partidos políticos preencherem as </a:t>
            </a:r>
            <a:r>
              <a:rPr lang="pt-BR" sz="1600" b="1" dirty="0"/>
              <a:t>vagas remanescentes para as eleições proporcionais, observados os percentuais mínimo e máximo para candidaturas de cada gênero</a:t>
            </a:r>
            <a:r>
              <a:rPr lang="pt-BR" sz="1600" dirty="0"/>
              <a:t>, no caso de as convenções para a escolha de candidatos não terem indicado o número máximo previsto no caput do </a:t>
            </a:r>
            <a:r>
              <a:rPr lang="pt-BR" sz="1600" dirty="0">
                <a:hlinkClick r:id="rId4"/>
              </a:rPr>
              <a:t>art. 10 da Lei n° 9.504/1997(Lei n°9.504/1997, art. 10, § 5º)</a:t>
            </a:r>
            <a:r>
              <a:rPr lang="pt-BR" sz="1600" dirty="0"/>
              <a:t>.</a:t>
            </a:r>
          </a:p>
        </p:txBody>
      </p:sp>
    </p:spTree>
    <p:extLst>
      <p:ext uri="{BB962C8B-B14F-4D97-AF65-F5344CB8AC3E}">
        <p14:creationId xmlns:p14="http://schemas.microsoft.com/office/powerpoint/2010/main" val="1662492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smtClean="0"/>
              <a:t>SETEMBRO </a:t>
            </a:r>
            <a:r>
              <a:rPr lang="pt-BR" sz="1600" b="1" dirty="0"/>
              <a:t>DE 2020</a:t>
            </a:r>
          </a:p>
          <a:p>
            <a:r>
              <a:rPr lang="pt-BR" sz="1600" dirty="0"/>
              <a:t>9 de setembro - quarta-feira</a:t>
            </a:r>
          </a:p>
          <a:p>
            <a:endParaRPr lang="pt-BR" sz="1600" dirty="0" smtClean="0"/>
          </a:p>
          <a:p>
            <a:r>
              <a:rPr lang="pt-BR" sz="1600" dirty="0" smtClean="0"/>
              <a:t>Data </a:t>
            </a:r>
            <a:r>
              <a:rPr lang="pt-BR" sz="1600" dirty="0"/>
              <a:t>a partir da qual, até 13 de setembro de 2020, os partidos políticos, os candidatos deverão enviar à Justiça Eleitoral, por meio do Sistema de Prestação de Contas Eleitorais (SPCE), a prestação de contas parcial, dela constando o registro da movimentação financeira e/ou estimável em dinheiro ocorrida desde o início da campanha até o dia 8 de setembro do mesmo ano, para fins de cumprimento do disposto no </a:t>
            </a:r>
            <a:r>
              <a:rPr lang="pt-BR" sz="1600" dirty="0">
                <a:hlinkClick r:id="rId2"/>
              </a:rPr>
              <a:t>art. 28, § 4º, II, da Lei n°9.504/1997</a:t>
            </a:r>
            <a:r>
              <a:rPr lang="pt-BR" sz="1600" dirty="0"/>
              <a:t>.</a:t>
            </a:r>
          </a:p>
        </p:txBody>
      </p:sp>
    </p:spTree>
    <p:extLst>
      <p:ext uri="{BB962C8B-B14F-4D97-AF65-F5344CB8AC3E}">
        <p14:creationId xmlns:p14="http://schemas.microsoft.com/office/powerpoint/2010/main" val="1542216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smtClean="0"/>
              <a:t>SETEMBRO </a:t>
            </a:r>
            <a:r>
              <a:rPr lang="pt-BR" sz="1600" b="1" dirty="0"/>
              <a:t>DE 2020</a:t>
            </a:r>
          </a:p>
          <a:p>
            <a:r>
              <a:rPr lang="pt-BR" sz="1600" dirty="0"/>
              <a:t>14 de setembro - segunda-feira (20 dias antes)</a:t>
            </a:r>
          </a:p>
          <a:p>
            <a:r>
              <a:rPr lang="pt-BR" sz="1600" dirty="0"/>
              <a:t>1. Data em que todos os pedidos de registro de candidatos a prefeito, vice-prefeito e vereador, inclusive os impugnados e os respectivos recursos, devem estar </a:t>
            </a:r>
            <a:r>
              <a:rPr lang="pt-BR" sz="1600" b="1" dirty="0"/>
              <a:t>julgados pelas instâncias ordinárias e publicadas as decisões a eles relativas</a:t>
            </a:r>
            <a:r>
              <a:rPr lang="pt-BR" sz="1600" dirty="0"/>
              <a:t> </a:t>
            </a:r>
            <a:r>
              <a:rPr lang="pt-BR" sz="1600" dirty="0">
                <a:hlinkClick r:id="rId2"/>
              </a:rPr>
              <a:t>(Lei n° 9.504/1997, art. 16, § 1º)</a:t>
            </a:r>
            <a:r>
              <a:rPr lang="pt-BR" sz="1600" dirty="0"/>
              <a:t>.</a:t>
            </a:r>
          </a:p>
          <a:p>
            <a:r>
              <a:rPr lang="pt-BR" sz="1500" dirty="0"/>
              <a:t>2. Último dia para o pedido de </a:t>
            </a:r>
            <a:r>
              <a:rPr lang="pt-BR" sz="1500" b="1" dirty="0"/>
              <a:t>substituição de candidatos para os cargos majoritários e proporcionais</a:t>
            </a:r>
            <a:r>
              <a:rPr lang="pt-BR" sz="1500" dirty="0"/>
              <a:t>, </a:t>
            </a:r>
            <a:r>
              <a:rPr lang="pt-BR" sz="1500" b="1" dirty="0"/>
              <a:t>exceto em caso de falecimento</a:t>
            </a:r>
            <a:r>
              <a:rPr lang="pt-BR" sz="1500" dirty="0"/>
              <a:t>, caso em que poderá ser efetivado após esta data, observado, em qualquer situação, o prazo de até 10 (dez) dias contados do fato, inclusive anulação de convenção, ou da decisão judicial que deu origem à substituição (</a:t>
            </a:r>
            <a:r>
              <a:rPr lang="pt-BR" sz="1500" dirty="0">
                <a:hlinkClick r:id="rId3"/>
              </a:rPr>
              <a:t>Lei n° 9.504/1997, art. 7°, § 41</a:t>
            </a:r>
            <a:r>
              <a:rPr lang="pt-BR" sz="1500" dirty="0"/>
              <a:t>, e </a:t>
            </a:r>
            <a:r>
              <a:rPr lang="pt-BR" sz="1500" dirty="0">
                <a:hlinkClick r:id="rId4"/>
              </a:rPr>
              <a:t>art. 13, §§ 1º e 3º</a:t>
            </a:r>
            <a:r>
              <a:rPr lang="pt-BR" sz="1500" dirty="0"/>
              <a:t>).</a:t>
            </a:r>
          </a:p>
          <a:p>
            <a:r>
              <a:rPr lang="pt-BR" sz="1500" dirty="0"/>
              <a:t>3. Último dia para a Comissão de Auditoria da Votação Eletrônica expedir ofício aos partidos políticos comunicando-os sobre o horário e o local onde será realizado o sorteio das seções cujas urnas serão submetidas à auditoria de funcionamento.</a:t>
            </a:r>
          </a:p>
          <a:p>
            <a:r>
              <a:rPr lang="pt-BR" sz="1500" dirty="0"/>
              <a:t>4. Último dia para os tribunais regionais eleitorais informarem, em edital e mediante divulgação nos respectivos sítios eletrônicos na internet, o local onde será realizada a auditoria de funcionamento das urnas eletrônicas.</a:t>
            </a:r>
          </a:p>
          <a:p>
            <a:r>
              <a:rPr lang="pt-BR" sz="1500" dirty="0"/>
              <a:t>5. Último dia para que os sistemas eleitorais e os programas de verificação desenvolvidos pelas entidades fiscalizadoras sejam lacrados, mediante apresentação, compilação, assinatura digital e guarda das mídias pelo Tribunal Superior Eleitoral em Cerimônia de Assinatura Digital e Lacração dos Sistemas, podendo ser impugnados no prazo de 5 (cinco) dias contados do seu encerramento </a:t>
            </a:r>
            <a:r>
              <a:rPr lang="pt-BR" sz="1500" dirty="0">
                <a:hlinkClick r:id="rId5"/>
              </a:rPr>
              <a:t>(Lei n° 9.504/1997, art. 66, §§ 2º e 3º)</a:t>
            </a:r>
            <a:r>
              <a:rPr lang="pt-BR" sz="1500" dirty="0"/>
              <a:t>.</a:t>
            </a:r>
          </a:p>
        </p:txBody>
      </p:sp>
    </p:spTree>
    <p:extLst>
      <p:ext uri="{BB962C8B-B14F-4D97-AF65-F5344CB8AC3E}">
        <p14:creationId xmlns:p14="http://schemas.microsoft.com/office/powerpoint/2010/main" val="155509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smtClean="0"/>
              <a:t>SETEMBRO </a:t>
            </a:r>
            <a:r>
              <a:rPr lang="pt-BR" sz="1600" b="1" dirty="0"/>
              <a:t>DE 2020</a:t>
            </a:r>
          </a:p>
          <a:p>
            <a:r>
              <a:rPr lang="pt-BR" sz="1600" dirty="0"/>
              <a:t>15 de setembro - terça-feira </a:t>
            </a:r>
          </a:p>
          <a:p>
            <a:r>
              <a:rPr lang="pt-BR" sz="1600" dirty="0"/>
              <a:t>Data em que será divulgada, pela internet, em sítio eletrônico criado pela Justiça Eleitoral para esse fim, a prestação de contas parcial, dela constando o registro da movimentação financeira e/ou estimável em dinheiro ocorrida desde o início da campanha até o dia 8 de setembro do mesmo ano </a:t>
            </a:r>
            <a:r>
              <a:rPr lang="pt-BR" sz="1600" dirty="0">
                <a:hlinkClick r:id="rId2"/>
              </a:rPr>
              <a:t>(Lei n° 9.504/1 997, art. 28, § 4º, II)</a:t>
            </a:r>
            <a:r>
              <a:rPr lang="pt-BR" sz="1600" dirty="0"/>
              <a:t>.</a:t>
            </a:r>
          </a:p>
          <a:p>
            <a:endParaRPr lang="pt-BR" sz="1600" dirty="0" smtClean="0"/>
          </a:p>
          <a:p>
            <a:r>
              <a:rPr lang="pt-BR" sz="1600" dirty="0" smtClean="0"/>
              <a:t>19 </a:t>
            </a:r>
            <a:r>
              <a:rPr lang="pt-BR" sz="1600" dirty="0"/>
              <a:t>de setembro - sábado (15 dias antes)</a:t>
            </a:r>
          </a:p>
          <a:p>
            <a:r>
              <a:rPr lang="pt-BR" sz="1600" dirty="0"/>
              <a:t>1. Data a partir da qual nenhum candidato poderá ser detido ou preso, salvo em flagrante delito </a:t>
            </a:r>
            <a:r>
              <a:rPr lang="pt-BR" sz="1600" dirty="0">
                <a:hlinkClick r:id="rId3"/>
              </a:rPr>
              <a:t>(Código Eleitoral, art. 236, § 1º)</a:t>
            </a:r>
            <a:r>
              <a:rPr lang="pt-BR" sz="1600" dirty="0"/>
              <a:t>.</a:t>
            </a:r>
          </a:p>
        </p:txBody>
      </p:sp>
    </p:spTree>
    <p:extLst>
      <p:ext uri="{BB962C8B-B14F-4D97-AF65-F5344CB8AC3E}">
        <p14:creationId xmlns:p14="http://schemas.microsoft.com/office/powerpoint/2010/main" val="3208896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smtClean="0"/>
              <a:t>SETEMBRO </a:t>
            </a:r>
            <a:r>
              <a:rPr lang="pt-BR" sz="1600" b="1" dirty="0"/>
              <a:t>DE 2020</a:t>
            </a:r>
          </a:p>
          <a:p>
            <a:r>
              <a:rPr lang="pt-BR" sz="1600" dirty="0"/>
              <a:t>24 de setembro - quinta-feira (10 dias antes)</a:t>
            </a:r>
          </a:p>
          <a:p>
            <a:pPr marL="342900" indent="-342900">
              <a:buAutoNum type="arabicPeriod"/>
            </a:pPr>
            <a:r>
              <a:rPr lang="pt-BR" sz="1600" dirty="0" smtClean="0"/>
              <a:t>Último </a:t>
            </a:r>
            <a:r>
              <a:rPr lang="pt-BR" sz="1600" dirty="0"/>
              <a:t>dia para o eleitor requerer a segunda via do título eleitoral dentro do seu domicílio eleitoral </a:t>
            </a:r>
            <a:r>
              <a:rPr lang="pt-BR" sz="1600" dirty="0">
                <a:hlinkClick r:id="rId2"/>
              </a:rPr>
              <a:t>(Código Eleitoral, art. 52</a:t>
            </a:r>
            <a:r>
              <a:rPr lang="pt-BR" sz="1600" dirty="0" smtClean="0">
                <a:hlinkClick r:id="rId2"/>
              </a:rPr>
              <a:t>)</a:t>
            </a:r>
            <a:r>
              <a:rPr lang="pt-BR" sz="1600" dirty="0" smtClean="0"/>
              <a:t>.</a:t>
            </a:r>
          </a:p>
          <a:p>
            <a:endParaRPr lang="pt-BR" sz="1600" dirty="0"/>
          </a:p>
          <a:p>
            <a:r>
              <a:rPr lang="pt-BR" sz="1600" dirty="0"/>
              <a:t>2. Data a partir da qual a Justiça Eleitoral esclarecerá o eleitor sobre o que é necessário para votar, vedada a prestação de tal serviço por terceiros. </a:t>
            </a:r>
          </a:p>
        </p:txBody>
      </p:sp>
    </p:spTree>
    <p:extLst>
      <p:ext uri="{BB962C8B-B14F-4D97-AF65-F5344CB8AC3E}">
        <p14:creationId xmlns:p14="http://schemas.microsoft.com/office/powerpoint/2010/main" val="2228653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smtClean="0"/>
              <a:t>SETEMBRO </a:t>
            </a:r>
            <a:r>
              <a:rPr lang="pt-BR" sz="1600" b="1" dirty="0"/>
              <a:t>DE 2020</a:t>
            </a:r>
          </a:p>
          <a:p>
            <a:r>
              <a:rPr lang="pt-BR" sz="1600" dirty="0"/>
              <a:t>29 de setembro - terça-feira (5 dias antes)</a:t>
            </a:r>
          </a:p>
          <a:p>
            <a:pPr marL="342900" indent="-342900">
              <a:buAutoNum type="arabicPeriod"/>
            </a:pPr>
            <a:r>
              <a:rPr lang="pt-BR" sz="1600" dirty="0" smtClean="0"/>
              <a:t>Data </a:t>
            </a:r>
            <a:r>
              <a:rPr lang="pt-BR" sz="1600" dirty="0"/>
              <a:t>a partir da qual nenhum eleitor poderá ser preso ou detido, salvo em flagrante delito, ou em virtude de sentença criminal condenatória por crime inafiançável, ou por desrespeito a salvo-conduto </a:t>
            </a:r>
            <a:r>
              <a:rPr lang="pt-BR" sz="1600" dirty="0">
                <a:hlinkClick r:id="rId2"/>
              </a:rPr>
              <a:t>(Código Eleitoral, art. 236, caput</a:t>
            </a:r>
            <a:r>
              <a:rPr lang="pt-BR" sz="1600" dirty="0" smtClean="0">
                <a:hlinkClick r:id="rId2"/>
              </a:rPr>
              <a:t>)</a:t>
            </a:r>
            <a:r>
              <a:rPr lang="pt-BR" sz="1600" dirty="0" smtClean="0"/>
              <a:t>.</a:t>
            </a:r>
          </a:p>
          <a:p>
            <a:endParaRPr lang="pt-BR" sz="1600" dirty="0"/>
          </a:p>
          <a:p>
            <a:r>
              <a:rPr lang="pt-BR" sz="1600" dirty="0"/>
              <a:t>2. Último dia para que as entidades fiscalizadoras formalizem pedido ao juízo eleitoral para a verificação da integridade e autenticidade dos sistemas Transportador e JE-Connect instalados nos microcomputadores.</a:t>
            </a:r>
          </a:p>
        </p:txBody>
      </p:sp>
    </p:spTree>
    <p:extLst>
      <p:ext uri="{BB962C8B-B14F-4D97-AF65-F5344CB8AC3E}">
        <p14:creationId xmlns:p14="http://schemas.microsoft.com/office/powerpoint/2010/main" val="597567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1° de outubro - quinta-feira (3 dias antes)</a:t>
            </a:r>
          </a:p>
          <a:p>
            <a:pPr algn="just"/>
            <a:r>
              <a:rPr lang="pt-BR" sz="1500" dirty="0"/>
              <a:t>1. Data a partir da qual o juízo eleitoral ou o presidente da mesa receptora poderá expedir salvo-conduto em favor de eleitor que sofrer violência moral ou física na sua liberdade de votar </a:t>
            </a:r>
            <a:r>
              <a:rPr lang="pt-BR" sz="1500" dirty="0">
                <a:hlinkClick r:id="rId2"/>
              </a:rPr>
              <a:t>(Código Eleitoral, art. 235, parágrafo único)</a:t>
            </a:r>
            <a:r>
              <a:rPr lang="pt-BR" sz="1500" dirty="0"/>
              <a:t>.</a:t>
            </a:r>
          </a:p>
          <a:p>
            <a:pPr algn="just"/>
            <a:r>
              <a:rPr lang="pt-BR" sz="1500" dirty="0"/>
              <a:t>2. </a:t>
            </a:r>
            <a:r>
              <a:rPr lang="pt-BR" sz="1500" b="1" dirty="0"/>
              <a:t>Último dia para a divulgação da propaganda eleitoral gratuita no rádio e na televisão relativa ao primeiro turno </a:t>
            </a:r>
            <a:r>
              <a:rPr lang="pt-BR" sz="1500" dirty="0"/>
              <a:t>(</a:t>
            </a:r>
            <a:r>
              <a:rPr lang="pt-BR" sz="1500" dirty="0">
                <a:hlinkClick r:id="rId3"/>
              </a:rPr>
              <a:t>Lei n° 9.504/1997, art. 47, caput</a:t>
            </a:r>
            <a:r>
              <a:rPr lang="pt-BR" sz="1500" dirty="0"/>
              <a:t> e </a:t>
            </a:r>
            <a:r>
              <a:rPr lang="pt-BR" sz="1500" dirty="0">
                <a:hlinkClick r:id="rId4"/>
              </a:rPr>
              <a:t>Código Eleitoral, art. 240, parágrafo único</a:t>
            </a:r>
            <a:r>
              <a:rPr lang="pt-BR" sz="1500" dirty="0"/>
              <a:t>).</a:t>
            </a:r>
          </a:p>
          <a:p>
            <a:pPr algn="just"/>
            <a:r>
              <a:rPr lang="pt-BR" sz="1500" dirty="0"/>
              <a:t>3. Último dia para propaganda política mediante reuniões públicas ou promoção de comícios e utilização de aparelhagem de sonorização fixa, entre as 8h (oito horas) e as 24h (vinte e quatro horas), com </a:t>
            </a:r>
            <a:r>
              <a:rPr lang="pt-BR" sz="1500" b="1" dirty="0"/>
              <a:t>exceção do comício de encerramento da campanha</a:t>
            </a:r>
            <a:r>
              <a:rPr lang="pt-BR" sz="1500" dirty="0"/>
              <a:t>, que poderá ser prorrogado por mais 2 (duas) horas (</a:t>
            </a:r>
            <a:r>
              <a:rPr lang="pt-BR" sz="1500" dirty="0">
                <a:hlinkClick r:id="rId4"/>
              </a:rPr>
              <a:t>Código Eleitoral, art. 240, parágrafo único</a:t>
            </a:r>
            <a:r>
              <a:rPr lang="pt-BR" sz="1500" dirty="0"/>
              <a:t> e </a:t>
            </a:r>
            <a:r>
              <a:rPr lang="pt-BR" sz="1500" dirty="0">
                <a:hlinkClick r:id="rId5"/>
              </a:rPr>
              <a:t>Lei n° 9.504/1997, art. 39, §§ 4º</a:t>
            </a:r>
            <a:r>
              <a:rPr lang="pt-BR" sz="1500" dirty="0"/>
              <a:t>).</a:t>
            </a:r>
          </a:p>
          <a:p>
            <a:pPr algn="just"/>
            <a:r>
              <a:rPr lang="pt-BR" sz="1500" dirty="0"/>
              <a:t>4. Último dia para a realização de </a:t>
            </a:r>
            <a:r>
              <a:rPr lang="pt-BR" sz="1500" b="1" dirty="0"/>
              <a:t>debate no rádio e na televisão</a:t>
            </a:r>
            <a:r>
              <a:rPr lang="pt-BR" sz="1500" dirty="0"/>
              <a:t>, admitida sua extensão até as 7h (sete horas) do dia 2 de outubro de 2020 (Res.-TSE n° 21.223/2002).</a:t>
            </a:r>
          </a:p>
          <a:p>
            <a:pPr algn="just"/>
            <a:r>
              <a:rPr lang="pt-BR" sz="1500" dirty="0"/>
              <a:t>5. Data a partir da qual, até 3 de outubro de 2020, o Tribunal Superior Eleitoral poderá divulgar comunicados, boletins e instruções ao eleitorado, em até 10 (dez) minutos diários requisitados às emissoras de rádio e de televisão, contínuos ou não, que poderão ser somados e usados em dias espaçados, podendo ceder, a seu juízo,, parte desse tempo para utilização por tribunal regional eleitoral </a:t>
            </a:r>
            <a:r>
              <a:rPr lang="pt-BR" sz="1500" dirty="0">
                <a:hlinkClick r:id="rId6"/>
              </a:rPr>
              <a:t>(Lei n° 9.504/1997, art. 93)</a:t>
            </a:r>
            <a:r>
              <a:rPr lang="pt-BR" sz="1500" dirty="0"/>
              <a:t>.</a:t>
            </a:r>
          </a:p>
        </p:txBody>
      </p:sp>
    </p:spTree>
    <p:extLst>
      <p:ext uri="{BB962C8B-B14F-4D97-AF65-F5344CB8AC3E}">
        <p14:creationId xmlns:p14="http://schemas.microsoft.com/office/powerpoint/2010/main" val="20785152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279650" y="115888"/>
            <a:ext cx="7772400" cy="1143000"/>
          </a:xfrm>
        </p:spPr>
        <p:txBody>
          <a:bodyPr/>
          <a:lstStyle/>
          <a:p>
            <a:pPr eaLnBrk="1" hangingPunct="1"/>
            <a:r>
              <a:rPr lang="pt-BR" altLang="pt-BR" sz="4000" b="1" dirty="0"/>
              <a:t>Calendário </a:t>
            </a:r>
            <a:r>
              <a:rPr lang="pt-BR" altLang="pt-BR" sz="4000" b="1" dirty="0" smtClean="0"/>
              <a:t>Eleitoral - 2020</a:t>
            </a:r>
            <a:endParaRPr lang="pt-BR" altLang="pt-BR" sz="4000" b="1" dirty="0"/>
          </a:p>
        </p:txBody>
      </p:sp>
      <p:sp>
        <p:nvSpPr>
          <p:cNvPr id="5123" name="Rectangle 3"/>
          <p:cNvSpPr>
            <a:spLocks noGrp="1" noChangeArrowheads="1"/>
          </p:cNvSpPr>
          <p:nvPr>
            <p:ph type="subTitle" idx="1"/>
          </p:nvPr>
        </p:nvSpPr>
        <p:spPr>
          <a:xfrm>
            <a:off x="2586681" y="1268413"/>
            <a:ext cx="7901932" cy="3313112"/>
          </a:xfrm>
        </p:spPr>
        <p:txBody>
          <a:bodyPr/>
          <a:lstStyle/>
          <a:p>
            <a:pPr algn="just" eaLnBrk="1" hangingPunct="1">
              <a:buFont typeface="Wingdings" panose="05000000000000000000" pitchFamily="2" charset="2"/>
              <a:buChar char="ü"/>
            </a:pPr>
            <a:r>
              <a:rPr lang="pt-BR" sz="2000" dirty="0"/>
              <a:t>Data a partir da qual fica </a:t>
            </a:r>
            <a:r>
              <a:rPr lang="pt-BR" sz="2000" b="1" dirty="0"/>
              <a:t>vedada a execução de programas sociais por entidade nominalmente vinculada a candidato</a:t>
            </a:r>
            <a:r>
              <a:rPr lang="pt-BR" sz="2000" dirty="0"/>
              <a:t> ou por este mantida, ainda que autorizados em lei ou em execução orçamentária no exercício </a:t>
            </a:r>
            <a:r>
              <a:rPr lang="pt-BR" sz="2000" dirty="0" smtClean="0"/>
              <a:t>anterior </a:t>
            </a:r>
            <a:r>
              <a:rPr lang="pt-BR" altLang="pt-BR" sz="2000" dirty="0" smtClean="0"/>
              <a:t>(Lei </a:t>
            </a:r>
            <a:r>
              <a:rPr lang="pt-BR" altLang="pt-BR" sz="2000" dirty="0"/>
              <a:t>nº 9.504/1997, art. 73, § 11). </a:t>
            </a:r>
          </a:p>
          <a:p>
            <a:pPr algn="just" eaLnBrk="1" hangingPunct="1">
              <a:buFont typeface="Wingdings" panose="05000000000000000000" pitchFamily="2" charset="2"/>
              <a:buChar char="ü"/>
            </a:pPr>
            <a:r>
              <a:rPr lang="pt-BR" altLang="pt-BR" sz="2000" dirty="0"/>
              <a:t>vedado realizar despesas com publicidade dos órgãos públicos federais, estaduais ou municipais, ou das respectivas entidades da administração indireta, que excedam a média dos gastos no primeiro semestre dos três últimos anos que antecedem o pleito (Lei nº 9.504/1997, art. 73, inciso VII). </a:t>
            </a:r>
            <a:r>
              <a:rPr lang="pt-BR" altLang="pt-BR" sz="2000" dirty="0">
                <a:solidFill>
                  <a:srgbClr val="FF0000"/>
                </a:solidFill>
              </a:rPr>
              <a:t>L. 13.165/15</a:t>
            </a:r>
          </a:p>
        </p:txBody>
      </p:sp>
      <p:sp>
        <p:nvSpPr>
          <p:cNvPr id="9220" name="Text Box 4"/>
          <p:cNvSpPr txBox="1">
            <a:spLocks noChangeArrowheads="1"/>
          </p:cNvSpPr>
          <p:nvPr/>
        </p:nvSpPr>
        <p:spPr bwMode="auto">
          <a:xfrm>
            <a:off x="1044361" y="1847335"/>
            <a:ext cx="165576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pt-BR" altLang="pt-BR" sz="1400" b="1" dirty="0">
                <a:solidFill>
                  <a:srgbClr val="000000"/>
                </a:solidFill>
                <a:latin typeface="Times New Roman" panose="02020603050405020304" pitchFamily="18" charset="0"/>
                <a:cs typeface="Times New Roman" panose="02020603050405020304" pitchFamily="18" charset="0"/>
              </a:rPr>
              <a:t>1º de janeiro </a:t>
            </a:r>
            <a:r>
              <a:rPr lang="pt-BR" altLang="pt-BR" sz="1400" b="1" dirty="0" smtClean="0">
                <a:solidFill>
                  <a:srgbClr val="000000"/>
                </a:solidFill>
                <a:latin typeface="Times New Roman" panose="02020603050405020304" pitchFamily="18" charset="0"/>
                <a:cs typeface="Times New Roman" panose="02020603050405020304" pitchFamily="18" charset="0"/>
              </a:rPr>
              <a:t>– quarta-feira</a:t>
            </a:r>
            <a:endParaRPr lang="pt-BR" altLang="pt-BR" sz="1400" dirty="0">
              <a:solidFill>
                <a:srgbClr val="000000"/>
              </a:solidFill>
              <a:cs typeface="Arial" panose="020B0604020202020204" pitchFamily="34" charset="0"/>
            </a:endParaRPr>
          </a:p>
          <a:p>
            <a:pPr fontAlgn="base">
              <a:spcBef>
                <a:spcPct val="50000"/>
              </a:spcBef>
              <a:spcAft>
                <a:spcPct val="0"/>
              </a:spcAft>
            </a:pPr>
            <a:endParaRPr lang="pt-BR" altLang="pt-BR" sz="1400" dirty="0">
              <a:solidFill>
                <a:srgbClr val="000000"/>
              </a:solidFill>
              <a:latin typeface="Times New Roman" panose="02020603050405020304" pitchFamily="18" charset="0"/>
            </a:endParaRPr>
          </a:p>
        </p:txBody>
      </p:sp>
      <p:sp>
        <p:nvSpPr>
          <p:cNvPr id="9221" name="Retângulo 1"/>
          <p:cNvSpPr>
            <a:spLocks noChangeArrowheads="1"/>
          </p:cNvSpPr>
          <p:nvPr/>
        </p:nvSpPr>
        <p:spPr bwMode="auto">
          <a:xfrm>
            <a:off x="1524000" y="4581525"/>
            <a:ext cx="8819035"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pt-BR" altLang="pt-BR" dirty="0">
                <a:solidFill>
                  <a:srgbClr val="000000"/>
                </a:solidFill>
              </a:rPr>
              <a:t>L. 9.504/97, art. 73</a:t>
            </a:r>
          </a:p>
          <a:p>
            <a:pPr fontAlgn="base">
              <a:spcBef>
                <a:spcPct val="0"/>
              </a:spcBef>
              <a:spcAft>
                <a:spcPct val="0"/>
              </a:spcAft>
            </a:pPr>
            <a:r>
              <a:rPr lang="pt-BR" altLang="pt-BR" sz="1600" dirty="0">
                <a:solidFill>
                  <a:srgbClr val="000000"/>
                </a:solidFill>
              </a:rPr>
              <a:t>VII - realizar, no primeiro semestre do ano de eleição, despesas com publicidade dos órgãos públicos federais, estaduais ou municipais, ou das respectivas entidades da administração indireta, que excedam a média dos gastos no primeiro semestre dos três últimos anos que antecedem o pleito; </a:t>
            </a:r>
            <a:r>
              <a:rPr lang="pt-BR" altLang="pt-BR" sz="1600" dirty="0">
                <a:solidFill>
                  <a:srgbClr val="000000"/>
                </a:solidFill>
                <a:hlinkClick r:id="rId2"/>
              </a:rPr>
              <a:t>(Redação dada pela Lei nº 13.165, de 2015)</a:t>
            </a:r>
            <a:endParaRPr lang="pt-BR" altLang="pt-BR" sz="1600" dirty="0">
              <a:solidFill>
                <a:srgbClr val="000000"/>
              </a:solidFill>
            </a:endParaRPr>
          </a:p>
          <a:p>
            <a:pPr fontAlgn="base">
              <a:spcBef>
                <a:spcPct val="0"/>
              </a:spcBef>
              <a:spcAft>
                <a:spcPct val="0"/>
              </a:spcAft>
            </a:pPr>
            <a:r>
              <a:rPr lang="pt-BR" altLang="pt-BR" sz="1600" dirty="0">
                <a:solidFill>
                  <a:srgbClr val="000000"/>
                </a:solidFill>
              </a:rPr>
              <a:t>§ 11.  Nos anos eleitorais, os programas sociais de que trata o § 10 não poderão ser executados por entidade nominalmente vinculada a candidato ou por esse mantida.        </a:t>
            </a:r>
            <a:r>
              <a:rPr lang="pt-BR" altLang="pt-BR" sz="1600" dirty="0">
                <a:solidFill>
                  <a:srgbClr val="000000"/>
                </a:solidFill>
                <a:hlinkClick r:id="rId3"/>
              </a:rPr>
              <a:t>(Incluído pela Lei nº 12.034, de 2009)</a:t>
            </a:r>
            <a:endParaRPr lang="pt-BR" altLang="pt-BR" sz="1600" dirty="0">
              <a:solidFill>
                <a:srgbClr val="000000"/>
              </a:solidFill>
            </a:endParaRPr>
          </a:p>
        </p:txBody>
      </p:sp>
    </p:spTree>
    <p:extLst>
      <p:ext uri="{BB962C8B-B14F-4D97-AF65-F5344CB8AC3E}">
        <p14:creationId xmlns:p14="http://schemas.microsoft.com/office/powerpoint/2010/main" val="2693288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2 de outubro - sexta-feira (2 dias antes)</a:t>
            </a:r>
          </a:p>
          <a:p>
            <a:r>
              <a:rPr lang="pt-BR" sz="1600" dirty="0"/>
              <a:t>1. Último dia para a divulgação paga, na imprensa escrita, de propaganda eleitoral e a reprodução, na internet, de jornal impresso com propaganda eleitoral relativa ao primeiro turno </a:t>
            </a:r>
            <a:r>
              <a:rPr lang="pt-BR" sz="1600" dirty="0">
                <a:hlinkClick r:id="rId2"/>
              </a:rPr>
              <a:t>(Lei n° 9.504/1997, art. 43, caput)</a:t>
            </a:r>
            <a:r>
              <a:rPr lang="pt-BR" sz="1600" dirty="0"/>
              <a:t>.</a:t>
            </a:r>
          </a:p>
          <a:p>
            <a:r>
              <a:rPr lang="pt-BR" sz="1600" dirty="0"/>
              <a:t>2. Data a partir da qual, até as 17h (dezessete horas) do dia da eleição, poderá ser realizada a verificação da integridade e autenticidade dos sistemas Transportador e JE-Connect instalados nos equipamentos da Justiça Eleitoral.</a:t>
            </a:r>
          </a:p>
          <a:p>
            <a:r>
              <a:rPr lang="pt-BR" sz="1600" dirty="0"/>
              <a:t>3. Último dia para os partidos políticos e as coligações indicarem aos juízos eleitorais os nomes das pessoas autorizadas a expedir as credenciais dos fiscais e dos delegados habilitados a fiscalizar os trabalhos de votação, apuração e totalização durante o primeiro turno das eleições </a:t>
            </a:r>
            <a:r>
              <a:rPr lang="pt-BR" sz="1600" dirty="0">
                <a:hlinkClick r:id="rId3"/>
              </a:rPr>
              <a:t>(Lei n° 9.504/1997, art. 65, § 3º)</a:t>
            </a:r>
            <a:r>
              <a:rPr lang="pt-BR" sz="1600" dirty="0"/>
              <a:t>. </a:t>
            </a:r>
          </a:p>
        </p:txBody>
      </p:sp>
    </p:spTree>
    <p:extLst>
      <p:ext uri="{BB962C8B-B14F-4D97-AF65-F5344CB8AC3E}">
        <p14:creationId xmlns:p14="http://schemas.microsoft.com/office/powerpoint/2010/main" val="1699192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3 de outubro - sábado (1 dia antes</a:t>
            </a:r>
            <a:r>
              <a:rPr lang="pt-BR" sz="1600" dirty="0" smtClean="0"/>
              <a:t>)</a:t>
            </a:r>
          </a:p>
          <a:p>
            <a:endParaRPr lang="pt-BR" sz="1600" dirty="0"/>
          </a:p>
          <a:p>
            <a:r>
              <a:rPr lang="pt-BR" sz="1600" dirty="0"/>
              <a:t>1. Último dia para a propaganda eleitoral mediante alto-falantes ou amplificadores de som, entre as 8h (oito horas). e as 22h (vinte e duas horas) nos termos da Resolução do Tribunal Superior Eleitoral que disciplina a propaganda eleitoral </a:t>
            </a:r>
            <a:r>
              <a:rPr lang="pt-BR" sz="1600" dirty="0">
                <a:hlinkClick r:id="rId2"/>
              </a:rPr>
              <a:t>(Lei n° 9.504/1997, art. 39, §§ 3º e 5º, I)</a:t>
            </a:r>
            <a:r>
              <a:rPr lang="pt-BR" sz="1600" dirty="0"/>
              <a:t>.</a:t>
            </a:r>
          </a:p>
          <a:p>
            <a:r>
              <a:rPr lang="pt-BR" sz="1600" dirty="0"/>
              <a:t>2. Último dia, até as 22h (vinte e duas horas), para a distribuição de material gráfico, caminhada, carreata - ou passeata, acompanhados ou não por carro de som ou </a:t>
            </a:r>
            <a:r>
              <a:rPr lang="pt-BR" sz="1600" dirty="0" err="1"/>
              <a:t>minitrio</a:t>
            </a:r>
            <a:r>
              <a:rPr lang="pt-BR" sz="1600" dirty="0"/>
              <a:t> </a:t>
            </a:r>
            <a:r>
              <a:rPr lang="pt-BR" sz="1600" dirty="0">
                <a:hlinkClick r:id="rId2"/>
              </a:rPr>
              <a:t>(Lei n° 9.504/1997, art. 39, § 9°e 11)</a:t>
            </a:r>
            <a:r>
              <a:rPr lang="pt-BR" sz="1600" dirty="0"/>
              <a:t>.</a:t>
            </a:r>
          </a:p>
        </p:txBody>
      </p:sp>
    </p:spTree>
    <p:extLst>
      <p:ext uri="{BB962C8B-B14F-4D97-AF65-F5344CB8AC3E}">
        <p14:creationId xmlns:p14="http://schemas.microsoft.com/office/powerpoint/2010/main" val="3251554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4 de outubro - domingo</a:t>
            </a:r>
          </a:p>
          <a:p>
            <a:r>
              <a:rPr lang="pt-BR" sz="1600" dirty="0"/>
              <a:t>DIA DAS ELEIÇÕES (1º turno)</a:t>
            </a:r>
          </a:p>
          <a:p>
            <a:r>
              <a:rPr lang="pt-BR" sz="1600" dirty="0"/>
              <a:t>1. Data em que se realizará a votação do primeiro turno das eleições, por sufrágio universal e voto direto e secreto, observando-se, na seção eleitoral, de acordo com o horário local:</a:t>
            </a:r>
          </a:p>
          <a:p>
            <a:r>
              <a:rPr lang="pt-BR" sz="1600" dirty="0"/>
              <a:t>A partir das 7 horas</a:t>
            </a:r>
          </a:p>
          <a:p>
            <a:r>
              <a:rPr lang="pt-BR" sz="1600" dirty="0"/>
              <a:t>1.1. Instalação da seção eleitoral </a:t>
            </a:r>
            <a:r>
              <a:rPr lang="pt-BR" sz="1600" dirty="0">
                <a:hlinkClick r:id="rId2"/>
              </a:rPr>
              <a:t>(Código Eleitoral, art. 142)</a:t>
            </a:r>
            <a:r>
              <a:rPr lang="pt-BR" sz="1600" dirty="0"/>
              <a:t>.</a:t>
            </a:r>
          </a:p>
          <a:p>
            <a:r>
              <a:rPr lang="pt-BR" sz="1600" dirty="0"/>
              <a:t>1.2. Emissão do Relatório </a:t>
            </a:r>
            <a:r>
              <a:rPr lang="pt-BR" sz="1600" dirty="0" err="1"/>
              <a:t>Zerésima</a:t>
            </a:r>
            <a:r>
              <a:rPr lang="pt-BR" sz="1600" dirty="0"/>
              <a:t> da urna eletrônica instalada na seção eleitoral.</a:t>
            </a:r>
          </a:p>
          <a:p>
            <a:r>
              <a:rPr lang="pt-BR" sz="1600" dirty="0"/>
              <a:t>Às 8 horas</a:t>
            </a:r>
          </a:p>
          <a:p>
            <a:r>
              <a:rPr lang="pt-BR" sz="1600" dirty="0"/>
              <a:t>1.3. Início da votação </a:t>
            </a:r>
            <a:r>
              <a:rPr lang="pt-BR" sz="1600" dirty="0">
                <a:hlinkClick r:id="rId3"/>
              </a:rPr>
              <a:t>(Código Eleitoral, art. 144)</a:t>
            </a:r>
            <a:r>
              <a:rPr lang="pt-BR" sz="1600" dirty="0"/>
              <a:t>.</a:t>
            </a:r>
          </a:p>
          <a:p>
            <a:r>
              <a:rPr lang="pt-BR" sz="1600" dirty="0"/>
              <a:t>Às 17 horas</a:t>
            </a:r>
          </a:p>
          <a:p>
            <a:r>
              <a:rPr lang="pt-BR" sz="1600" dirty="0"/>
              <a:t>1.4. Encerramento da votação (</a:t>
            </a:r>
            <a:r>
              <a:rPr lang="pt-BR" sz="1600" dirty="0">
                <a:hlinkClick r:id="rId3"/>
              </a:rPr>
              <a:t>Código Eleitoral, </a:t>
            </a:r>
            <a:r>
              <a:rPr lang="pt-BR" sz="1600" dirty="0" err="1">
                <a:hlinkClick r:id="rId3"/>
              </a:rPr>
              <a:t>arts</a:t>
            </a:r>
            <a:r>
              <a:rPr lang="pt-BR" sz="1600" dirty="0">
                <a:hlinkClick r:id="rId3"/>
              </a:rPr>
              <a:t>. 144</a:t>
            </a:r>
            <a:r>
              <a:rPr lang="pt-BR" sz="1600" dirty="0"/>
              <a:t> e </a:t>
            </a:r>
            <a:r>
              <a:rPr lang="pt-BR" sz="1600" dirty="0">
                <a:hlinkClick r:id="rId4"/>
              </a:rPr>
              <a:t>153</a:t>
            </a:r>
            <a:r>
              <a:rPr lang="pt-BR" sz="1600" dirty="0"/>
              <a:t>).</a:t>
            </a:r>
          </a:p>
          <a:p>
            <a:r>
              <a:rPr lang="pt-BR" sz="1600" dirty="0"/>
              <a:t>A partir das 17 horas</a:t>
            </a:r>
          </a:p>
          <a:p>
            <a:r>
              <a:rPr lang="pt-BR" sz="1600" dirty="0"/>
              <a:t>1.5. Emissão dos boletins de urna. </a:t>
            </a:r>
          </a:p>
        </p:txBody>
      </p:sp>
    </p:spTree>
    <p:extLst>
      <p:ext uri="{BB962C8B-B14F-4D97-AF65-F5344CB8AC3E}">
        <p14:creationId xmlns:p14="http://schemas.microsoft.com/office/powerpoint/2010/main" val="831600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4 de outubro - domingo</a:t>
            </a:r>
          </a:p>
          <a:p>
            <a:r>
              <a:rPr lang="pt-BR" sz="1600" dirty="0"/>
              <a:t>2. Data na qual funcionarão as mesas receptoras de justificativa, das 8h (oito horas) às 17h (dezessete horas), para o eleitor que não se encontrar em seu domicílio eleitoral no dia da votação.</a:t>
            </a:r>
          </a:p>
          <a:p>
            <a:r>
              <a:rPr lang="pt-BR" sz="1600" dirty="0"/>
              <a:t>3. Último dia para o partido político requerer o cancelamento do registro do candidato que dele for expulso, em processo no qual seja assegurada a ampla defesa, com observância das normas estatutárias </a:t>
            </a:r>
            <a:r>
              <a:rPr lang="pt-BR" sz="1600" dirty="0">
                <a:hlinkClick r:id="rId2"/>
              </a:rPr>
              <a:t>(Lei n° 9.504/1997, art. 14)</a:t>
            </a:r>
            <a:r>
              <a:rPr lang="pt-BR" sz="1600" dirty="0"/>
              <a:t>. </a:t>
            </a:r>
          </a:p>
          <a:p>
            <a:r>
              <a:rPr lang="pt-BR" sz="1600" dirty="0"/>
              <a:t>4. Último dia para candidatos e partidos arrecadarem recursos e contraírem obrigações, ressalvada a hipótese de arrecadação com o fim exclusivo de quitação de despesas já contraídas e não pagas até esta data </a:t>
            </a:r>
            <a:r>
              <a:rPr lang="pt-BR" sz="1600" dirty="0">
                <a:hlinkClick r:id="rId3"/>
              </a:rPr>
              <a:t>(Lei n° 9.504/1997, art. 29, § 3º)</a:t>
            </a:r>
            <a:r>
              <a:rPr lang="pt-BR" sz="1600" dirty="0"/>
              <a:t>.</a:t>
            </a:r>
          </a:p>
          <a:p>
            <a:r>
              <a:rPr lang="pt-BR" sz="1600" dirty="0"/>
              <a:t>5. Data na qual será realizada, por amostragem e em ambiente controlado, auditoria de funcionamento das urnas eletrônicas sob condições normais de uso, em cada unidade da Federação, em um só local público e com expressiva circulação de pessoas, designado pelo tribunal regional eleitoral, no mesmo dia e horário da votação oficial </a:t>
            </a:r>
            <a:r>
              <a:rPr lang="pt-BR" sz="1600" dirty="0">
                <a:hlinkClick r:id="rId4"/>
              </a:rPr>
              <a:t>(Lei n° 9.504/1997, art. 66, § 6º)</a:t>
            </a:r>
            <a:r>
              <a:rPr lang="pt-BR" sz="1600" dirty="0"/>
              <a:t>.</a:t>
            </a:r>
          </a:p>
        </p:txBody>
      </p:sp>
    </p:spTree>
    <p:extLst>
      <p:ext uri="{BB962C8B-B14F-4D97-AF65-F5344CB8AC3E}">
        <p14:creationId xmlns:p14="http://schemas.microsoft.com/office/powerpoint/2010/main" val="1923771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4 de outubro - domingo</a:t>
            </a:r>
          </a:p>
          <a:p>
            <a:r>
              <a:rPr lang="pt-BR" sz="1600" dirty="0"/>
              <a:t>6. Data na qual, a partir das 7h (sete horas) e antes da emissão da </a:t>
            </a:r>
            <a:r>
              <a:rPr lang="pt-BR" sz="1600" dirty="0" err="1"/>
              <a:t>Zerésima</a:t>
            </a:r>
            <a:r>
              <a:rPr lang="pt-BR" sz="1600" dirty="0"/>
              <a:t>, serão realizados procedimentos, por amostragem, de auditoria e funcionamento das urnas por meio da verificação da autenticidade e integridade dos sistemas, nas dependências da seção eleitoral.</a:t>
            </a:r>
          </a:p>
          <a:p>
            <a:r>
              <a:rPr lang="pt-BR" sz="1600" dirty="0"/>
              <a:t>7. Data na qual, até as 16h (dezesseis horas), deverão estar atualizadas as correspondências esperadas entre urna e seção, na Internet, pelo Tribunal Superior Eleitoral.</a:t>
            </a:r>
          </a:p>
          <a:p>
            <a:r>
              <a:rPr lang="pt-BR" sz="1600" dirty="0"/>
              <a:t>8. Data em que, a partir das 12h (doze horas), após o primeiro acesso, ocorrerá a oficialização automática do sistema de transmissão de arquivos de urna.</a:t>
            </a:r>
          </a:p>
          <a:p>
            <a:r>
              <a:rPr lang="pt-BR" sz="1600" dirty="0"/>
              <a:t>9. Último dia, até as 17h (dezessete horas), em que poderá ser realizada a verificação da integridade e autenticidade dos sistemas Transportador e JE-Connect instalados nos equipamentos da Justiça Eleitoral. </a:t>
            </a:r>
          </a:p>
          <a:p>
            <a:r>
              <a:rPr lang="pt-BR" sz="1600" dirty="0"/>
              <a:t>10. Data a partir da qual, até 17 de outubro de 2020, os dados dos resultados relativos ao primeiro turno estarão disponíveis em centro de dados provido pelo Tribunal Superior Eleitoral.</a:t>
            </a:r>
          </a:p>
          <a:p>
            <a:r>
              <a:rPr lang="pt-BR" sz="1600" dirty="0"/>
              <a:t>11. Data na qual, a partir das </a:t>
            </a:r>
            <a:r>
              <a:rPr lang="pt-BR" sz="1600" b="1" dirty="0"/>
              <a:t>17h (dezessete horas) </a:t>
            </a:r>
            <a:r>
              <a:rPr lang="pt-BR" sz="1600" dirty="0"/>
              <a:t>da respectiva unidade da Federação a que pertence o município, serão divulgados os resultados das votações para todos os cargos, incluindo os votos em branco, os nulos e as abstenções verificadas no primeiro turno.</a:t>
            </a:r>
          </a:p>
        </p:txBody>
      </p:sp>
    </p:spTree>
    <p:extLst>
      <p:ext uri="{BB962C8B-B14F-4D97-AF65-F5344CB8AC3E}">
        <p14:creationId xmlns:p14="http://schemas.microsoft.com/office/powerpoint/2010/main" val="2428857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200" dirty="0"/>
              <a:t>5 de outubro - segunda-feira (1 dia após o primeiro turno)</a:t>
            </a:r>
          </a:p>
          <a:p>
            <a:r>
              <a:rPr lang="pt-BR" sz="1200" dirty="0"/>
              <a:t>1. Data em que qualquer candidato, delegado ou fiscal de partido político e de coligação poderá obter cópia do relatório emitido pelo sistema informatizado do qual constem as informações sobre o número de eleitores que votaram em cada uma das seções e o total de votantes da zona eleitoral, relativos ao primeiro turno, sendo defeso ao juízo eleitoral recusar ou procrastinar a sua entrega ao requerente, que deverá ocorrer até 5 (cinco) dias úteis contados da solicitação </a:t>
            </a:r>
            <a:r>
              <a:rPr lang="pt-BR" sz="1200" dirty="0">
                <a:hlinkClick r:id="rId2"/>
              </a:rPr>
              <a:t>(Código Eleitoral, art. 156, § 3º)</a:t>
            </a:r>
            <a:r>
              <a:rPr lang="pt-BR" sz="1200" dirty="0"/>
              <a:t>.</a:t>
            </a:r>
          </a:p>
          <a:p>
            <a:r>
              <a:rPr lang="pt-BR" sz="1200" dirty="0"/>
              <a:t>2. Data a partir da qual, decorrido o prazo de 24 (vinte e quatro) horas do encerramento da votação (17h - dezessete horas - do dia anterior no horário local), até 24 de outubro de 2020, os candidatos, os partidos e as coligações podem fazer funcionar, das 8h (oito horas) às 22h (vinte e duas horas), alto-falantes ou amplificadores de som, nos termos da Resolução do Tribunal Superior Eleitoral que disciplina a propaganda eleitoral </a:t>
            </a:r>
            <a:r>
              <a:rPr lang="pt-BR" sz="1200" dirty="0">
                <a:hlinkClick r:id="rId3"/>
              </a:rPr>
              <a:t>(Lei n° 9.504/1997, art. 39, §§ 3º, 9º e 11)</a:t>
            </a:r>
            <a:r>
              <a:rPr lang="pt-BR" sz="1200" dirty="0"/>
              <a:t>.</a:t>
            </a:r>
          </a:p>
          <a:p>
            <a:r>
              <a:rPr lang="pt-BR" sz="1200" dirty="0"/>
              <a:t>3. Data a partir da qual, decorrido o prazo de 24 (vinte ,e quatro) horas do encerramento da votação (17h - dezessete horas - do dia anterior no horário local), até 22 de outubro de 2020, os candidatos, os partidos políticos e as coligações poderão realizar comícios e utilizar aparelhagem de sonorização fixa, das 8h (oito horas) às 24h (vinte e quatro horas), podendo o horário ser prorrogado por mais 2 (duas) horas quando se tratar de comício de encerramento de campanha (</a:t>
            </a:r>
            <a:r>
              <a:rPr lang="pt-BR" sz="1200" dirty="0">
                <a:hlinkClick r:id="rId4"/>
              </a:rPr>
              <a:t>Código Eleitoral, art. 240, parágrafo único</a:t>
            </a:r>
            <a:r>
              <a:rPr lang="pt-BR" sz="1200" dirty="0"/>
              <a:t> e </a:t>
            </a:r>
            <a:r>
              <a:rPr lang="pt-BR" sz="1200" dirty="0">
                <a:hlinkClick r:id="rId3"/>
              </a:rPr>
              <a:t>Lei nº 9.504/1997, art. 39, § 4º</a:t>
            </a:r>
            <a:r>
              <a:rPr lang="pt-BR" sz="1200" dirty="0"/>
              <a:t>). </a:t>
            </a:r>
          </a:p>
          <a:p>
            <a:r>
              <a:rPr lang="pt-BR" sz="1200" dirty="0"/>
              <a:t>4. Data a partir da qual, decorrido o prazo de 24 (vinte e quatro) horas do encerramento da votação (17h - dezessete horas - do dia anterior no horário local), até 24 de outubro de 2020, poderá haver distribuição de material gráfico, caminhada, carreata ou passeata, acompanhadas ou não por carro de som ou </a:t>
            </a:r>
            <a:r>
              <a:rPr lang="pt-BR" sz="1200" dirty="0" err="1"/>
              <a:t>minitrio</a:t>
            </a:r>
            <a:r>
              <a:rPr lang="pt-BR" sz="1200" dirty="0"/>
              <a:t> (</a:t>
            </a:r>
            <a:r>
              <a:rPr lang="pt-BR" sz="1200" dirty="0">
                <a:hlinkClick r:id="rId4"/>
              </a:rPr>
              <a:t>Código Eleitoral, art. 240, parágrafo único</a:t>
            </a:r>
            <a:r>
              <a:rPr lang="pt-BR" sz="1200" dirty="0"/>
              <a:t>, e </a:t>
            </a:r>
            <a:r>
              <a:rPr lang="pt-BR" sz="1200" dirty="0">
                <a:hlinkClick r:id="rId5"/>
              </a:rPr>
              <a:t>Lei n° 9.504/1997, art. 39, § 9°e 11</a:t>
            </a:r>
            <a:r>
              <a:rPr lang="pt-BR" sz="1200" dirty="0"/>
              <a:t>).</a:t>
            </a:r>
          </a:p>
          <a:p>
            <a:r>
              <a:rPr lang="pt-BR" sz="1200" dirty="0"/>
              <a:t>5. Data a partir da qual, até 23 de outubro de 2020, serão permitidas a divulgação paga, na imprensa escrita, e a reprodução na internet do jornal impresso, de até 10 (dez) anúncios de propaganda eleitoral, por veículo, em datas diversas, para cada candidato, no espaço máximo, por edição, de 1/8 (um oitavo) de página de jornal padrão e de 1/4 (um quarto) de página de revista ou tabloide </a:t>
            </a:r>
            <a:r>
              <a:rPr lang="pt-BR" sz="1200" dirty="0">
                <a:hlinkClick r:id="rId6"/>
              </a:rPr>
              <a:t>(Lei n° 9.504/1997, art. 43, caput)</a:t>
            </a:r>
            <a:r>
              <a:rPr lang="pt-BR" sz="1200" dirty="0"/>
              <a:t>.</a:t>
            </a:r>
          </a:p>
        </p:txBody>
      </p:sp>
    </p:spTree>
    <p:extLst>
      <p:ext uri="{BB962C8B-B14F-4D97-AF65-F5344CB8AC3E}">
        <p14:creationId xmlns:p14="http://schemas.microsoft.com/office/powerpoint/2010/main" val="1220209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500" dirty="0"/>
              <a:t>6 de outubro - terça-feira (2 dias após o primeiro turno</a:t>
            </a:r>
            <a:r>
              <a:rPr lang="pt-BR" sz="1500" dirty="0" smtClean="0"/>
              <a:t>)</a:t>
            </a:r>
          </a:p>
          <a:p>
            <a:endParaRPr lang="pt-BR" sz="1500" dirty="0"/>
          </a:p>
          <a:p>
            <a:r>
              <a:rPr lang="pt-BR" sz="1500" dirty="0"/>
              <a:t>1. Término do prazo, às 17h (dezessete horas), do período de validade de salvo-condutos expedidos por juízo -eleitoral ou por presidente de mesa receptora </a:t>
            </a:r>
            <a:r>
              <a:rPr lang="pt-BR" sz="1500" dirty="0">
                <a:hlinkClick r:id="rId2"/>
              </a:rPr>
              <a:t>(Código Eleitoral, art. 235, parágrafo único)</a:t>
            </a:r>
            <a:r>
              <a:rPr lang="pt-BR" sz="1500" dirty="0"/>
              <a:t>.</a:t>
            </a:r>
          </a:p>
          <a:p>
            <a:r>
              <a:rPr lang="pt-BR" sz="1500" dirty="0"/>
              <a:t>2. Término, após as 17h (dezessete horas), do período em que nenhum eleitor poderá ser preso ou detido </a:t>
            </a:r>
            <a:r>
              <a:rPr lang="pt-BR" sz="1500" dirty="0">
                <a:hlinkClick r:id="rId3"/>
              </a:rPr>
              <a:t>(Código Eleitoral, art. 236, caput</a:t>
            </a:r>
            <a:r>
              <a:rPr lang="pt-BR" sz="1500" dirty="0" smtClean="0">
                <a:hlinkClick r:id="rId3"/>
              </a:rPr>
              <a:t>)</a:t>
            </a:r>
            <a:r>
              <a:rPr lang="pt-BR" sz="1500" dirty="0" smtClean="0"/>
              <a:t>.</a:t>
            </a:r>
          </a:p>
          <a:p>
            <a:endParaRPr lang="pt-BR" sz="1500" dirty="0"/>
          </a:p>
          <a:p>
            <a:r>
              <a:rPr lang="pt-BR" sz="1500" dirty="0"/>
              <a:t>7 de outubro - quarta-feira (3 dias após o primeiro turno</a:t>
            </a:r>
            <a:r>
              <a:rPr lang="pt-BR" sz="1500" dirty="0" smtClean="0"/>
              <a:t>)</a:t>
            </a:r>
          </a:p>
          <a:p>
            <a:r>
              <a:rPr lang="pt-BR" sz="1500" dirty="0" smtClean="0"/>
              <a:t>1</a:t>
            </a:r>
            <a:r>
              <a:rPr lang="pt-BR" sz="1500" dirty="0"/>
              <a:t>. Último dia para o mesário que abandonou os trabalhos durante a votação apresentar justificativa ao juízo eleitoral </a:t>
            </a:r>
            <a:r>
              <a:rPr lang="pt-BR" sz="1500" dirty="0">
                <a:hlinkClick r:id="rId4"/>
              </a:rPr>
              <a:t>(Código Eleitoral, art. 124, § 4º)</a:t>
            </a:r>
            <a:r>
              <a:rPr lang="pt-BR" sz="1500" dirty="0"/>
              <a:t>.</a:t>
            </a:r>
          </a:p>
        </p:txBody>
      </p:sp>
    </p:spTree>
    <p:extLst>
      <p:ext uri="{BB962C8B-B14F-4D97-AF65-F5344CB8AC3E}">
        <p14:creationId xmlns:p14="http://schemas.microsoft.com/office/powerpoint/2010/main" val="1757604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9 de outubro - sexta-feira</a:t>
            </a:r>
          </a:p>
          <a:p>
            <a:r>
              <a:rPr lang="pt-BR" sz="1600" dirty="0"/>
              <a:t>Data a partir da qual, até 23 de outubro de 2020, será veiculada </a:t>
            </a:r>
            <a:r>
              <a:rPr lang="pt-BR" sz="1600" b="1" dirty="0"/>
              <a:t>propaganda eleitoral gratuita no rádio e na televisão relativa ao segundo turno </a:t>
            </a:r>
            <a:r>
              <a:rPr lang="pt-BR" sz="1600" dirty="0"/>
              <a:t>(</a:t>
            </a:r>
            <a:r>
              <a:rPr lang="pt-BR" sz="1600" dirty="0">
                <a:hlinkClick r:id="rId2"/>
              </a:rPr>
              <a:t>Lei n° 9.504/1997, art. 49, caput</a:t>
            </a:r>
            <a:r>
              <a:rPr lang="pt-BR" sz="1600" dirty="0"/>
              <a:t>, e </a:t>
            </a:r>
            <a:r>
              <a:rPr lang="pt-BR" sz="1600" dirty="0">
                <a:hlinkClick r:id="rId3"/>
              </a:rPr>
              <a:t>art. 51, § 2º</a:t>
            </a:r>
            <a:r>
              <a:rPr lang="pt-BR" sz="1600" dirty="0"/>
              <a:t>).</a:t>
            </a:r>
          </a:p>
          <a:p>
            <a:r>
              <a:rPr lang="pt-BR" sz="1600" dirty="0"/>
              <a:t>10 de outubro - sábado (15 dias antes do segundo turno)</a:t>
            </a:r>
          </a:p>
          <a:p>
            <a:r>
              <a:rPr lang="pt-BR" sz="1600" dirty="0"/>
              <a:t>1. Data a partir da qual nenhum candidato que participará do segundo turno de votação poderá ser detido ou preso, salvo no caso de flagrante delito </a:t>
            </a:r>
            <a:r>
              <a:rPr lang="pt-BR" sz="1600" dirty="0">
                <a:hlinkClick r:id="rId4"/>
              </a:rPr>
              <a:t>(Código Eleitoral, art. 236, § 1º)</a:t>
            </a:r>
            <a:r>
              <a:rPr lang="pt-BR" sz="1600" dirty="0"/>
              <a:t>.</a:t>
            </a:r>
          </a:p>
          <a:p>
            <a:r>
              <a:rPr lang="pt-BR" sz="1600" dirty="0"/>
              <a:t>2. Data a partir da qual, nos municípios em que não houver votação em segundo turno, os cartórios eleitorais, salvo os responsáveis pela análise das prestações de contas, não mais permanecerão abertos aos sábados domingos e feriados.</a:t>
            </a:r>
          </a:p>
          <a:p>
            <a:r>
              <a:rPr lang="pt-BR" sz="1600" dirty="0"/>
              <a:t>3. Data a partir da qual os tribunais não mais publicarão em sessão as decisões em representações sobre propaganda eleitoral e direito de resposta oriundos dos municípios em que não houver votação em segundo turno.</a:t>
            </a:r>
          </a:p>
        </p:txBody>
      </p:sp>
    </p:spTree>
    <p:extLst>
      <p:ext uri="{BB962C8B-B14F-4D97-AF65-F5344CB8AC3E}">
        <p14:creationId xmlns:p14="http://schemas.microsoft.com/office/powerpoint/2010/main" val="2245645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20 de outubro - terça-feira (5 dias antes do segundo turno)</a:t>
            </a:r>
          </a:p>
          <a:p>
            <a:pPr marL="342900" indent="-342900">
              <a:buAutoNum type="arabicPeriod"/>
            </a:pPr>
            <a:r>
              <a:rPr lang="pt-BR" sz="1600" dirty="0" smtClean="0"/>
              <a:t>Último </a:t>
            </a:r>
            <a:r>
              <a:rPr lang="pt-BR" sz="1600" dirty="0"/>
              <a:t>dia para que as entidades fiscalizadoras formalizem pedido ao juízo eleitoral para a verificação da integridade e autenticidade dos sistemas Transportador e JE-Connect instalados nos equipamentos da Justiça Eleitoral</a:t>
            </a:r>
            <a:r>
              <a:rPr lang="pt-BR" sz="1600" dirty="0" smtClean="0"/>
              <a:t>.</a:t>
            </a:r>
          </a:p>
          <a:p>
            <a:endParaRPr lang="pt-BR" sz="1600" dirty="0"/>
          </a:p>
          <a:p>
            <a:r>
              <a:rPr lang="pt-BR" sz="1600" dirty="0"/>
              <a:t>2. Data a partir da qual nenhum eleitor poderá ser preso ou detido, salvo em flagrante delito, ou em virtude de sentença criminal condenatória por crime inafiançável, ou por desrespeito a salvo-conduto </a:t>
            </a:r>
            <a:r>
              <a:rPr lang="pt-BR" sz="1600" dirty="0">
                <a:hlinkClick r:id="rId2"/>
              </a:rPr>
              <a:t>(Código Eleitoral, art. 236, caput)</a:t>
            </a:r>
            <a:r>
              <a:rPr lang="pt-BR" sz="1600" dirty="0"/>
              <a:t>.</a:t>
            </a:r>
          </a:p>
        </p:txBody>
      </p:sp>
    </p:spTree>
    <p:extLst>
      <p:ext uri="{BB962C8B-B14F-4D97-AF65-F5344CB8AC3E}">
        <p14:creationId xmlns:p14="http://schemas.microsoft.com/office/powerpoint/2010/main" val="1507002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22 de outubro - quinta-feira (3 dias antes do segundo turno)</a:t>
            </a:r>
          </a:p>
          <a:p>
            <a:r>
              <a:rPr lang="pt-BR" sz="1600" dirty="0"/>
              <a:t>1. Início do prazo de validade do salvo-conduto expedido pelo juízo eleitoral ou pelo presidente da mesa receptora </a:t>
            </a:r>
            <a:r>
              <a:rPr lang="pt-BR" sz="1600" dirty="0">
                <a:hlinkClick r:id="rId2"/>
              </a:rPr>
              <a:t>(Código Eleitoral, art. 235, parágrafo único)</a:t>
            </a:r>
            <a:r>
              <a:rPr lang="pt-BR" sz="1600" dirty="0"/>
              <a:t>.</a:t>
            </a:r>
          </a:p>
          <a:p>
            <a:r>
              <a:rPr lang="pt-BR" sz="1600" dirty="0"/>
              <a:t>2. Último dia para propaganda política mediante reuniões públicas ou promoção de comícios e utilização de aparelhagem de sonorização fixa, entre as 8h (oito horas) e as 24h (vinte e quatro horas), com exceção do comício de encerramento da campanha, que poderá ser prorrogado por mais 2 (duas) horas (</a:t>
            </a:r>
            <a:r>
              <a:rPr lang="pt-BR" sz="1600" dirty="0">
                <a:hlinkClick r:id="rId3"/>
              </a:rPr>
              <a:t>Código Eleitoral, art. 240, parágrafo único</a:t>
            </a:r>
            <a:r>
              <a:rPr lang="pt-BR" sz="1600" dirty="0"/>
              <a:t>, e </a:t>
            </a:r>
            <a:r>
              <a:rPr lang="pt-BR" sz="1600" dirty="0">
                <a:hlinkClick r:id="rId4"/>
              </a:rPr>
              <a:t>Lei n° 9.504/1997, art. 39, § 4º</a:t>
            </a:r>
            <a:r>
              <a:rPr lang="pt-BR" sz="1600" dirty="0"/>
              <a:t>).</a:t>
            </a:r>
          </a:p>
          <a:p>
            <a:r>
              <a:rPr lang="pt-BR" sz="1600" dirty="0"/>
              <a:t>3. Data a partir da qual, até 24 de outubro de 2020, o Tribunal Superior Eleitoral poderá divulgar comunicados, boletins e instruções ao eleitorado, em até 10 (dez) minutos diários requisitados às emissoras de rádio e de televisão, contínuos ou não, que poderão ser somados e usados em dias espaçados, podendo ceder, a seu juízo, parte desse tempo para utilização por tribunal regional eleitoral </a:t>
            </a:r>
            <a:r>
              <a:rPr lang="pt-BR" sz="1600" dirty="0">
                <a:hlinkClick r:id="rId5"/>
              </a:rPr>
              <a:t>(Lei n°9.504/1997, art. 93)</a:t>
            </a:r>
            <a:r>
              <a:rPr lang="pt-BR" sz="1600" dirty="0"/>
              <a:t>.</a:t>
            </a:r>
          </a:p>
        </p:txBody>
      </p:sp>
    </p:spTree>
    <p:extLst>
      <p:ext uri="{BB962C8B-B14F-4D97-AF65-F5344CB8AC3E}">
        <p14:creationId xmlns:p14="http://schemas.microsoft.com/office/powerpoint/2010/main" val="1983257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2286000" y="228600"/>
            <a:ext cx="7772400" cy="1143000"/>
          </a:xfrm>
        </p:spPr>
        <p:txBody>
          <a:bodyPr/>
          <a:lstStyle/>
          <a:p>
            <a:pPr algn="l" eaLnBrk="1" hangingPunct="1"/>
            <a:r>
              <a:rPr lang="pt-BR" altLang="pt-BR" sz="4000" b="1" dirty="0"/>
              <a:t>Calendário </a:t>
            </a:r>
            <a:r>
              <a:rPr lang="pt-BR" altLang="pt-BR" sz="4000" b="1" dirty="0" smtClean="0"/>
              <a:t>Eleitoral - 2020</a:t>
            </a:r>
            <a:endParaRPr lang="pt-BR" altLang="pt-BR" sz="4000" b="1" dirty="0"/>
          </a:p>
        </p:txBody>
      </p:sp>
      <p:sp>
        <p:nvSpPr>
          <p:cNvPr id="6147" name="Rectangle 3"/>
          <p:cNvSpPr>
            <a:spLocks noGrp="1" noChangeArrowheads="1"/>
          </p:cNvSpPr>
          <p:nvPr>
            <p:ph type="subTitle" idx="1"/>
          </p:nvPr>
        </p:nvSpPr>
        <p:spPr>
          <a:xfrm>
            <a:off x="1408670" y="2276475"/>
            <a:ext cx="9083118" cy="2064866"/>
          </a:xfrm>
        </p:spPr>
        <p:txBody>
          <a:bodyPr/>
          <a:lstStyle/>
          <a:p>
            <a:r>
              <a:rPr lang="pt-BR" sz="1600" dirty="0"/>
              <a:t>5 de março - quinta-feira</a:t>
            </a:r>
          </a:p>
          <a:p>
            <a:r>
              <a:rPr lang="pt-BR" sz="1600" dirty="0"/>
              <a:t>1. Último dia para o Tribunal Superior Eleitoral publicar as instruções relativas às eleições de 2020 </a:t>
            </a:r>
            <a:r>
              <a:rPr lang="pt-BR" sz="1600" dirty="0">
                <a:hlinkClick r:id="rId2"/>
              </a:rPr>
              <a:t>(Lei n° 9.504/1997, art. 105, caput e § 3°)</a:t>
            </a:r>
            <a:r>
              <a:rPr lang="pt-BR" sz="1600" dirty="0"/>
              <a:t>.</a:t>
            </a:r>
          </a:p>
          <a:p>
            <a:r>
              <a:rPr lang="pt-BR" sz="1600" dirty="0"/>
              <a:t>2. Data a partir da qual, </a:t>
            </a:r>
            <a:r>
              <a:rPr lang="pt-BR" sz="1600" b="1" dirty="0"/>
              <a:t>até 3 de abril de 2020, considera-se justa causa a mudança de partido </a:t>
            </a:r>
            <a:r>
              <a:rPr lang="pt-BR" sz="1600" dirty="0"/>
              <a:t>pelos detentores do cargo de vereador para concorrer a eleição majoritária ou proporcional </a:t>
            </a:r>
            <a:r>
              <a:rPr lang="pt-BR" sz="1600" dirty="0">
                <a:hlinkClick r:id="rId3"/>
              </a:rPr>
              <a:t>(Lei n° 9.096/1995, art. 22-A, III)</a:t>
            </a:r>
            <a:r>
              <a:rPr lang="pt-BR" sz="1600" dirty="0"/>
              <a:t>.</a:t>
            </a:r>
          </a:p>
        </p:txBody>
      </p:sp>
      <p:sp>
        <p:nvSpPr>
          <p:cNvPr id="6149" name="Text Box 5"/>
          <p:cNvSpPr txBox="1">
            <a:spLocks noChangeArrowheads="1"/>
          </p:cNvSpPr>
          <p:nvPr/>
        </p:nvSpPr>
        <p:spPr bwMode="auto">
          <a:xfrm>
            <a:off x="1752600" y="4114800"/>
            <a:ext cx="83058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fontAlgn="base">
              <a:spcBef>
                <a:spcPct val="50000"/>
              </a:spcBef>
              <a:spcAft>
                <a:spcPct val="0"/>
              </a:spcAft>
            </a:pPr>
            <a:r>
              <a:rPr lang="pt-BR" altLang="pt-BR" sz="1400" b="1" dirty="0">
                <a:solidFill>
                  <a:srgbClr val="000000"/>
                </a:solidFill>
                <a:cs typeface="Arial" panose="020B0604020202020204" pitchFamily="34" charset="0"/>
              </a:rPr>
              <a:t>L. 9.504/97</a:t>
            </a:r>
            <a:r>
              <a:rPr lang="pt-BR" altLang="pt-BR" sz="1400" dirty="0">
                <a:solidFill>
                  <a:srgbClr val="000000"/>
                </a:solidFill>
                <a:cs typeface="Arial" panose="020B0604020202020204" pitchFamily="34" charset="0"/>
              </a:rPr>
              <a:t> </a:t>
            </a:r>
          </a:p>
          <a:p>
            <a:pPr algn="just" fontAlgn="base">
              <a:spcBef>
                <a:spcPct val="50000"/>
              </a:spcBef>
              <a:spcAft>
                <a:spcPct val="0"/>
              </a:spcAft>
            </a:pPr>
            <a:r>
              <a:rPr lang="pt-BR" altLang="pt-BR" sz="1200" dirty="0">
                <a:solidFill>
                  <a:srgbClr val="000000"/>
                </a:solidFill>
              </a:rPr>
              <a:t>Art. 105.  Até o dia 5 de março do ano da eleição, o Tribunal Superior Eleitoral, atendendo ao </a:t>
            </a:r>
            <a:r>
              <a:rPr lang="pt-BR" altLang="pt-BR" sz="1200" b="1" dirty="0">
                <a:solidFill>
                  <a:srgbClr val="000000"/>
                </a:solidFill>
              </a:rPr>
              <a:t>caráter regulamentar</a:t>
            </a:r>
            <a:r>
              <a:rPr lang="pt-BR" altLang="pt-BR" sz="1200" dirty="0">
                <a:solidFill>
                  <a:srgbClr val="000000"/>
                </a:solidFill>
              </a:rPr>
              <a:t> e </a:t>
            </a:r>
            <a:r>
              <a:rPr lang="pt-BR" altLang="pt-BR" sz="1200" b="1" dirty="0">
                <a:solidFill>
                  <a:srgbClr val="000000"/>
                </a:solidFill>
              </a:rPr>
              <a:t>sem restringir direitos ou estabelecer sanções distintas das previstas nesta Lei</a:t>
            </a:r>
            <a:r>
              <a:rPr lang="pt-BR" altLang="pt-BR" sz="1200" dirty="0">
                <a:solidFill>
                  <a:srgbClr val="000000"/>
                </a:solidFill>
              </a:rPr>
              <a:t>, poderá expedir todas as instruções necessárias para sua fiel execução, ouvidos, previamente, em audiência pública, os delegados ou representantes dos partidos políticos. </a:t>
            </a:r>
            <a:r>
              <a:rPr lang="pt-BR" altLang="pt-BR" sz="1200" dirty="0">
                <a:solidFill>
                  <a:srgbClr val="000000"/>
                </a:solidFill>
                <a:hlinkClick r:id="rId4"/>
              </a:rPr>
              <a:t>(Redação dada pela Lei nº 12.034, de 2009)</a:t>
            </a:r>
            <a:r>
              <a:rPr lang="pt-BR" altLang="pt-BR" sz="1200" dirty="0">
                <a:solidFill>
                  <a:srgbClr val="000000"/>
                </a:solidFill>
              </a:rPr>
              <a:t> </a:t>
            </a:r>
          </a:p>
        </p:txBody>
      </p:sp>
      <p:sp>
        <p:nvSpPr>
          <p:cNvPr id="10246" name="Text Box 6"/>
          <p:cNvSpPr txBox="1">
            <a:spLocks noChangeArrowheads="1"/>
          </p:cNvSpPr>
          <p:nvPr/>
        </p:nvSpPr>
        <p:spPr bwMode="auto">
          <a:xfrm>
            <a:off x="4495800" y="1371601"/>
            <a:ext cx="297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pt-BR" altLang="pt-BR" sz="2800" b="1" dirty="0">
                <a:solidFill>
                  <a:srgbClr val="000000"/>
                </a:solidFill>
                <a:latin typeface="Times New Roman" panose="02020603050405020304" pitchFamily="18" charset="0"/>
              </a:rPr>
              <a:t>MARÇO</a:t>
            </a:r>
          </a:p>
        </p:txBody>
      </p:sp>
    </p:spTree>
    <p:extLst>
      <p:ext uri="{BB962C8B-B14F-4D97-AF65-F5344CB8AC3E}">
        <p14:creationId xmlns:p14="http://schemas.microsoft.com/office/powerpoint/2010/main" val="31962857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9"/>
                                        </p:tgtEl>
                                        <p:attrNameLst>
                                          <p:attrName>style.visibility</p:attrName>
                                        </p:attrNameLst>
                                      </p:cBhvr>
                                      <p:to>
                                        <p:strVal val="visible"/>
                                      </p:to>
                                    </p:set>
                                    <p:anim calcmode="lin" valueType="num">
                                      <p:cBhvr additive="base">
                                        <p:cTn id="25" dur="500" fill="hold"/>
                                        <p:tgtEl>
                                          <p:spTgt spid="6149"/>
                                        </p:tgtEl>
                                        <p:attrNameLst>
                                          <p:attrName>ppt_x</p:attrName>
                                        </p:attrNameLst>
                                      </p:cBhvr>
                                      <p:tavLst>
                                        <p:tav tm="0">
                                          <p:val>
                                            <p:strVal val="0-#ppt_w/2"/>
                                          </p:val>
                                        </p:tav>
                                        <p:tav tm="100000">
                                          <p:val>
                                            <p:strVal val="#ppt_x"/>
                                          </p:val>
                                        </p:tav>
                                      </p:tavLst>
                                    </p:anim>
                                    <p:anim calcmode="lin" valueType="num">
                                      <p:cBhvr additive="base">
                                        <p:cTn id="26"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P spid="6149"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23 de outubro - sexta-feira (2 dias antes do segundo turno)</a:t>
            </a:r>
          </a:p>
          <a:p>
            <a:r>
              <a:rPr lang="pt-BR" sz="1600" dirty="0"/>
              <a:t>1.Último dia para a divulgação da propaganda eleitoral gratuita do segundo turno no rádio e na televisão (</a:t>
            </a:r>
            <a:r>
              <a:rPr lang="pt-BR" sz="1600" dirty="0">
                <a:hlinkClick r:id="rId2"/>
              </a:rPr>
              <a:t>Lei n° 9.504/1997, art. 49, caput</a:t>
            </a:r>
            <a:r>
              <a:rPr lang="pt-BR" sz="1600" dirty="0"/>
              <a:t>, e </a:t>
            </a:r>
            <a:r>
              <a:rPr lang="pt-BR" sz="1600" dirty="0">
                <a:hlinkClick r:id="rId3"/>
              </a:rPr>
              <a:t>art. 51, § 2º</a:t>
            </a:r>
            <a:r>
              <a:rPr lang="pt-BR" sz="1600" dirty="0"/>
              <a:t>).</a:t>
            </a:r>
          </a:p>
          <a:p>
            <a:r>
              <a:rPr lang="pt-BR" sz="1600" dirty="0"/>
              <a:t>2. Último dia para a divulgação paga, na imprensa escrita, de propaganda eleitoral do segundo turno </a:t>
            </a:r>
            <a:r>
              <a:rPr lang="pt-BR" sz="1600" dirty="0">
                <a:hlinkClick r:id="rId4"/>
              </a:rPr>
              <a:t>(Lei n° 9.504/1997, art. 43, caput)</a:t>
            </a:r>
            <a:r>
              <a:rPr lang="pt-BR" sz="1600" dirty="0"/>
              <a:t>.</a:t>
            </a:r>
          </a:p>
          <a:p>
            <a:r>
              <a:rPr lang="pt-BR" sz="1600" dirty="0"/>
              <a:t>3. Último dia para a realização de debate no rádio e na televisão, não podendo ultrapassar o horário de meia-noite </a:t>
            </a:r>
            <a:r>
              <a:rPr lang="pt-BR" sz="1600" dirty="0">
                <a:hlinkClick r:id="rId5"/>
              </a:rPr>
              <a:t>(Res.-TSE n° 22.452/2006)</a:t>
            </a:r>
            <a:r>
              <a:rPr lang="pt-BR" sz="1600" dirty="0"/>
              <a:t>.</a:t>
            </a:r>
          </a:p>
          <a:p>
            <a:r>
              <a:rPr lang="pt-BR" sz="1600" dirty="0"/>
              <a:t>4. Data a partir da qual, até as 17h (dezessete horas) do dia da eleição, poderá ser realizada a verificação da integridade e autenticidade dos sistemas Transportador e JE-Connect instalados nos equipamentos da Justiça Eleitoral.</a:t>
            </a:r>
          </a:p>
          <a:p>
            <a:r>
              <a:rPr lang="pt-BR" sz="1600" dirty="0"/>
              <a:t>5. Último dia para os partidos políticos e as coligações indicarem aos juízos eleitorais os nomes das pessoas autorizadas a expedir as credenciais dos fiscais e dos delegados habilitados a fiscalizar os trabalhos de votação, apuração e totalização durante o segundo turno das eleições </a:t>
            </a:r>
            <a:r>
              <a:rPr lang="pt-BR" sz="1600" dirty="0">
                <a:hlinkClick r:id="rId6"/>
              </a:rPr>
              <a:t>(Lei n° 9.504/1997, art. 65, § 3º)</a:t>
            </a:r>
            <a:r>
              <a:rPr lang="pt-BR" sz="1600" dirty="0"/>
              <a:t>.</a:t>
            </a:r>
          </a:p>
        </p:txBody>
      </p:sp>
    </p:spTree>
    <p:extLst>
      <p:ext uri="{BB962C8B-B14F-4D97-AF65-F5344CB8AC3E}">
        <p14:creationId xmlns:p14="http://schemas.microsoft.com/office/powerpoint/2010/main" val="3589168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24 de outubro - sábado (1 dia antes do segundo turno)</a:t>
            </a:r>
          </a:p>
          <a:p>
            <a:pPr marL="342900" indent="-342900">
              <a:buAutoNum type="arabicPeriod"/>
            </a:pPr>
            <a:r>
              <a:rPr lang="pt-BR" sz="1600" dirty="0" smtClean="0"/>
              <a:t>Último </a:t>
            </a:r>
            <a:r>
              <a:rPr lang="pt-BR" sz="1600" dirty="0"/>
              <a:t>dia para a propaganda eleitoral mediante alto-falantes ou amplificadores de som, entre as 8h (oito horas) e as 22h (vinte e duas horas), nos termos da Resolução do Tribunal Superior Eleitoral que disciplina a propaganda eleitoral </a:t>
            </a:r>
            <a:r>
              <a:rPr lang="pt-BR" sz="1600" dirty="0">
                <a:hlinkClick r:id="rId2"/>
              </a:rPr>
              <a:t>(Lei n° 9.504/1997, art. 39, §§ 3º e 5º, I</a:t>
            </a:r>
            <a:r>
              <a:rPr lang="pt-BR" sz="1600" dirty="0" smtClean="0">
                <a:hlinkClick r:id="rId2"/>
              </a:rPr>
              <a:t>)</a:t>
            </a:r>
            <a:r>
              <a:rPr lang="pt-BR" sz="1600" dirty="0" smtClean="0"/>
              <a:t>.</a:t>
            </a:r>
          </a:p>
          <a:p>
            <a:endParaRPr lang="pt-BR" sz="1600" dirty="0"/>
          </a:p>
          <a:p>
            <a:r>
              <a:rPr lang="pt-BR" sz="1600" dirty="0"/>
              <a:t>2. Último dia, até as 22h (vinte e duas horas), para a distribuição de material gráfico, caminhada, carreata ou passeata, acompanhados ou não por carro de som ou </a:t>
            </a:r>
            <a:r>
              <a:rPr lang="pt-BR" sz="1600" dirty="0" err="1"/>
              <a:t>minitrio</a:t>
            </a:r>
            <a:r>
              <a:rPr lang="pt-BR" sz="1600" dirty="0"/>
              <a:t> </a:t>
            </a:r>
            <a:r>
              <a:rPr lang="pt-BR" sz="1600" dirty="0">
                <a:hlinkClick r:id="rId2"/>
              </a:rPr>
              <a:t>(Lei n° 9.504/1997, art. 39, §§ 9º e 11)</a:t>
            </a:r>
            <a:r>
              <a:rPr lang="pt-BR" sz="1600" dirty="0"/>
              <a:t>.</a:t>
            </a:r>
          </a:p>
        </p:txBody>
      </p:sp>
    </p:spTree>
    <p:extLst>
      <p:ext uri="{BB962C8B-B14F-4D97-AF65-F5344CB8AC3E}">
        <p14:creationId xmlns:p14="http://schemas.microsoft.com/office/powerpoint/2010/main" val="3243617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25 de outubro - domingo</a:t>
            </a:r>
          </a:p>
          <a:p>
            <a:r>
              <a:rPr lang="pt-BR" sz="1600" dirty="0"/>
              <a:t>DIA DAS ELEIÇÕES (segundo turno)</a:t>
            </a:r>
          </a:p>
          <a:p>
            <a:r>
              <a:rPr lang="pt-BR" sz="1600" dirty="0"/>
              <a:t>1. Data em que, nos municípios com mais de 200.000 eleitores onde não houve maioria absoluta na votação para prefeito, realizar-se-á a votação do segundo turno das eleições, por sufrágio universal e voto direto e secreto, observando-se na seção eleitoral, de acordo com o horário local:</a:t>
            </a:r>
          </a:p>
          <a:p>
            <a:r>
              <a:rPr lang="pt-BR" sz="1600" dirty="0"/>
              <a:t>A partir das 7 horas</a:t>
            </a:r>
          </a:p>
          <a:p>
            <a:r>
              <a:rPr lang="pt-BR" sz="1600" dirty="0"/>
              <a:t>1.1. Instalação da seção eleitoral </a:t>
            </a:r>
            <a:r>
              <a:rPr lang="pt-BR" sz="1600" dirty="0">
                <a:hlinkClick r:id="rId2"/>
              </a:rPr>
              <a:t>(Código Eleitoral, art. 142)</a:t>
            </a:r>
            <a:r>
              <a:rPr lang="pt-BR" sz="1600" dirty="0"/>
              <a:t>.</a:t>
            </a:r>
          </a:p>
          <a:p>
            <a:r>
              <a:rPr lang="pt-BR" sz="1600" dirty="0"/>
              <a:t>1.2. Emissão do Relatório </a:t>
            </a:r>
            <a:r>
              <a:rPr lang="pt-BR" sz="1600" dirty="0" err="1"/>
              <a:t>Zerésima</a:t>
            </a:r>
            <a:r>
              <a:rPr lang="pt-BR" sz="1600" dirty="0"/>
              <a:t> da urna eletrônica instalada na seção eleitoral.</a:t>
            </a:r>
          </a:p>
          <a:p>
            <a:r>
              <a:rPr lang="pt-BR" sz="1600" dirty="0"/>
              <a:t>Às 8 horas</a:t>
            </a:r>
          </a:p>
          <a:p>
            <a:r>
              <a:rPr lang="pt-BR" sz="1600" dirty="0"/>
              <a:t>1.3. Início da votação </a:t>
            </a:r>
            <a:r>
              <a:rPr lang="pt-BR" sz="1600" dirty="0">
                <a:hlinkClick r:id="rId3"/>
              </a:rPr>
              <a:t>(Código Eleitoral, art. 144)</a:t>
            </a:r>
            <a:r>
              <a:rPr lang="pt-BR" sz="1600" dirty="0"/>
              <a:t>.</a:t>
            </a:r>
          </a:p>
          <a:p>
            <a:r>
              <a:rPr lang="pt-BR" sz="1600" dirty="0"/>
              <a:t>Às 17 horas</a:t>
            </a:r>
          </a:p>
          <a:p>
            <a:r>
              <a:rPr lang="pt-BR" sz="1600" dirty="0"/>
              <a:t>1.4. Encerramento da votação (</a:t>
            </a:r>
            <a:r>
              <a:rPr lang="pt-BR" sz="1600" dirty="0">
                <a:hlinkClick r:id="rId3"/>
              </a:rPr>
              <a:t>Código Eleitoral, </a:t>
            </a:r>
            <a:r>
              <a:rPr lang="pt-BR" sz="1600" dirty="0" err="1">
                <a:hlinkClick r:id="rId3"/>
              </a:rPr>
              <a:t>arts</a:t>
            </a:r>
            <a:r>
              <a:rPr lang="pt-BR" sz="1600" dirty="0">
                <a:hlinkClick r:id="rId3"/>
              </a:rPr>
              <a:t>. 144</a:t>
            </a:r>
            <a:r>
              <a:rPr lang="pt-BR" sz="1600" dirty="0"/>
              <a:t> e </a:t>
            </a:r>
            <a:r>
              <a:rPr lang="pt-BR" sz="1600" dirty="0">
                <a:hlinkClick r:id="rId4"/>
              </a:rPr>
              <a:t>153</a:t>
            </a:r>
            <a:r>
              <a:rPr lang="pt-BR" sz="1600" dirty="0"/>
              <a:t>).</a:t>
            </a:r>
          </a:p>
          <a:p>
            <a:r>
              <a:rPr lang="pt-BR" sz="1600" dirty="0"/>
              <a:t>A partir das 17 horas</a:t>
            </a:r>
          </a:p>
          <a:p>
            <a:r>
              <a:rPr lang="pt-BR" sz="1600" dirty="0"/>
              <a:t>1.5. Emissão dos boletins de urna. </a:t>
            </a:r>
          </a:p>
        </p:txBody>
      </p:sp>
    </p:spTree>
    <p:extLst>
      <p:ext uri="{BB962C8B-B14F-4D97-AF65-F5344CB8AC3E}">
        <p14:creationId xmlns:p14="http://schemas.microsoft.com/office/powerpoint/2010/main" val="3426559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577545"/>
            <a:ext cx="8971005" cy="4114801"/>
          </a:xfrm>
        </p:spPr>
        <p:txBody>
          <a:bodyPr/>
          <a:lstStyle/>
          <a:p>
            <a:r>
              <a:rPr lang="pt-BR" sz="1600" b="1" dirty="0"/>
              <a:t>OUTUBRO DE 2020</a:t>
            </a:r>
          </a:p>
          <a:p>
            <a:r>
              <a:rPr lang="pt-BR" sz="1600" dirty="0"/>
              <a:t>25 de outubro - domingo</a:t>
            </a:r>
          </a:p>
          <a:p>
            <a:r>
              <a:rPr lang="pt-BR" sz="1600" dirty="0"/>
              <a:t>DIA DAS ELEIÇÕES (segundo turno)</a:t>
            </a:r>
          </a:p>
          <a:p>
            <a:r>
              <a:rPr lang="pt-BR" sz="1400" dirty="0"/>
              <a:t>2. Data na qual funcionarão as mesas receptoras de justificativa, das 8h (oito horas) às 17h (dezessete horas), para o eleitor que não se encontrar em seu domicílio eleitoral no dia da votação.</a:t>
            </a:r>
          </a:p>
          <a:p>
            <a:r>
              <a:rPr lang="pt-BR" sz="1400" dirty="0"/>
              <a:t>3. Último dia para o partido político requerer o cancelamento do registro do candidato que dele for expulso, em processo no qual seja assegurada a ampla defesa, com observância das normas estatutárias </a:t>
            </a:r>
            <a:r>
              <a:rPr lang="pt-BR" sz="1400" dirty="0">
                <a:hlinkClick r:id="rId2"/>
              </a:rPr>
              <a:t>(Lei n° 9.504/1997, art. 14)</a:t>
            </a:r>
            <a:r>
              <a:rPr lang="pt-BR" sz="1400" dirty="0"/>
              <a:t>.</a:t>
            </a:r>
          </a:p>
          <a:p>
            <a:r>
              <a:rPr lang="pt-BR" sz="1400" dirty="0"/>
              <a:t>4. Último dia para candidatos e partidos arrecadarem recursos e contraírem obrigações, ressalvada a hipótese de arrecadação com o fim exclusivo de quitação de despesas já contraídas e não pagas até esta data, para os candidatos que disputaram o segundo turno </a:t>
            </a:r>
            <a:r>
              <a:rPr lang="pt-BR" sz="1400" dirty="0">
                <a:hlinkClick r:id="rId3"/>
              </a:rPr>
              <a:t>(Lei n° 9.504/1997, art. 29, § 3°)</a:t>
            </a:r>
            <a:r>
              <a:rPr lang="pt-BR" sz="1400" dirty="0"/>
              <a:t>.</a:t>
            </a:r>
          </a:p>
          <a:p>
            <a:r>
              <a:rPr lang="pt-BR" sz="1400" dirty="0"/>
              <a:t>5. Data na qual será realizada, por amostragem e em ambiente controlado, auditoria de funcionamento das urnas eletrônicas sob condições normais de uso, em cada unidade da Federação, em um só local público e com expressiva circulação de pessoas, designado pelo tribunal regional eleitoral, no mesmo dia e horário da votação oficial </a:t>
            </a:r>
            <a:r>
              <a:rPr lang="pt-BR" sz="1400" dirty="0">
                <a:hlinkClick r:id="rId4"/>
              </a:rPr>
              <a:t>(Lei n° 9.504/1997, art. 66, § 6º)</a:t>
            </a:r>
            <a:r>
              <a:rPr lang="pt-BR" sz="1400" dirty="0"/>
              <a:t>.</a:t>
            </a:r>
          </a:p>
          <a:p>
            <a:r>
              <a:rPr lang="pt-BR" sz="1400" dirty="0"/>
              <a:t>6. Data na qual, a partir das 7h (sete horas) e antes da emissão da </a:t>
            </a:r>
            <a:r>
              <a:rPr lang="pt-BR" sz="1400" dirty="0" err="1"/>
              <a:t>Zerésima</a:t>
            </a:r>
            <a:r>
              <a:rPr lang="pt-BR" sz="1400" dirty="0"/>
              <a:t>, serão realizados procedimentos, por amostragem, de auditoria e funcionamento das urnas por meio da verificação da autenticidade e integridade dos sistemas, nas dependências da seção eleitoral</a:t>
            </a:r>
            <a:r>
              <a:rPr lang="pt-BR" sz="1400" dirty="0" smtClean="0"/>
              <a:t>.</a:t>
            </a:r>
          </a:p>
          <a:p>
            <a:r>
              <a:rPr lang="pt-BR" sz="1400" dirty="0" smtClean="0"/>
              <a:t>...</a:t>
            </a:r>
            <a:endParaRPr lang="pt-BR" sz="1400" dirty="0"/>
          </a:p>
        </p:txBody>
      </p:sp>
    </p:spTree>
    <p:extLst>
      <p:ext uri="{BB962C8B-B14F-4D97-AF65-F5344CB8AC3E}">
        <p14:creationId xmlns:p14="http://schemas.microsoft.com/office/powerpoint/2010/main" val="3654868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371600"/>
            <a:ext cx="8971005" cy="4114801"/>
          </a:xfrm>
        </p:spPr>
        <p:txBody>
          <a:bodyPr/>
          <a:lstStyle/>
          <a:p>
            <a:r>
              <a:rPr lang="pt-BR" sz="1600" dirty="0"/>
              <a:t>NOVEMBRO DE 2020</a:t>
            </a:r>
          </a:p>
          <a:p>
            <a:r>
              <a:rPr lang="pt-BR" sz="1600" dirty="0"/>
              <a:t>3 de novembro - terça-feira (30 dias após o primeiro turno)</a:t>
            </a:r>
          </a:p>
          <a:p>
            <a:pPr algn="just"/>
            <a:r>
              <a:rPr lang="pt-BR" sz="1400" dirty="0"/>
              <a:t>1. Reinício do atendimento aos eleitores nas unidades da Justiça Eleitoral e da emissão da certidão de quitação eleitoral. </a:t>
            </a:r>
          </a:p>
          <a:p>
            <a:pPr algn="just"/>
            <a:r>
              <a:rPr lang="pt-BR" sz="1400" dirty="0"/>
              <a:t>2. Reativação do serviço de </a:t>
            </a:r>
            <a:r>
              <a:rPr lang="pt-BR" sz="1400" dirty="0" err="1"/>
              <a:t>pré</a:t>
            </a:r>
            <a:r>
              <a:rPr lang="pt-BR" sz="1400" dirty="0"/>
              <a:t>-atendimento, via Internet, para requerimento de alistamento, transferência e revisão (Título Net).</a:t>
            </a:r>
          </a:p>
          <a:p>
            <a:pPr algn="just"/>
            <a:r>
              <a:rPr lang="pt-BR" sz="1400" dirty="0"/>
              <a:t>3. Último dia para o mesário que faltou à votação de 4 de outubro apresentar justificativa ao juízo eleitoral </a:t>
            </a:r>
            <a:r>
              <a:rPr lang="pt-BR" sz="1400" dirty="0">
                <a:hlinkClick r:id="rId2"/>
              </a:rPr>
              <a:t>(Código Eleitoral, art. 124)</a:t>
            </a:r>
            <a:r>
              <a:rPr lang="pt-BR" sz="1400" dirty="0"/>
              <a:t>.</a:t>
            </a:r>
          </a:p>
          <a:p>
            <a:pPr algn="just"/>
            <a:r>
              <a:rPr lang="pt-BR" sz="1400" dirty="0"/>
              <a:t>4. Último dia para os candidatos, inclusive a vice, e os partidos políticos encaminharem à Justiça Eleitoral as </a:t>
            </a:r>
            <a:r>
              <a:rPr lang="pt-BR" sz="1400" b="1" dirty="0"/>
              <a:t>prestações de contas referentes ao primeiro turno</a:t>
            </a:r>
            <a:r>
              <a:rPr lang="pt-BR" sz="1400" dirty="0"/>
              <a:t> </a:t>
            </a:r>
            <a:r>
              <a:rPr lang="pt-BR" sz="1400" dirty="0">
                <a:hlinkClick r:id="rId3"/>
              </a:rPr>
              <a:t>(Lei n° 9.504/1997, art. 29)</a:t>
            </a:r>
            <a:r>
              <a:rPr lang="pt-BR" sz="1400" dirty="0"/>
              <a:t>.</a:t>
            </a:r>
          </a:p>
          <a:p>
            <a:pPr algn="just"/>
            <a:r>
              <a:rPr lang="pt-BR" sz="1400" dirty="0"/>
              <a:t>5. Último dia para os candidatos, inclusive a vice, salvo os que disputaram o segundo turno, </a:t>
            </a:r>
            <a:r>
              <a:rPr lang="pt-BR" sz="1400" b="1" dirty="0"/>
              <a:t>transferirem as sobras da campanha ao órgão partidário</a:t>
            </a:r>
            <a:r>
              <a:rPr lang="pt-BR" sz="1400" dirty="0"/>
              <a:t>, na circunscrição do pleito, conforme a origem dos recursos e a sua filiação partidária </a:t>
            </a:r>
            <a:r>
              <a:rPr lang="pt-BR" sz="1400" dirty="0">
                <a:hlinkClick r:id="rId4"/>
              </a:rPr>
              <a:t>(Lei n° 9.504/1997, art. 31, I)</a:t>
            </a:r>
            <a:r>
              <a:rPr lang="pt-BR" sz="1400" dirty="0"/>
              <a:t>.</a:t>
            </a:r>
          </a:p>
          <a:p>
            <a:pPr algn="just"/>
            <a:r>
              <a:rPr lang="pt-BR" sz="1400" dirty="0"/>
              <a:t>6. Último dia para os candidatos, inclusive a vice, salvo os que disputaram o segundo turno, observada a data da efetiva apresentação das contas, </a:t>
            </a:r>
            <a:r>
              <a:rPr lang="pt-BR" sz="1400" b="1" dirty="0"/>
              <a:t>transferirem ao Tesouro Nacional os valores do Fundo Especial de Financiamento de Campanha (FEFC) eventualmente não utilizados</a:t>
            </a:r>
            <a:r>
              <a:rPr lang="pt-BR" sz="1400" dirty="0"/>
              <a:t>, inclusive os decorrentes da alienação de bens permanentes obtidos com recursos do Fundo </a:t>
            </a:r>
            <a:r>
              <a:rPr lang="pt-BR" sz="1400" dirty="0">
                <a:hlinkClick r:id="rId5"/>
              </a:rPr>
              <a:t>(Lei n° 9.504/1997, art. 16-C, § 11)</a:t>
            </a:r>
            <a:r>
              <a:rPr lang="pt-BR" sz="1400" dirty="0"/>
              <a:t>.</a:t>
            </a:r>
          </a:p>
          <a:p>
            <a:pPr algn="just"/>
            <a:r>
              <a:rPr lang="pt-BR" sz="1400" dirty="0"/>
              <a:t>7. Último dia para os candidatos e partidos políticos que disputaram o segundo turno da eleição informarem à Justiça Eleitoral, via Sistema de Prestação de Contas Eleitorais (SPCE), as doações e os gastos que tenham realizado em favor dos candidatos eleitos no primeiro turno.</a:t>
            </a:r>
          </a:p>
          <a:p>
            <a:pPr algn="just"/>
            <a:r>
              <a:rPr lang="pt-BR" sz="1400" dirty="0"/>
              <a:t>8. Último dia para os candidatos, os partidos políticos e as coligações </a:t>
            </a:r>
            <a:r>
              <a:rPr lang="pt-BR" sz="1400" b="1" dirty="0"/>
              <a:t>removerem as propagandas relativas ao primeiro turno das eleições e promoverem a restauração do bem em que afixada</a:t>
            </a:r>
            <a:r>
              <a:rPr lang="pt-BR" sz="1400" dirty="0"/>
              <a:t>, se for o caso.</a:t>
            </a:r>
          </a:p>
        </p:txBody>
      </p:sp>
    </p:spTree>
    <p:extLst>
      <p:ext uri="{BB962C8B-B14F-4D97-AF65-F5344CB8AC3E}">
        <p14:creationId xmlns:p14="http://schemas.microsoft.com/office/powerpoint/2010/main" val="683350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099">
                                            <p:txEl>
                                              <p:pRg st="8" end="8"/>
                                            </p:txEl>
                                          </p:spTgt>
                                        </p:tgtEl>
                                        <p:attrNameLst>
                                          <p:attrName>style.visibility</p:attrName>
                                        </p:attrNameLst>
                                      </p:cBhvr>
                                      <p:to>
                                        <p:strVal val="visible"/>
                                      </p:to>
                                    </p:set>
                                    <p:anim calcmode="lin" valueType="num">
                                      <p:cBhvr additive="base">
                                        <p:cTn id="55" dur="500" fill="hold"/>
                                        <p:tgtEl>
                                          <p:spTgt spid="409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09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099">
                                            <p:txEl>
                                              <p:pRg st="9" end="9"/>
                                            </p:txEl>
                                          </p:spTgt>
                                        </p:tgtEl>
                                        <p:attrNameLst>
                                          <p:attrName>style.visibility</p:attrName>
                                        </p:attrNameLst>
                                      </p:cBhvr>
                                      <p:to>
                                        <p:strVal val="visible"/>
                                      </p:to>
                                    </p:set>
                                    <p:anim calcmode="lin" valueType="num">
                                      <p:cBhvr additive="base">
                                        <p:cTn id="61" dur="500" fill="hold"/>
                                        <p:tgtEl>
                                          <p:spTgt spid="4099">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09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371600"/>
            <a:ext cx="8971005" cy="4114801"/>
          </a:xfrm>
        </p:spPr>
        <p:txBody>
          <a:bodyPr/>
          <a:lstStyle/>
          <a:p>
            <a:r>
              <a:rPr lang="pt-BR" sz="1600" dirty="0"/>
              <a:t>NOVEMBRO DE 2020</a:t>
            </a:r>
          </a:p>
          <a:p>
            <a:r>
              <a:rPr lang="pt-BR" sz="1600" dirty="0"/>
              <a:t>14 de novembro - sábado (20 dias após o segundo turno)</a:t>
            </a:r>
          </a:p>
          <a:p>
            <a:r>
              <a:rPr lang="pt-BR" sz="1600" dirty="0"/>
              <a:t>1. Último dia para os candidatos que concorreram no segundo turno das eleições, inclusive a vice, e os partidos políticos encaminharem à Justiça Eleitoral, por meio do Sistema de Prestação de Contas Eleitorais (SPCE), as prestações de contas referentes aos dois turnos, incluindo todos os órgãos partidários que efetuaram doações ou gastos às candidaturas do segundo turno, ainda que não concorrentes </a:t>
            </a:r>
            <a:r>
              <a:rPr lang="pt-BR" sz="1600" dirty="0">
                <a:hlinkClick r:id="rId2"/>
              </a:rPr>
              <a:t>(Lei n° 9.504/1997, art. 29, IV)</a:t>
            </a:r>
            <a:r>
              <a:rPr lang="pt-BR" sz="1600" dirty="0"/>
              <a:t>.</a:t>
            </a:r>
          </a:p>
          <a:p>
            <a:r>
              <a:rPr lang="pt-BR" sz="1600" dirty="0"/>
              <a:t>2. Último dia para os candidatos, inclusive a vice, que disputaram o segundo turno, transferirem as sobras da campanha ao órgão partidário, na circunscrição do pleito, conforme a origem dos recursos e a sua filiação partidária </a:t>
            </a:r>
            <a:r>
              <a:rPr lang="pt-BR" sz="1600" dirty="0">
                <a:hlinkClick r:id="rId3"/>
              </a:rPr>
              <a:t>(Lei n°9.504/1997, art. 31, I)</a:t>
            </a:r>
            <a:r>
              <a:rPr lang="pt-BR" sz="1600" dirty="0"/>
              <a:t>.</a:t>
            </a:r>
          </a:p>
          <a:p>
            <a:r>
              <a:rPr lang="pt-BR" sz="1600" dirty="0"/>
              <a:t>3. Último dia para os candidatos, inclusive a vice, que disputaram o segundo turno, observada a data da efetiva apresentação das contas, transferirem ao Tesouro Nacional os valores do Fundo Especial de Financiamento de Campanha (FEFC) eventualmente não utilizados, inclusive os decorrentes da alienação de bens permanentes obtidas com recursos do Fundo </a:t>
            </a:r>
            <a:r>
              <a:rPr lang="pt-BR" sz="1600" dirty="0">
                <a:hlinkClick r:id="rId4"/>
              </a:rPr>
              <a:t>(Lei n° 9.504/1997, art. 16-C, § 11)</a:t>
            </a:r>
            <a:r>
              <a:rPr lang="pt-BR" sz="1600" dirty="0"/>
              <a:t>.</a:t>
            </a:r>
          </a:p>
        </p:txBody>
      </p:sp>
    </p:spTree>
    <p:extLst>
      <p:ext uri="{BB962C8B-B14F-4D97-AF65-F5344CB8AC3E}">
        <p14:creationId xmlns:p14="http://schemas.microsoft.com/office/powerpoint/2010/main" val="260123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371600"/>
            <a:ext cx="8971005" cy="4114801"/>
          </a:xfrm>
        </p:spPr>
        <p:txBody>
          <a:bodyPr/>
          <a:lstStyle/>
          <a:p>
            <a:r>
              <a:rPr lang="pt-BR" sz="1600" dirty="0"/>
              <a:t>NOVEMBRO DE 2020</a:t>
            </a:r>
          </a:p>
          <a:p>
            <a:r>
              <a:rPr lang="pt-BR" sz="1600" dirty="0"/>
              <a:t>24 de novembro - terça-feira (30 dias após o segundo turno)</a:t>
            </a:r>
          </a:p>
          <a:p>
            <a:r>
              <a:rPr lang="pt-BR" sz="1600" dirty="0"/>
              <a:t>1. Último dia para os candidatos, os partidos políticos e as coligações removerem as propagandas relativas ao segundo turno das eleições e promoverem a restauração do bem em que afixada, se for o caso.</a:t>
            </a:r>
          </a:p>
          <a:p>
            <a:r>
              <a:rPr lang="pt-BR" sz="1600" dirty="0"/>
              <a:t>2. Último dia para o mesário que faltou à votação de 25 de outubro apresentar justificativa ao juízo eleitoral </a:t>
            </a:r>
            <a:r>
              <a:rPr lang="pt-BR" sz="1600" dirty="0">
                <a:hlinkClick r:id="rId2"/>
              </a:rPr>
              <a:t>(Código Eleitoral, art. 124)</a:t>
            </a:r>
            <a:r>
              <a:rPr lang="pt-BR" sz="1600" dirty="0"/>
              <a:t>.</a:t>
            </a:r>
          </a:p>
          <a:p>
            <a:r>
              <a:rPr lang="pt-BR" sz="1600" dirty="0"/>
              <a:t>3. Data-limite para a publicação, na página da internet do Tribunal Superior Eleitoral, dos relatórios conclusivos sobre a fiscalização realizada na auditoria da votação eletrônica, no primeiro e segundo turnos, elaborado pela instituição conveniada e pela empresa de auditoria de funcionamento das urnas eletrônicas.</a:t>
            </a:r>
          </a:p>
        </p:txBody>
      </p:sp>
    </p:spTree>
    <p:extLst>
      <p:ext uri="{BB962C8B-B14F-4D97-AF65-F5344CB8AC3E}">
        <p14:creationId xmlns:p14="http://schemas.microsoft.com/office/powerpoint/2010/main" val="3421059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371600"/>
            <a:ext cx="8971005" cy="4114801"/>
          </a:xfrm>
        </p:spPr>
        <p:txBody>
          <a:bodyPr/>
          <a:lstStyle/>
          <a:p>
            <a:r>
              <a:rPr lang="pt-BR" sz="1600" b="1" dirty="0"/>
              <a:t>DEZEMBRO DE </a:t>
            </a:r>
            <a:r>
              <a:rPr lang="pt-BR" sz="1600" b="1" dirty="0" smtClean="0"/>
              <a:t>2020</a:t>
            </a:r>
          </a:p>
          <a:p>
            <a:endParaRPr lang="pt-BR" sz="1600" b="1" dirty="0"/>
          </a:p>
          <a:p>
            <a:r>
              <a:rPr lang="pt-BR" sz="1600" dirty="0"/>
              <a:t>3 de dezembro - quinta-feira (60 dias após o primeiro turno)</a:t>
            </a:r>
          </a:p>
          <a:p>
            <a:r>
              <a:rPr lang="pt-BR" sz="1600" dirty="0"/>
              <a:t>1. Último dia para o eleitor que deixou de votar no primeiro turno das eleições apresentar, em qualquer cartório eleitoral, justificativa fundamentada ao juízo eleitoral </a:t>
            </a:r>
            <a:r>
              <a:rPr lang="pt-BR" sz="1600" dirty="0">
                <a:hlinkClick r:id="rId2"/>
              </a:rPr>
              <a:t>(Lei n°6.091/1974, art. 7º)</a:t>
            </a:r>
            <a:r>
              <a:rPr lang="pt-BR" sz="1600" dirty="0"/>
              <a:t>.</a:t>
            </a:r>
          </a:p>
          <a:p>
            <a:r>
              <a:rPr lang="pt-BR" sz="1600" dirty="0"/>
              <a:t>2. Último dia para o juízo eleitoral responsável pela recepção dos requerimentos de justificativa não registrados na urna no primeiro e no segundo turnos lançar as informações no Cadastro Eleitoral.</a:t>
            </a:r>
          </a:p>
          <a:p>
            <a:r>
              <a:rPr lang="pt-BR" sz="1600" dirty="0"/>
              <a:t>15 de dezembro - terça-feira</a:t>
            </a:r>
          </a:p>
          <a:p>
            <a:r>
              <a:rPr lang="pt-BR" sz="1600" dirty="0"/>
              <a:t>Último dia, observado o prazo de até 3 (três) dias antes da data da diplomação, para a publicação da decisão do .juiz eleitoral que julgar as contas dos candidatos eleitos </a:t>
            </a:r>
            <a:r>
              <a:rPr lang="pt-BR" sz="1600" dirty="0">
                <a:hlinkClick r:id="rId3"/>
              </a:rPr>
              <a:t>(Lei n° 9.504/1997, art. 30, § 1°)</a:t>
            </a:r>
            <a:r>
              <a:rPr lang="pt-BR" sz="1600" dirty="0"/>
              <a:t>.</a:t>
            </a:r>
          </a:p>
          <a:p>
            <a:endParaRPr lang="pt-BR" sz="1600" dirty="0"/>
          </a:p>
        </p:txBody>
      </p:sp>
    </p:spTree>
    <p:extLst>
      <p:ext uri="{BB962C8B-B14F-4D97-AF65-F5344CB8AC3E}">
        <p14:creationId xmlns:p14="http://schemas.microsoft.com/office/powerpoint/2010/main" val="34323798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416908" y="1371600"/>
            <a:ext cx="8971005" cy="4114801"/>
          </a:xfrm>
        </p:spPr>
        <p:txBody>
          <a:bodyPr/>
          <a:lstStyle/>
          <a:p>
            <a:r>
              <a:rPr lang="pt-BR" sz="1600" b="1" dirty="0"/>
              <a:t>DEZEMBRO DE </a:t>
            </a:r>
            <a:r>
              <a:rPr lang="pt-BR" sz="1600" b="1" dirty="0" smtClean="0"/>
              <a:t>2020</a:t>
            </a:r>
          </a:p>
          <a:p>
            <a:endParaRPr lang="pt-BR" sz="1600" b="1" dirty="0"/>
          </a:p>
          <a:p>
            <a:r>
              <a:rPr lang="pt-BR" sz="1300" dirty="0"/>
              <a:t>18 de dezembro - sexta-feira</a:t>
            </a:r>
          </a:p>
          <a:p>
            <a:r>
              <a:rPr lang="pt-BR" sz="1300" dirty="0"/>
              <a:t>1.</a:t>
            </a:r>
            <a:r>
              <a:rPr lang="pt-BR" sz="1300" b="1" dirty="0"/>
              <a:t> Último dia para a diplomação dos eleitos.</a:t>
            </a:r>
          </a:p>
          <a:p>
            <a:r>
              <a:rPr lang="pt-BR" sz="1300" dirty="0"/>
              <a:t>2. Último dia em que, nos feitos decorrentes do processo eleitoral, não poderão servir como juízes, nos tribunais eleitorais, como juízes auxiliares, como juízes eleitorais ou como chefe de cartório eleitoral, o cônjuge ou companheiro, parente consanguíneo ou afim, até o segundo grau, de candidato a cargo eletivo registrado na circunscrição (</a:t>
            </a:r>
            <a:r>
              <a:rPr lang="pt-BR" sz="1300" dirty="0">
                <a:hlinkClick r:id="rId2"/>
              </a:rPr>
              <a:t>Código Eleitoral, </a:t>
            </a:r>
            <a:r>
              <a:rPr lang="pt-BR" sz="1300" dirty="0" err="1">
                <a:hlinkClick r:id="rId2"/>
              </a:rPr>
              <a:t>arts</a:t>
            </a:r>
            <a:r>
              <a:rPr lang="pt-BR" sz="1300" dirty="0">
                <a:hlinkClick r:id="rId2"/>
              </a:rPr>
              <a:t>. 14, § 3º</a:t>
            </a:r>
            <a:r>
              <a:rPr lang="pt-BR" sz="1300" dirty="0"/>
              <a:t>, e </a:t>
            </a:r>
            <a:r>
              <a:rPr lang="pt-BR" sz="1300" dirty="0">
                <a:hlinkClick r:id="rId3"/>
              </a:rPr>
              <a:t>33, § 1º</a:t>
            </a:r>
            <a:r>
              <a:rPr lang="pt-BR" sz="1300" dirty="0"/>
              <a:t>).</a:t>
            </a:r>
          </a:p>
          <a:p>
            <a:r>
              <a:rPr lang="pt-BR" sz="1300" dirty="0"/>
              <a:t>3. Data a partir da qual as secretarias dos tribunais eleitorais e os cartórios eleitorais responsáveis pela análise e execução das prestações de contas não mais permanecerão abertos aos sábados, domingos e feriados </a:t>
            </a:r>
            <a:r>
              <a:rPr lang="pt-BR" sz="1300" dirty="0">
                <a:hlinkClick r:id="rId4"/>
              </a:rPr>
              <a:t>(Lei Complementar n° 64/1990, art. 16)</a:t>
            </a:r>
            <a:r>
              <a:rPr lang="pt-BR" sz="1300" dirty="0"/>
              <a:t>.</a:t>
            </a:r>
          </a:p>
          <a:p>
            <a:r>
              <a:rPr lang="pt-BR" sz="1300" dirty="0"/>
              <a:t>31 de dezembro - quinta-feira</a:t>
            </a:r>
          </a:p>
          <a:p>
            <a:r>
              <a:rPr lang="pt-BR" sz="1300" dirty="0"/>
              <a:t>1. Data em que todas as inscrições dos candidatos na Receita Federal serão, de ofício, canceladas </a:t>
            </a:r>
            <a:r>
              <a:rPr lang="pt-BR" sz="1300" dirty="0">
                <a:hlinkClick r:id="rId5"/>
              </a:rPr>
              <a:t>(Instrução Normativa Conjunta RFB/TSE n° 1.019/2010, art. 7º)</a:t>
            </a:r>
            <a:r>
              <a:rPr lang="pt-BR" sz="1300" dirty="0"/>
              <a:t>.</a:t>
            </a:r>
          </a:p>
          <a:p>
            <a:r>
              <a:rPr lang="pt-BR" sz="1300" dirty="0"/>
              <a:t>2. Data-limite para que os bancos, observada a comunicação prévia ao titular da conta, procedam ao encerramento das contas bancárias de candidatos abertas para a movimentação de recursos do Fundo Partidário e de Doações de Campanha, transferindo a totalidade do saldo existente para a conta bancária do órgão de direção partidária da circunscrição, na forma do ad. 31 da Lei n° 9.504/1997 e em resolução específica do Tribunal Superior Eleitoral, dando imediata ciência ao juízo ou tribunal competente para a análise da respectiva prestação de contas </a:t>
            </a:r>
            <a:r>
              <a:rPr lang="pt-BR" sz="1300" dirty="0">
                <a:hlinkClick r:id="rId6"/>
              </a:rPr>
              <a:t>(Lei n° 9.504/1997, art. 22, § 1º, III)</a:t>
            </a:r>
            <a:r>
              <a:rPr lang="pt-BR" sz="1300" dirty="0"/>
              <a:t>.</a:t>
            </a:r>
          </a:p>
          <a:p>
            <a:r>
              <a:rPr lang="pt-BR" sz="1300" dirty="0"/>
              <a:t>3. Data-limite para que os bancos, observada a comunicação prévia ao titular da conta, procedam ao encerramento das contas bancárias de candidatos abertas para a movimentação de recursos do Fundo Especial de Financiamento de Campanha (FEFC), transferindo a totalidade do saldo existente para o Tesouro Nacional e dando imediata ciência ao juízo ou tribunal competente para a análise da respectiva prestação de contas </a:t>
            </a:r>
            <a:r>
              <a:rPr lang="pt-BR" sz="1300" dirty="0">
                <a:hlinkClick r:id="rId7"/>
              </a:rPr>
              <a:t>(Lei n° 9.504/1997, art. 16-C, § 11)</a:t>
            </a:r>
            <a:r>
              <a:rPr lang="pt-BR" sz="1300" dirty="0"/>
              <a:t>.</a:t>
            </a:r>
          </a:p>
          <a:p>
            <a:endParaRPr lang="pt-BR" sz="1600" dirty="0"/>
          </a:p>
        </p:txBody>
      </p:sp>
    </p:spTree>
    <p:extLst>
      <p:ext uri="{BB962C8B-B14F-4D97-AF65-F5344CB8AC3E}">
        <p14:creationId xmlns:p14="http://schemas.microsoft.com/office/powerpoint/2010/main" val="3404956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2286000" y="228600"/>
            <a:ext cx="7772400" cy="1143000"/>
          </a:xfrm>
        </p:spPr>
        <p:txBody>
          <a:bodyPr/>
          <a:lstStyle/>
          <a:p>
            <a:pPr algn="l" eaLnBrk="1" hangingPunct="1"/>
            <a:r>
              <a:rPr lang="pt-BR" altLang="pt-BR" sz="4000" b="1" dirty="0"/>
              <a:t>Calendário </a:t>
            </a:r>
            <a:r>
              <a:rPr lang="pt-BR" altLang="pt-BR" sz="4000" b="1" dirty="0" smtClean="0"/>
              <a:t>Eleitoral - 2020</a:t>
            </a:r>
            <a:endParaRPr lang="pt-BR" altLang="pt-BR" sz="4000" b="1" dirty="0"/>
          </a:p>
        </p:txBody>
      </p:sp>
      <p:sp>
        <p:nvSpPr>
          <p:cNvPr id="6147" name="Rectangle 3"/>
          <p:cNvSpPr>
            <a:spLocks noGrp="1" noChangeArrowheads="1"/>
          </p:cNvSpPr>
          <p:nvPr>
            <p:ph type="subTitle" idx="1"/>
          </p:nvPr>
        </p:nvSpPr>
        <p:spPr>
          <a:xfrm>
            <a:off x="1408670" y="2276475"/>
            <a:ext cx="9083118" cy="2369666"/>
          </a:xfrm>
        </p:spPr>
        <p:txBody>
          <a:bodyPr/>
          <a:lstStyle/>
          <a:p>
            <a:r>
              <a:rPr lang="pt-BR" sz="1800" dirty="0"/>
              <a:t>1° de abril - quarta-feira</a:t>
            </a:r>
          </a:p>
          <a:p>
            <a:r>
              <a:rPr lang="pt-BR" sz="1800" dirty="0"/>
              <a:t>Data a partir da qual, até 30 de julho de 2020, o Tribunal Superior Eleitoral promoverá, em até 5 (cinco) minutos diários, contínuos ou não, requisitados às emissoras de rádio e de televisão, </a:t>
            </a:r>
            <a:r>
              <a:rPr lang="pt-BR" sz="1800" b="1" dirty="0"/>
              <a:t>propaganda institucional destinada a incentivar a participação feminina, dos jovens e da comunidade negra na política</a:t>
            </a:r>
            <a:r>
              <a:rPr lang="pt-BR" sz="1800" dirty="0"/>
              <a:t>, bem como a esclarecer os cidadãos sobre as regras e o funcionamento do sistema eleitoral brasileiro </a:t>
            </a:r>
            <a:r>
              <a:rPr lang="pt-BR" sz="1800" dirty="0">
                <a:hlinkClick r:id="rId2"/>
              </a:rPr>
              <a:t>(Lei n° 9.504/1997, art. 93-A)</a:t>
            </a:r>
            <a:r>
              <a:rPr lang="pt-BR" sz="1800" dirty="0"/>
              <a:t>.</a:t>
            </a:r>
          </a:p>
        </p:txBody>
      </p:sp>
      <p:sp>
        <p:nvSpPr>
          <p:cNvPr id="10246" name="Text Box 6"/>
          <p:cNvSpPr txBox="1">
            <a:spLocks noChangeArrowheads="1"/>
          </p:cNvSpPr>
          <p:nvPr/>
        </p:nvSpPr>
        <p:spPr bwMode="auto">
          <a:xfrm>
            <a:off x="4495800" y="1371601"/>
            <a:ext cx="297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pt-BR" altLang="pt-BR" sz="2800" b="1" dirty="0" smtClean="0">
                <a:solidFill>
                  <a:srgbClr val="000000"/>
                </a:solidFill>
                <a:latin typeface="Times New Roman" panose="02020603050405020304" pitchFamily="18" charset="0"/>
              </a:rPr>
              <a:t>ABRIL</a:t>
            </a:r>
            <a:endParaRPr lang="pt-BR" altLang="pt-BR" sz="2800"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244763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789773" cy="3258065"/>
          </a:xfrm>
        </p:spPr>
        <p:txBody>
          <a:bodyPr/>
          <a:lstStyle/>
          <a:p>
            <a:r>
              <a:rPr lang="pt-BR" sz="1500" dirty="0"/>
              <a:t>4 de abril - sábado (6 meses antes</a:t>
            </a:r>
            <a:r>
              <a:rPr lang="pt-BR" sz="1500" dirty="0" smtClean="0"/>
              <a:t>)</a:t>
            </a:r>
          </a:p>
          <a:p>
            <a:endParaRPr lang="pt-BR" sz="1500" dirty="0"/>
          </a:p>
          <a:p>
            <a:r>
              <a:rPr lang="pt-BR" sz="1500" dirty="0"/>
              <a:t>1. Data até a qual todos os partidos políticos que pretendam participar das eleições de 2020 devem ter obtido </a:t>
            </a:r>
            <a:r>
              <a:rPr lang="pt-BR" sz="1500" b="1" dirty="0"/>
              <a:t>registro de seus estatutos no Tribunal Superior Eleitoral</a:t>
            </a:r>
            <a:r>
              <a:rPr lang="pt-BR" sz="1500" dirty="0"/>
              <a:t> </a:t>
            </a:r>
            <a:r>
              <a:rPr lang="pt-BR" sz="1500" dirty="0">
                <a:hlinkClick r:id="rId2"/>
              </a:rPr>
              <a:t>(Lei n° 9.504/1997, art. 4º)</a:t>
            </a:r>
            <a:r>
              <a:rPr lang="pt-BR" sz="1500" dirty="0"/>
              <a:t>.</a:t>
            </a:r>
          </a:p>
          <a:p>
            <a:r>
              <a:rPr lang="pt-BR" sz="1500" dirty="0"/>
              <a:t>2. Data até a qual os pretensos candidatos a cargo eletivo nas eleições de 2020 devem ter </a:t>
            </a:r>
            <a:r>
              <a:rPr lang="pt-BR" sz="1500" b="1" dirty="0"/>
              <a:t>domicílio eleitoral na circunscrição</a:t>
            </a:r>
            <a:r>
              <a:rPr lang="pt-BR" sz="1500" dirty="0"/>
              <a:t> na qual desejam concorrer e estar com a filiação deferida pelo partido, desde que o estatuto partidário não estabeleça prazo superior (</a:t>
            </a:r>
            <a:r>
              <a:rPr lang="pt-BR" sz="1500" dirty="0">
                <a:hlinkClick r:id="rId3"/>
              </a:rPr>
              <a:t>Lei n° 9.504/1997, art. 9º, caput</a:t>
            </a:r>
            <a:r>
              <a:rPr lang="pt-BR" sz="1500" dirty="0"/>
              <a:t> e </a:t>
            </a:r>
            <a:r>
              <a:rPr lang="pt-BR" sz="1500" dirty="0">
                <a:hlinkClick r:id="rId4"/>
              </a:rPr>
              <a:t>Lei n° 9.096/1995, art. 20, caput</a:t>
            </a:r>
            <a:r>
              <a:rPr lang="pt-BR" sz="1500" dirty="0"/>
              <a:t>).</a:t>
            </a:r>
          </a:p>
          <a:p>
            <a:r>
              <a:rPr lang="pt-BR" sz="1500" dirty="0"/>
              <a:t>3. Data até a qual o presidente da República, os governadores e os prefeitos devem </a:t>
            </a:r>
            <a:r>
              <a:rPr lang="pt-BR" sz="1500" b="1" dirty="0"/>
              <a:t>renunciar aos respectivos mandatos</a:t>
            </a:r>
            <a:r>
              <a:rPr lang="pt-BR" sz="1500" dirty="0"/>
              <a:t> caso pretendam concorrer a outros cargos </a:t>
            </a:r>
            <a:r>
              <a:rPr lang="pt-BR" sz="1500" dirty="0">
                <a:hlinkClick r:id="rId5"/>
              </a:rPr>
              <a:t>(Constituição Federal, art. 14, § 6º)</a:t>
            </a:r>
            <a:r>
              <a:rPr lang="pt-BR" sz="1500" dirty="0"/>
              <a:t>.</a:t>
            </a:r>
          </a:p>
          <a:p>
            <a:pPr eaLnBrk="1" hangingPunct="1">
              <a:buFont typeface="Wingdings" panose="05000000000000000000" pitchFamily="2" charset="2"/>
              <a:buNone/>
            </a:pPr>
            <a:endParaRPr lang="pt-BR" altLang="pt-BR" sz="2400" dirty="0"/>
          </a:p>
        </p:txBody>
      </p:sp>
      <p:sp>
        <p:nvSpPr>
          <p:cNvPr id="4102" name="Text Box 6"/>
          <p:cNvSpPr txBox="1">
            <a:spLocks noChangeArrowheads="1"/>
          </p:cNvSpPr>
          <p:nvPr/>
        </p:nvSpPr>
        <p:spPr bwMode="auto">
          <a:xfrm>
            <a:off x="2019300" y="4493871"/>
            <a:ext cx="8305800" cy="186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fontAlgn="base">
              <a:spcBef>
                <a:spcPct val="50000"/>
              </a:spcBef>
              <a:spcAft>
                <a:spcPct val="0"/>
              </a:spcAft>
            </a:pPr>
            <a:r>
              <a:rPr lang="pt-BR" altLang="pt-BR" sz="1050" b="1" dirty="0">
                <a:solidFill>
                  <a:srgbClr val="000000"/>
                </a:solidFill>
                <a:cs typeface="Arial" panose="020B0604020202020204" pitchFamily="34" charset="0"/>
              </a:rPr>
              <a:t>L. 9.504/97</a:t>
            </a:r>
          </a:p>
          <a:p>
            <a:pPr algn="just" fontAlgn="base">
              <a:spcBef>
                <a:spcPct val="50000"/>
              </a:spcBef>
              <a:spcAft>
                <a:spcPct val="0"/>
              </a:spcAft>
            </a:pPr>
            <a:r>
              <a:rPr lang="pt-BR" altLang="pt-BR" sz="1050" dirty="0" err="1">
                <a:solidFill>
                  <a:srgbClr val="000000"/>
                </a:solidFill>
                <a:cs typeface="Arial" panose="020B0604020202020204" pitchFamily="34" charset="0"/>
              </a:rPr>
              <a:t>Art</a:t>
            </a:r>
            <a:r>
              <a:rPr lang="pt-BR" altLang="pt-BR" sz="1050" dirty="0">
                <a:solidFill>
                  <a:srgbClr val="000000"/>
                </a:solidFill>
                <a:cs typeface="Arial" panose="020B0604020202020204" pitchFamily="34" charset="0"/>
              </a:rPr>
              <a:t> 4º Poderá participar das eleições o partido que</a:t>
            </a:r>
            <a:r>
              <a:rPr lang="pt-BR" altLang="pt-BR" sz="1050" b="1" dirty="0">
                <a:solidFill>
                  <a:srgbClr val="000000"/>
                </a:solidFill>
                <a:cs typeface="Arial" panose="020B0604020202020204" pitchFamily="34" charset="0"/>
              </a:rPr>
              <a:t>, até seis meses antes do pleito</a:t>
            </a:r>
            <a:r>
              <a:rPr lang="pt-BR" altLang="pt-BR" sz="1050" dirty="0">
                <a:solidFill>
                  <a:srgbClr val="000000"/>
                </a:solidFill>
                <a:cs typeface="Arial" panose="020B0604020202020204" pitchFamily="34" charset="0"/>
              </a:rPr>
              <a:t>, tenha registrado seu estatuto no Tribunal Superior Eleitoral, conforme o disposto em lei, e tenha, até a data da convenção, órgão de direção constituído na circunscrição, de acordo com o respectivo estatuto. </a:t>
            </a:r>
            <a:endParaRPr lang="pt-BR" altLang="pt-BR" sz="1050" dirty="0">
              <a:solidFill>
                <a:srgbClr val="000000"/>
              </a:solidFill>
              <a:latin typeface="Times New Roman" panose="02020603050405020304" pitchFamily="18" charset="0"/>
              <a:cs typeface="Times New Roman" panose="02020603050405020304" pitchFamily="18" charset="0"/>
            </a:endParaRPr>
          </a:p>
          <a:p>
            <a:pPr algn="just" fontAlgn="base">
              <a:spcBef>
                <a:spcPct val="50000"/>
              </a:spcBef>
              <a:spcAft>
                <a:spcPct val="0"/>
              </a:spcAft>
            </a:pPr>
            <a:r>
              <a:rPr lang="pt-BR" altLang="pt-BR" sz="1050" dirty="0">
                <a:solidFill>
                  <a:srgbClr val="000000"/>
                </a:solidFill>
                <a:cs typeface="Arial" panose="020B0604020202020204" pitchFamily="34" charset="0"/>
              </a:rPr>
              <a:t>Art. 9º </a:t>
            </a:r>
            <a:r>
              <a:rPr lang="pt-BR" altLang="pt-BR" sz="1050" dirty="0">
                <a:solidFill>
                  <a:srgbClr val="000000"/>
                </a:solidFill>
              </a:rPr>
              <a:t>Para concorrer às eleições, o candidato deverá possuir </a:t>
            </a:r>
            <a:r>
              <a:rPr lang="pt-BR" altLang="pt-BR" sz="1050" b="1" dirty="0">
                <a:solidFill>
                  <a:srgbClr val="000000"/>
                </a:solidFill>
              </a:rPr>
              <a:t>domicílio eleitoral </a:t>
            </a:r>
            <a:r>
              <a:rPr lang="pt-BR" altLang="pt-BR" sz="1050" dirty="0">
                <a:solidFill>
                  <a:srgbClr val="000000"/>
                </a:solidFill>
              </a:rPr>
              <a:t>na respectiva circunscrição pelo </a:t>
            </a:r>
            <a:r>
              <a:rPr lang="pt-BR" altLang="pt-BR" sz="1050" b="1" dirty="0">
                <a:solidFill>
                  <a:srgbClr val="000000"/>
                </a:solidFill>
              </a:rPr>
              <a:t>prazo de seis meses </a:t>
            </a:r>
            <a:r>
              <a:rPr lang="pt-BR" altLang="pt-BR" sz="1050" dirty="0">
                <a:solidFill>
                  <a:srgbClr val="000000"/>
                </a:solidFill>
              </a:rPr>
              <a:t>e estar com a </a:t>
            </a:r>
            <a:r>
              <a:rPr lang="pt-BR" altLang="pt-BR" sz="1050" b="1" dirty="0">
                <a:solidFill>
                  <a:srgbClr val="000000"/>
                </a:solidFill>
              </a:rPr>
              <a:t>filiação deferida pelo partido </a:t>
            </a:r>
            <a:r>
              <a:rPr lang="pt-BR" altLang="pt-BR" sz="1050" dirty="0">
                <a:solidFill>
                  <a:srgbClr val="000000"/>
                </a:solidFill>
              </a:rPr>
              <a:t>no </a:t>
            </a:r>
            <a:r>
              <a:rPr lang="pt-BR" altLang="pt-BR" sz="1050" b="1" dirty="0">
                <a:solidFill>
                  <a:srgbClr val="000000"/>
                </a:solidFill>
              </a:rPr>
              <a:t>mesmo prazo</a:t>
            </a:r>
            <a:r>
              <a:rPr lang="pt-BR" altLang="pt-BR" sz="1050" dirty="0">
                <a:solidFill>
                  <a:srgbClr val="000000"/>
                </a:solidFill>
              </a:rPr>
              <a:t>. (Lei 13.165/15)</a:t>
            </a:r>
          </a:p>
          <a:p>
            <a:pPr algn="just" fontAlgn="base">
              <a:spcBef>
                <a:spcPct val="50000"/>
              </a:spcBef>
              <a:spcAft>
                <a:spcPct val="0"/>
              </a:spcAft>
            </a:pPr>
            <a:r>
              <a:rPr lang="pt-BR" altLang="pt-BR" sz="1050" b="1" u="sng" dirty="0">
                <a:solidFill>
                  <a:srgbClr val="000000"/>
                </a:solidFill>
                <a:latin typeface="Times New Roman" panose="02020603050405020304" pitchFamily="18" charset="0"/>
              </a:rPr>
              <a:t>L 9.096/95</a:t>
            </a:r>
          </a:p>
          <a:p>
            <a:pPr algn="just" fontAlgn="base">
              <a:spcBef>
                <a:spcPct val="50000"/>
              </a:spcBef>
              <a:spcAft>
                <a:spcPct val="0"/>
              </a:spcAft>
            </a:pPr>
            <a:r>
              <a:rPr lang="pt-BR" altLang="pt-BR" sz="1050" dirty="0">
                <a:solidFill>
                  <a:srgbClr val="000000"/>
                </a:solidFill>
              </a:rPr>
              <a:t>Art. 20. É facultado ao partido político estabelecer, em seu estatuto, </a:t>
            </a:r>
            <a:r>
              <a:rPr lang="pt-BR" altLang="pt-BR" sz="1050" b="1" dirty="0">
                <a:solidFill>
                  <a:srgbClr val="000000"/>
                </a:solidFill>
              </a:rPr>
              <a:t>prazos de filiação partidária superiores aos previstos nesta Lei</a:t>
            </a:r>
            <a:r>
              <a:rPr lang="pt-BR" altLang="pt-BR" sz="1050" dirty="0">
                <a:solidFill>
                  <a:srgbClr val="000000"/>
                </a:solidFill>
              </a:rPr>
              <a:t>, com vistas a candidatura a cargos eletivos.</a:t>
            </a:r>
            <a:endParaRPr lang="pt-BR" altLang="pt-BR" sz="1050" u="sng"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565878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02"/>
                                        </p:tgtEl>
                                        <p:attrNameLst>
                                          <p:attrName>style.visibility</p:attrName>
                                        </p:attrNameLst>
                                      </p:cBhvr>
                                      <p:to>
                                        <p:strVal val="visible"/>
                                      </p:to>
                                    </p:set>
                                    <p:anim calcmode="lin" valueType="num">
                                      <p:cBhvr additive="base">
                                        <p:cTn id="31" dur="500" fill="hold"/>
                                        <p:tgtEl>
                                          <p:spTgt spid="4102"/>
                                        </p:tgtEl>
                                        <p:attrNameLst>
                                          <p:attrName>ppt_x</p:attrName>
                                        </p:attrNameLst>
                                      </p:cBhvr>
                                      <p:tavLst>
                                        <p:tav tm="0">
                                          <p:val>
                                            <p:strVal val="0-#ppt_w/2"/>
                                          </p:val>
                                        </p:tav>
                                        <p:tav tm="100000">
                                          <p:val>
                                            <p:strVal val="#ppt_x"/>
                                          </p:val>
                                        </p:tav>
                                      </p:tavLst>
                                    </p:anim>
                                    <p:anim calcmode="lin" valueType="num">
                                      <p:cBhvr additive="base">
                                        <p:cTn id="32" dur="500" fill="hold"/>
                                        <p:tgtEl>
                                          <p:spTgt spid="4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P spid="410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057400" y="228600"/>
            <a:ext cx="7772400" cy="1143000"/>
          </a:xfrm>
        </p:spPr>
        <p:txBody>
          <a:bodyPr/>
          <a:lstStyle/>
          <a:p>
            <a:pPr eaLnBrk="1" hangingPunct="1"/>
            <a:r>
              <a:rPr lang="pt-BR" altLang="pt-BR" sz="4800" b="1" dirty="0"/>
              <a:t>Calendário </a:t>
            </a:r>
            <a:r>
              <a:rPr lang="pt-BR" altLang="pt-BR" sz="4800" b="1" dirty="0" smtClean="0"/>
              <a:t>Eleitoral 2020</a:t>
            </a:r>
            <a:endParaRPr lang="pt-BR" altLang="pt-BR" sz="4800" b="1" dirty="0"/>
          </a:p>
        </p:txBody>
      </p:sp>
      <p:sp>
        <p:nvSpPr>
          <p:cNvPr id="8197" name="Text Box 5"/>
          <p:cNvSpPr txBox="1">
            <a:spLocks noChangeArrowheads="1"/>
          </p:cNvSpPr>
          <p:nvPr/>
        </p:nvSpPr>
        <p:spPr bwMode="auto">
          <a:xfrm>
            <a:off x="1676400" y="4637090"/>
            <a:ext cx="83058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fontAlgn="base">
              <a:spcBef>
                <a:spcPct val="50000"/>
              </a:spcBef>
              <a:spcAft>
                <a:spcPct val="0"/>
              </a:spcAft>
            </a:pPr>
            <a:r>
              <a:rPr lang="pt-BR" altLang="pt-BR" sz="900" dirty="0">
                <a:solidFill>
                  <a:srgbClr val="000000"/>
                </a:solidFill>
                <a:cs typeface="Arial" panose="020B0604020202020204" pitchFamily="34" charset="0"/>
              </a:rPr>
              <a:t>- </a:t>
            </a:r>
            <a:r>
              <a:rPr lang="pt-BR" altLang="pt-BR" sz="900" b="1" dirty="0">
                <a:solidFill>
                  <a:srgbClr val="000000"/>
                </a:solidFill>
                <a:cs typeface="Arial" panose="020B0604020202020204" pitchFamily="34" charset="0"/>
              </a:rPr>
              <a:t>Lei 9.504/97</a:t>
            </a:r>
            <a:r>
              <a:rPr lang="pt-BR" altLang="pt-BR" sz="900" dirty="0">
                <a:solidFill>
                  <a:srgbClr val="000000"/>
                </a:solidFill>
                <a:cs typeface="Arial" panose="020B0604020202020204" pitchFamily="34" charset="0"/>
              </a:rPr>
              <a:t>, art. 7º,</a:t>
            </a:r>
          </a:p>
          <a:p>
            <a:pPr algn="just" fontAlgn="base">
              <a:spcBef>
                <a:spcPct val="50000"/>
              </a:spcBef>
              <a:spcAft>
                <a:spcPct val="0"/>
              </a:spcAft>
            </a:pPr>
            <a:r>
              <a:rPr lang="pt-BR" altLang="pt-BR" sz="900" dirty="0">
                <a:solidFill>
                  <a:srgbClr val="000000"/>
                </a:solidFill>
                <a:cs typeface="Arial" panose="020B0604020202020204" pitchFamily="34" charset="0"/>
              </a:rPr>
              <a:t>     § 1º Em caso de omissão do estatuto, caberá ao órgão de direção nacional do partido estabelecer as normas a que se refere este artigo, publicando-as no Diário Oficial da União </a:t>
            </a:r>
            <a:r>
              <a:rPr lang="pt-BR" altLang="pt-BR" sz="900" b="1" dirty="0">
                <a:solidFill>
                  <a:srgbClr val="000000"/>
                </a:solidFill>
                <a:cs typeface="Arial" panose="020B0604020202020204" pitchFamily="34" charset="0"/>
              </a:rPr>
              <a:t>até cento e oitenta dias antes das eleições.</a:t>
            </a:r>
          </a:p>
          <a:p>
            <a:pPr algn="just" fontAlgn="base">
              <a:spcBef>
                <a:spcPct val="50000"/>
              </a:spcBef>
              <a:spcAft>
                <a:spcPct val="0"/>
              </a:spcAft>
            </a:pPr>
            <a:r>
              <a:rPr lang="pt-BR" altLang="pt-BR" sz="900" dirty="0">
                <a:solidFill>
                  <a:srgbClr val="000000"/>
                </a:solidFill>
                <a:cs typeface="Arial" panose="020B0604020202020204" pitchFamily="34" charset="0"/>
              </a:rPr>
              <a:t>Art. 73. São proibidas aos agentes públicos, servidores ou não, as seguintes </a:t>
            </a:r>
            <a:r>
              <a:rPr lang="pt-BR" altLang="pt-BR" sz="900" b="1" dirty="0">
                <a:solidFill>
                  <a:srgbClr val="000000"/>
                </a:solidFill>
                <a:cs typeface="Arial" panose="020B0604020202020204" pitchFamily="34" charset="0"/>
              </a:rPr>
              <a:t>condutas tendentes a afetar a igualdade de oportunidades entre candidatos nos pleitos eleitorais</a:t>
            </a:r>
            <a:r>
              <a:rPr lang="pt-BR" altLang="pt-BR" sz="900" dirty="0">
                <a:solidFill>
                  <a:srgbClr val="000000"/>
                </a:solidFill>
                <a:cs typeface="Arial" panose="020B0604020202020204" pitchFamily="34" charset="0"/>
              </a:rPr>
              <a:t>: </a:t>
            </a:r>
          </a:p>
          <a:p>
            <a:pPr algn="just" fontAlgn="base">
              <a:spcBef>
                <a:spcPct val="50000"/>
              </a:spcBef>
              <a:spcAft>
                <a:spcPct val="0"/>
              </a:spcAft>
            </a:pPr>
            <a:r>
              <a:rPr lang="pt-BR" altLang="pt-BR" sz="900" dirty="0">
                <a:solidFill>
                  <a:srgbClr val="000000"/>
                </a:solidFill>
                <a:cs typeface="Arial" panose="020B0604020202020204" pitchFamily="34" charset="0"/>
              </a:rPr>
              <a:t>(...)</a:t>
            </a:r>
          </a:p>
          <a:p>
            <a:pPr algn="just" fontAlgn="base">
              <a:spcBef>
                <a:spcPct val="50000"/>
              </a:spcBef>
              <a:spcAft>
                <a:spcPct val="0"/>
              </a:spcAft>
            </a:pPr>
            <a:r>
              <a:rPr lang="pt-BR" altLang="pt-BR" sz="900" dirty="0">
                <a:solidFill>
                  <a:srgbClr val="000000"/>
                </a:solidFill>
                <a:cs typeface="Arial" panose="020B0604020202020204" pitchFamily="34" charset="0"/>
              </a:rPr>
              <a:t>    VIII - fazer, na circunscrição do pleito, revisão geral da remuneração dos servidores públicos que exceda a recomposição da perda de seu poder aquisitivo ao longo do ano da eleição, a partir do início do prazo estabelecido no art. 7º desta Lei e até a posse dos eleitos. </a:t>
            </a:r>
          </a:p>
        </p:txBody>
      </p:sp>
      <p:sp>
        <p:nvSpPr>
          <p:cNvPr id="2" name="Retângulo 1"/>
          <p:cNvSpPr/>
          <p:nvPr/>
        </p:nvSpPr>
        <p:spPr>
          <a:xfrm>
            <a:off x="1759808" y="1597326"/>
            <a:ext cx="8138984" cy="2800767"/>
          </a:xfrm>
          <a:prstGeom prst="rect">
            <a:avLst/>
          </a:prstGeom>
        </p:spPr>
        <p:txBody>
          <a:bodyPr wrap="square">
            <a:spAutoFit/>
          </a:bodyPr>
          <a:lstStyle/>
          <a:p>
            <a:pPr algn="ctr"/>
            <a:r>
              <a:rPr lang="pt-BR" sz="1600" b="0" i="0" dirty="0" smtClean="0">
                <a:effectLst/>
                <a:latin typeface="+mj-lt"/>
              </a:rPr>
              <a:t>7 de abril - terça-feira (180 dias antes)</a:t>
            </a:r>
          </a:p>
          <a:p>
            <a:pPr algn="ctr"/>
            <a:endParaRPr lang="pt-BR" sz="1600" b="0" i="0" dirty="0" smtClean="0">
              <a:effectLst/>
              <a:latin typeface="+mj-lt"/>
            </a:endParaRPr>
          </a:p>
          <a:p>
            <a:pPr algn="just"/>
            <a:r>
              <a:rPr lang="pt-BR" sz="1600" b="0" i="0" dirty="0" smtClean="0">
                <a:effectLst/>
                <a:latin typeface="+mj-lt"/>
              </a:rPr>
              <a:t>1. Último dia para o órgão de direção nacional do partido político publicar, no Diário Oficial da União, as normas para a escolha e substituição de candidatos e para a formação de coligações, na hipótese de omissão do estatuto, encaminhando-as ao Tribunal Superior Eleitoral antes da realização das convenções, para fins de divulgação no sítio eletrônico da Justiça Eleitoral </a:t>
            </a:r>
            <a:r>
              <a:rPr lang="pt-BR" sz="1600" b="0" i="0" u="none" strike="noStrike" dirty="0" smtClean="0">
                <a:effectLst/>
                <a:latin typeface="+mj-lt"/>
                <a:hlinkClick r:id="rId2"/>
              </a:rPr>
              <a:t>(Lei n° 9.504/1997, art. 7º , § 1º)</a:t>
            </a:r>
            <a:r>
              <a:rPr lang="pt-BR" sz="1600" b="0" i="0" dirty="0" smtClean="0">
                <a:effectLst/>
                <a:latin typeface="+mj-lt"/>
              </a:rPr>
              <a:t>.</a:t>
            </a:r>
          </a:p>
          <a:p>
            <a:pPr algn="just"/>
            <a:r>
              <a:rPr lang="pt-BR" sz="1600" b="0" i="0" dirty="0" smtClean="0">
                <a:effectLst/>
                <a:latin typeface="+mj-lt"/>
              </a:rPr>
              <a:t>2. Data a partir da qual, até a posse dos eleitos, é que exceda a recomposição da perda de seu </a:t>
            </a:r>
            <a:r>
              <a:rPr lang="pt-BR" sz="1600" b="0" i="0" dirty="0" err="1" smtClean="0">
                <a:effectLst/>
                <a:latin typeface="+mj-lt"/>
              </a:rPr>
              <a:t>p</a:t>
            </a:r>
            <a:r>
              <a:rPr lang="pt-BR" sz="1600" b="1" i="0" dirty="0" err="1" smtClean="0">
                <a:effectLst/>
                <a:latin typeface="+mj-lt"/>
              </a:rPr>
              <a:t>vedado</a:t>
            </a:r>
            <a:r>
              <a:rPr lang="pt-BR" sz="1600" b="1" i="0" dirty="0" smtClean="0">
                <a:effectLst/>
                <a:latin typeface="+mj-lt"/>
              </a:rPr>
              <a:t> aos agentes públicos fazer, na circunscrição do pleito, revisão geral da remuneração dos servidores públicos </a:t>
            </a:r>
            <a:r>
              <a:rPr lang="pt-BR" sz="1600" b="0" i="0" dirty="0" err="1" smtClean="0">
                <a:effectLst/>
                <a:latin typeface="+mj-lt"/>
              </a:rPr>
              <a:t>oder</a:t>
            </a:r>
            <a:r>
              <a:rPr lang="pt-BR" sz="1600" b="0" i="0" dirty="0" smtClean="0">
                <a:effectLst/>
                <a:latin typeface="+mj-lt"/>
              </a:rPr>
              <a:t> aquisitivo ao longo do ano da eleição (</a:t>
            </a:r>
            <a:r>
              <a:rPr lang="pt-BR" sz="1600" b="0" i="0" u="none" strike="noStrike" dirty="0" smtClean="0">
                <a:effectLst/>
                <a:latin typeface="+mj-lt"/>
                <a:hlinkClick r:id="rId3"/>
              </a:rPr>
              <a:t>Lei n° 9.504/1997, art. 73, VIII</a:t>
            </a:r>
            <a:r>
              <a:rPr lang="pt-BR" sz="1600" b="0" i="0" dirty="0" smtClean="0">
                <a:effectLst/>
                <a:latin typeface="+mj-lt"/>
              </a:rPr>
              <a:t> e </a:t>
            </a:r>
            <a:r>
              <a:rPr lang="pt-BR" sz="1600" b="0" i="0" u="none" strike="noStrike" dirty="0" smtClean="0">
                <a:effectLst/>
                <a:latin typeface="+mj-lt"/>
                <a:hlinkClick r:id="rId4"/>
              </a:rPr>
              <a:t>Res.-TSE n° 22.252/2006</a:t>
            </a:r>
            <a:r>
              <a:rPr lang="pt-BR" sz="1600" b="0" i="0" dirty="0" smtClean="0">
                <a:effectLst/>
                <a:latin typeface="+mj-lt"/>
              </a:rPr>
              <a:t>).</a:t>
            </a:r>
            <a:endParaRPr lang="pt-BR" sz="1600" b="0" i="0" dirty="0">
              <a:effectLst/>
              <a:latin typeface="+mj-lt"/>
            </a:endParaRPr>
          </a:p>
        </p:txBody>
      </p:sp>
    </p:spTree>
    <p:extLst>
      <p:ext uri="{BB962C8B-B14F-4D97-AF65-F5344CB8AC3E}">
        <p14:creationId xmlns:p14="http://schemas.microsoft.com/office/powerpoint/2010/main" val="1050301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additive="base">
                                        <p:cTn id="7" dur="500" fill="hold"/>
                                        <p:tgtEl>
                                          <p:spTgt spid="8197"/>
                                        </p:tgtEl>
                                        <p:attrNameLst>
                                          <p:attrName>ppt_x</p:attrName>
                                        </p:attrNameLst>
                                      </p:cBhvr>
                                      <p:tavLst>
                                        <p:tav tm="0">
                                          <p:val>
                                            <p:strVal val="0-#ppt_w/2"/>
                                          </p:val>
                                        </p:tav>
                                        <p:tav tm="100000">
                                          <p:val>
                                            <p:strVal val="#ppt_x"/>
                                          </p:val>
                                        </p:tav>
                                      </p:tavLst>
                                    </p:anim>
                                    <p:anim calcmode="lin" valueType="num">
                                      <p:cBhvr additive="base">
                                        <p:cTn id="8" dur="500" fill="hold"/>
                                        <p:tgtEl>
                                          <p:spTgt spid="81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228600"/>
            <a:ext cx="7772400" cy="1143000"/>
          </a:xfrm>
        </p:spPr>
        <p:txBody>
          <a:bodyPr/>
          <a:lstStyle/>
          <a:p>
            <a:pPr eaLnBrk="1" hangingPunct="1"/>
            <a:r>
              <a:rPr lang="pt-BR" altLang="pt-BR" sz="4800" b="1" dirty="0"/>
              <a:t>Calendário Eleitoral </a:t>
            </a:r>
            <a:r>
              <a:rPr lang="pt-BR" altLang="pt-BR" sz="4800" b="1" dirty="0" smtClean="0"/>
              <a:t>2020</a:t>
            </a:r>
            <a:endParaRPr lang="pt-BR" altLang="pt-BR" sz="4800" b="1" dirty="0"/>
          </a:p>
        </p:txBody>
      </p:sp>
      <p:sp>
        <p:nvSpPr>
          <p:cNvPr id="4099" name="Rectangle 3"/>
          <p:cNvSpPr>
            <a:spLocks noGrp="1" noChangeArrowheads="1"/>
          </p:cNvSpPr>
          <p:nvPr>
            <p:ph type="subTitle" idx="1"/>
          </p:nvPr>
        </p:nvSpPr>
        <p:spPr>
          <a:xfrm>
            <a:off x="1878227" y="1371599"/>
            <a:ext cx="8789773" cy="3258065"/>
          </a:xfrm>
        </p:spPr>
        <p:txBody>
          <a:bodyPr/>
          <a:lstStyle/>
          <a:p>
            <a:r>
              <a:rPr lang="pt-BR" sz="1600" dirty="0"/>
              <a:t>27 de abril - </a:t>
            </a:r>
            <a:r>
              <a:rPr lang="pt-BR" sz="1600" dirty="0" smtClean="0"/>
              <a:t>segunda-feira</a:t>
            </a:r>
          </a:p>
          <a:p>
            <a:endParaRPr lang="pt-BR" sz="1600" dirty="0"/>
          </a:p>
          <a:p>
            <a:r>
              <a:rPr lang="pt-BR" sz="1600" dirty="0"/>
              <a:t>Data a partir da qual, até 29 de abril de 2020, será realizado o Teste de Confirmação das correções aplicadas decorrentes dos resultados obtidos no Teste Público de Segurança ocorrido na semana de 25 a 29 de novembro de 2019.</a:t>
            </a:r>
          </a:p>
          <a:p>
            <a:endParaRPr lang="pt-BR" sz="1600" dirty="0" smtClean="0"/>
          </a:p>
          <a:p>
            <a:r>
              <a:rPr lang="pt-BR" sz="1600" dirty="0" smtClean="0"/>
              <a:t>29 </a:t>
            </a:r>
            <a:r>
              <a:rPr lang="pt-BR" sz="1600" dirty="0"/>
              <a:t>de abril - </a:t>
            </a:r>
            <a:r>
              <a:rPr lang="pt-BR" sz="1600" dirty="0" smtClean="0"/>
              <a:t>quarta-feira</a:t>
            </a:r>
          </a:p>
          <a:p>
            <a:endParaRPr lang="pt-BR" sz="1600" dirty="0"/>
          </a:p>
          <a:p>
            <a:r>
              <a:rPr lang="pt-BR" sz="1600" dirty="0"/>
              <a:t>Último dia para a realização do Teste de Confirmação das correções aplicadas decorrentes dos resultados obtidos no Teste Público de Segurança ocorrido na semana de 25 a 29 de novembro de 2019.</a:t>
            </a:r>
          </a:p>
          <a:p>
            <a:endParaRPr lang="pt-BR" sz="1600" dirty="0" smtClean="0"/>
          </a:p>
          <a:p>
            <a:r>
              <a:rPr lang="pt-BR" sz="1600" dirty="0" smtClean="0"/>
              <a:t>30 </a:t>
            </a:r>
            <a:r>
              <a:rPr lang="pt-BR" sz="1600" dirty="0"/>
              <a:t>de abril - </a:t>
            </a:r>
            <a:r>
              <a:rPr lang="pt-BR" sz="1600" dirty="0" smtClean="0"/>
              <a:t>quinta-feira</a:t>
            </a:r>
          </a:p>
          <a:p>
            <a:endParaRPr lang="pt-BR" sz="1600" dirty="0"/>
          </a:p>
          <a:p>
            <a:r>
              <a:rPr lang="pt-BR" sz="1600" dirty="0"/>
              <a:t>Último dia para utilização do serviço de </a:t>
            </a:r>
            <a:r>
              <a:rPr lang="pt-BR" sz="1600" dirty="0" err="1"/>
              <a:t>pré</a:t>
            </a:r>
            <a:r>
              <a:rPr lang="pt-BR" sz="1600" dirty="0"/>
              <a:t>-atendimento, via internet, para requerimento de alistamento, transferência e revisão (Título Net) para zonas eleitorais no Brasil.</a:t>
            </a:r>
          </a:p>
          <a:p>
            <a:pPr eaLnBrk="1" hangingPunct="1">
              <a:buFont typeface="Wingdings" panose="05000000000000000000" pitchFamily="2" charset="2"/>
              <a:buNone/>
            </a:pPr>
            <a:endParaRPr lang="pt-BR" altLang="pt-BR" sz="2400" dirty="0"/>
          </a:p>
        </p:txBody>
      </p:sp>
    </p:spTree>
    <p:extLst>
      <p:ext uri="{BB962C8B-B14F-4D97-AF65-F5344CB8AC3E}">
        <p14:creationId xmlns:p14="http://schemas.microsoft.com/office/powerpoint/2010/main" val="30589097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anim calcmode="lin" valueType="num">
                                      <p:cBhvr additive="base">
                                        <p:cTn id="25"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8" end="8"/>
                                            </p:txEl>
                                          </p:spTgt>
                                        </p:tgtEl>
                                        <p:attrNameLst>
                                          <p:attrName>style.visibility</p:attrName>
                                        </p:attrNameLst>
                                      </p:cBhvr>
                                      <p:to>
                                        <p:strVal val="visible"/>
                                      </p:to>
                                    </p:set>
                                    <p:anim calcmode="lin" valueType="num">
                                      <p:cBhvr additive="base">
                                        <p:cTn id="31" dur="500" fill="hold"/>
                                        <p:tgtEl>
                                          <p:spTgt spid="4099">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10" end="10"/>
                                            </p:txEl>
                                          </p:spTgt>
                                        </p:tgtEl>
                                        <p:attrNameLst>
                                          <p:attrName>style.visibility</p:attrName>
                                        </p:attrNameLst>
                                      </p:cBhvr>
                                      <p:to>
                                        <p:strVal val="visible"/>
                                      </p:to>
                                    </p:set>
                                    <p:anim calcmode="lin" valueType="num">
                                      <p:cBhvr additive="base">
                                        <p:cTn id="37" dur="500" fill="hold"/>
                                        <p:tgtEl>
                                          <p:spTgt spid="4099">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3930</Words>
  <Application>Microsoft Office PowerPoint</Application>
  <PresentationFormat>Widescreen</PresentationFormat>
  <Paragraphs>442</Paragraphs>
  <Slides>58</Slides>
  <Notes>1</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58</vt:i4>
      </vt:variant>
    </vt:vector>
  </HeadingPairs>
  <TitlesOfParts>
    <vt:vector size="66" baseType="lpstr">
      <vt:lpstr>Arial</vt:lpstr>
      <vt:lpstr>Arial Black</vt:lpstr>
      <vt:lpstr>Calibri</vt:lpstr>
      <vt:lpstr>Calibri Light</vt:lpstr>
      <vt:lpstr>Times New Roman</vt:lpstr>
      <vt:lpstr>Wingdings</vt:lpstr>
      <vt:lpstr>Tema do Office</vt:lpstr>
      <vt:lpstr>Design padrão</vt:lpstr>
      <vt:lpstr> Legislação Eleitoral Calendário 2020 </vt:lpstr>
      <vt:lpstr>Calendário Eleitoral 2020  RESOLUÇÃO Nº 23.606, DE 17 DE DEZEMBRO DE 2019. Calendário Eleitoral (Eleições 2020).   O TRIBUNAL SUPERIOR ELEITORAL, no uso das atribuições que lhe são conferidas pelos artigos 23, IX, do Código Eleitoral e 105 da Lei nº 9.504, de 30 de setembro de 1997, RESOLVE: Art. 1º Fica estabelecido o Calendário Eleitoral das Eleições 2020 de acordo com o Anexo I desta Resolução. Parágrafo único. Os procedimentos, vedações e permissões no dia da votação constam dos Anexos II e III desta Resolução   </vt:lpstr>
      <vt:lpstr>Calendário Eleitoral - 2020</vt:lpstr>
      <vt:lpstr>Calendário Eleitoral - 2020</vt:lpstr>
      <vt:lpstr>Calendário Eleitoral - 2020</vt:lpstr>
      <vt:lpstr>Calendário Eleitoral - 2020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lpstr>Calendário Eleitoral 2020</vt:lpstr>
    </vt:vector>
  </TitlesOfParts>
  <Company>Câmara dos Deputados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Legislação Eleitoral Calendário 2020 </dc:title>
  <dc:creator>Mauro Almeida Noleto</dc:creator>
  <cp:lastModifiedBy>Mauro Almeida Noleto</cp:lastModifiedBy>
  <cp:revision>19</cp:revision>
  <cp:lastPrinted>2020-01-23T20:26:29Z</cp:lastPrinted>
  <dcterms:created xsi:type="dcterms:W3CDTF">2020-01-21T15:31:05Z</dcterms:created>
  <dcterms:modified xsi:type="dcterms:W3CDTF">2020-01-23T20:26:33Z</dcterms:modified>
</cp:coreProperties>
</file>