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7" r:id="rId2"/>
    <p:sldId id="258" r:id="rId3"/>
    <p:sldId id="259" r:id="rId4"/>
    <p:sldId id="264" r:id="rId5"/>
    <p:sldId id="260" r:id="rId6"/>
    <p:sldId id="261" r:id="rId7"/>
    <p:sldId id="266" r:id="rId8"/>
    <p:sldId id="263" r:id="rId9"/>
    <p:sldId id="262" r:id="rId10"/>
    <p:sldId id="267" r:id="rId11"/>
    <p:sldId id="265" r:id="rId12"/>
    <p:sldId id="268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39DC4-D52A-4A5D-BDEF-9C9FA0E34740}" type="datetimeFigureOut">
              <a:rPr lang="pt-BR" smtClean="0"/>
              <a:t>27/01/2020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13AC5-CAE9-4A7D-8892-6DF58C31CB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9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AC5-CAE9-4A7D-8892-6DF58C31CB9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14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6C2-64FD-49E3-A22C-E62C7954333C}" type="datetimeFigureOut">
              <a:rPr lang="pt-BR" smtClean="0"/>
              <a:t>27/01/2020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78BD-E914-4903-BBD1-6F16D213C0DC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6C2-64FD-49E3-A22C-E62C7954333C}" type="datetimeFigureOut">
              <a:rPr lang="pt-BR" smtClean="0"/>
              <a:t>27/01/2020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78BD-E914-4903-BBD1-6F16D213C0D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6C2-64FD-49E3-A22C-E62C7954333C}" type="datetimeFigureOut">
              <a:rPr lang="pt-BR" smtClean="0"/>
              <a:t>27/01/2020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78BD-E914-4903-BBD1-6F16D213C0D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6C2-64FD-49E3-A22C-E62C7954333C}" type="datetimeFigureOut">
              <a:rPr lang="pt-BR" smtClean="0"/>
              <a:t>27/01/2020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78BD-E914-4903-BBD1-6F16D213C0D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6C2-64FD-49E3-A22C-E62C7954333C}" type="datetimeFigureOut">
              <a:rPr lang="pt-BR" smtClean="0"/>
              <a:t>27/01/2020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78BD-E914-4903-BBD1-6F16D213C0DC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6C2-64FD-49E3-A22C-E62C7954333C}" type="datetimeFigureOut">
              <a:rPr lang="pt-BR" smtClean="0"/>
              <a:t>27/01/2020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78BD-E914-4903-BBD1-6F16D213C0D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6C2-64FD-49E3-A22C-E62C7954333C}" type="datetimeFigureOut">
              <a:rPr lang="pt-BR" smtClean="0"/>
              <a:t>27/01/2020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78BD-E914-4903-BBD1-6F16D213C0D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6C2-64FD-49E3-A22C-E62C7954333C}" type="datetimeFigureOut">
              <a:rPr lang="pt-BR" smtClean="0"/>
              <a:t>27/01/2020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78BD-E914-4903-BBD1-6F16D213C0D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6C2-64FD-49E3-A22C-E62C7954333C}" type="datetimeFigureOut">
              <a:rPr lang="pt-BR" smtClean="0"/>
              <a:t>27/01/2020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78BD-E914-4903-BBD1-6F16D213C0D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6C2-64FD-49E3-A22C-E62C7954333C}" type="datetimeFigureOut">
              <a:rPr lang="pt-BR" smtClean="0"/>
              <a:t>27/01/2020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78BD-E914-4903-BBD1-6F16D213C0DC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6C2-64FD-49E3-A22C-E62C7954333C}" type="datetimeFigureOut">
              <a:rPr lang="pt-BR" smtClean="0"/>
              <a:t>27/01/2020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78BD-E914-4903-BBD1-6F16D213C0D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BC2F6C2-64FD-49E3-A22C-E62C7954333C}" type="datetimeFigureOut">
              <a:rPr lang="pt-BR" smtClean="0"/>
              <a:t>27/01/2020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24478BD-E914-4903-BBD1-6F16D213C0D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nlb.org.br/" TargetMode="External"/><Relationship Id="rId4" Type="http://schemas.openxmlformats.org/officeDocument/2006/relationships/hyperlink" Target="http://www.edicoescnbb.com.b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4.bcb.gov.br/top50/port/top50.as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Auditoria da Dívida Pública Brasileira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 rotWithShape="1">
          <a:blip r:embed="rId2"/>
          <a:srcRect l="29606" t="32912" r="41357" b="15189"/>
          <a:stretch/>
        </p:blipFill>
        <p:spPr bwMode="auto">
          <a:xfrm>
            <a:off x="1252318" y="1410607"/>
            <a:ext cx="3778048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/>
          <p:cNvPicPr/>
          <p:nvPr/>
        </p:nvPicPr>
        <p:blipFill rotWithShape="1">
          <a:blip r:embed="rId3"/>
          <a:srcRect l="29891" t="32404" r="41039" b="15385"/>
          <a:stretch/>
        </p:blipFill>
        <p:spPr bwMode="auto">
          <a:xfrm>
            <a:off x="3570342" y="3400012"/>
            <a:ext cx="3384376" cy="3812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/>
          <p:cNvPicPr/>
          <p:nvPr/>
        </p:nvPicPr>
        <p:blipFill rotWithShape="1">
          <a:blip r:embed="rId4"/>
          <a:srcRect l="30033" t="32912" r="40930" b="15189"/>
          <a:stretch/>
        </p:blipFill>
        <p:spPr bwMode="auto">
          <a:xfrm>
            <a:off x="3563888" y="1410607"/>
            <a:ext cx="3449070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82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 rotWithShape="1">
          <a:blip r:embed="rId2"/>
          <a:srcRect l="29606" t="32912" r="41357" b="15189"/>
          <a:stretch/>
        </p:blipFill>
        <p:spPr bwMode="auto">
          <a:xfrm>
            <a:off x="1205910" y="548680"/>
            <a:ext cx="3778048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/>
          <p:cNvPicPr/>
          <p:nvPr/>
        </p:nvPicPr>
        <p:blipFill rotWithShape="1">
          <a:blip r:embed="rId3"/>
          <a:srcRect l="29891" t="32404" r="41039" b="15385"/>
          <a:stretch/>
        </p:blipFill>
        <p:spPr bwMode="auto">
          <a:xfrm>
            <a:off x="3547925" y="2492896"/>
            <a:ext cx="3384376" cy="3812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/>
          <p:cNvPicPr/>
          <p:nvPr/>
        </p:nvPicPr>
        <p:blipFill rotWithShape="1">
          <a:blip r:embed="rId4"/>
          <a:srcRect l="30033" t="32912" r="40930" b="15189"/>
          <a:stretch/>
        </p:blipFill>
        <p:spPr bwMode="auto">
          <a:xfrm>
            <a:off x="3517480" y="548680"/>
            <a:ext cx="3449070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990600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97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Índice dos Círculos Bíblicos e dos Textos de Apoio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/>
              <a:t>1º </a:t>
            </a:r>
            <a:r>
              <a:rPr lang="pt-BR" b="1" dirty="0" smtClean="0"/>
              <a:t>ENCONTRO - </a:t>
            </a:r>
            <a:r>
              <a:rPr lang="pt-BR" dirty="0" smtClean="0"/>
              <a:t>BRASIL</a:t>
            </a:r>
            <a:r>
              <a:rPr lang="pt-BR" dirty="0"/>
              <a:t>: Realidade de Abundância e Cenário de </a:t>
            </a:r>
            <a:r>
              <a:rPr lang="pt-BR" dirty="0" smtClean="0"/>
              <a:t>Escassez;</a:t>
            </a:r>
          </a:p>
          <a:p>
            <a:pPr algn="ctr"/>
            <a:r>
              <a:rPr lang="pt-BR" b="1" dirty="0"/>
              <a:t>2º </a:t>
            </a:r>
            <a:r>
              <a:rPr lang="pt-BR" b="1" dirty="0" smtClean="0"/>
              <a:t>ENCONTRO - </a:t>
            </a:r>
            <a:r>
              <a:rPr lang="pt-BR" dirty="0" smtClean="0"/>
              <a:t>O </a:t>
            </a:r>
            <a:r>
              <a:rPr lang="pt-BR" dirty="0"/>
              <a:t>que Sustenta o Cenário de Escassez</a:t>
            </a:r>
            <a:r>
              <a:rPr lang="pt-BR" dirty="0" smtClean="0"/>
              <a:t>?</a:t>
            </a:r>
          </a:p>
          <a:p>
            <a:pPr algn="ctr"/>
            <a:r>
              <a:rPr lang="pt-BR" b="1" dirty="0"/>
              <a:t>3º </a:t>
            </a:r>
            <a:r>
              <a:rPr lang="pt-BR" b="1" dirty="0" smtClean="0"/>
              <a:t>ENCONTRO - </a:t>
            </a:r>
            <a:r>
              <a:rPr lang="pt-BR" dirty="0" smtClean="0"/>
              <a:t>Sistema </a:t>
            </a:r>
            <a:r>
              <a:rPr lang="pt-BR" dirty="0"/>
              <a:t>da Dívida: maior </a:t>
            </a:r>
            <a:r>
              <a:rPr lang="pt-BR" dirty="0" smtClean="0"/>
              <a:t>responsável </a:t>
            </a:r>
            <a:r>
              <a:rPr lang="pt-BR" dirty="0"/>
              <a:t>pelo cenário de </a:t>
            </a:r>
            <a:r>
              <a:rPr lang="pt-BR" dirty="0" smtClean="0"/>
              <a:t>escassez.</a:t>
            </a:r>
          </a:p>
          <a:p>
            <a:pPr algn="ctr"/>
            <a:r>
              <a:rPr lang="pt-BR" b="1" dirty="0"/>
              <a:t>4º </a:t>
            </a:r>
            <a:r>
              <a:rPr lang="pt-BR" b="1" dirty="0" smtClean="0"/>
              <a:t>ENCONTRO - </a:t>
            </a:r>
            <a:r>
              <a:rPr lang="pt-BR" dirty="0" smtClean="0"/>
              <a:t>Novo </a:t>
            </a:r>
            <a:r>
              <a:rPr lang="pt-BR" dirty="0"/>
              <a:t>Mecanismo Perverso “gera” dívida pública e sequestra arrecadação </a:t>
            </a:r>
            <a:r>
              <a:rPr lang="pt-BR" dirty="0" smtClean="0"/>
              <a:t>tributária.</a:t>
            </a:r>
          </a:p>
          <a:p>
            <a:pPr algn="ctr"/>
            <a:r>
              <a:rPr lang="pt-BR" b="1" dirty="0"/>
              <a:t>5o </a:t>
            </a:r>
            <a:r>
              <a:rPr lang="pt-BR" b="1" dirty="0" smtClean="0"/>
              <a:t>ENCONTRO - </a:t>
            </a:r>
            <a:r>
              <a:rPr lang="pt-BR" dirty="0" smtClean="0"/>
              <a:t>AUDITORIA</a:t>
            </a:r>
            <a:r>
              <a:rPr lang="pt-BR" dirty="0"/>
              <a:t>: ferramenta que documenta e desmascara a fraude que tem sido praticada contra o nosso povo, em nome do “respeito” ou honra à chamada dívida </a:t>
            </a:r>
            <a:r>
              <a:rPr lang="pt-BR" dirty="0" smtClean="0"/>
              <a:t>pública.</a:t>
            </a:r>
            <a:endParaRPr lang="pt-BR" dirty="0"/>
          </a:p>
          <a:p>
            <a:pPr algn="just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08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Contatos úteis: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500" dirty="0" smtClean="0"/>
              <a:t>Para conhecer iniciativas de Formação sobre Auditoria da Dívida Pública e </a:t>
            </a:r>
            <a:r>
              <a:rPr lang="pt-BR" sz="2500" dirty="0"/>
              <a:t>fazer contato em cada estado Brasileiro </a:t>
            </a:r>
            <a:r>
              <a:rPr lang="pt-BR" sz="2500" dirty="0" smtClean="0"/>
              <a:t>com os Núcleos do Movimento da Dívida Pública Brasileira: </a:t>
            </a:r>
            <a:r>
              <a:rPr lang="pt-BR" sz="2500" dirty="0" smtClean="0">
                <a:hlinkClick r:id="rId3"/>
              </a:rPr>
              <a:t>www.auditoriacidada.org.br</a:t>
            </a:r>
            <a:r>
              <a:rPr lang="pt-BR" sz="2500" dirty="0" smtClean="0"/>
              <a:t>. </a:t>
            </a:r>
          </a:p>
          <a:p>
            <a:r>
              <a:rPr lang="pt-BR" sz="2500" dirty="0" smtClean="0"/>
              <a:t>Para adquirir exemplares do Círculos Bíblicos: “Auditoria da Dívida Pública: vamos fazer?” procurar livrarias católicas ou pelo portal: </a:t>
            </a:r>
            <a:r>
              <a:rPr lang="pt-BR" sz="2500" dirty="0" smtClean="0">
                <a:hlinkClick r:id="rId4"/>
              </a:rPr>
              <a:t>www.edicoescnbb.com.br</a:t>
            </a:r>
            <a:r>
              <a:rPr lang="pt-BR" sz="2500" dirty="0" smtClean="0"/>
              <a:t>. </a:t>
            </a:r>
          </a:p>
          <a:p>
            <a:r>
              <a:rPr lang="pt-BR" sz="2500" dirty="0" smtClean="0"/>
              <a:t>Pede-se que se mantenha contato com o Conselho Nacional do Laicato do Brasil: </a:t>
            </a:r>
            <a:r>
              <a:rPr lang="pt-BR" sz="2500" dirty="0" smtClean="0">
                <a:hlinkClick r:id="rId5"/>
              </a:rPr>
              <a:t>www.cnlb.org.br</a:t>
            </a:r>
            <a:r>
              <a:rPr lang="pt-BR" sz="2500" dirty="0" smtClean="0"/>
              <a:t>.  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2653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Legado do Ano Nacional do Laicato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/>
              <a:t>“</a:t>
            </a:r>
            <a:r>
              <a:rPr lang="pt-BR" b="1" i="1" dirty="0"/>
              <a:t>Mobilizar a sociedade brasileira para a realização da Auditoria Cidadã da Dívida Pública</a:t>
            </a:r>
            <a:r>
              <a:rPr lang="pt-BR" i="1" dirty="0"/>
              <a:t>”</a:t>
            </a:r>
            <a:r>
              <a:rPr lang="pt-BR" dirty="0"/>
              <a:t> é um dos legados </a:t>
            </a:r>
            <a:r>
              <a:rPr lang="pt-BR" dirty="0" smtClean="0"/>
              <a:t>no âmbito </a:t>
            </a:r>
            <a:r>
              <a:rPr lang="pt-BR" dirty="0"/>
              <a:t>da sociedade do Ano Nacional do Laicato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0" t="4101" r="22084" b="23757"/>
          <a:stretch/>
        </p:blipFill>
        <p:spPr bwMode="auto">
          <a:xfrm>
            <a:off x="539552" y="2780928"/>
            <a:ext cx="4464496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6" t="75586" r="27549"/>
          <a:stretch/>
        </p:blipFill>
        <p:spPr bwMode="auto">
          <a:xfrm>
            <a:off x="4644008" y="2780928"/>
            <a:ext cx="3672408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43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Círculos Bíblicos “Auditoria da Dívida Pública: vamos fazer?”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/>
              <a:t>É </a:t>
            </a:r>
            <a:r>
              <a:rPr lang="pt-BR" sz="2800" b="1" dirty="0"/>
              <a:t>um dos instrumentos </a:t>
            </a:r>
            <a:r>
              <a:rPr lang="pt-BR" sz="2800" dirty="0"/>
              <a:t>que estamos ofertando para que </a:t>
            </a:r>
            <a:r>
              <a:rPr lang="pt-BR" sz="2800" b="1" dirty="0"/>
              <a:t>Cristãos Leigos e Leigas</a:t>
            </a:r>
            <a:r>
              <a:rPr lang="pt-BR" sz="2800" dirty="0"/>
              <a:t>, </a:t>
            </a:r>
            <a:endParaRPr lang="pt-BR" sz="2800" dirty="0" smtClean="0"/>
          </a:p>
          <a:p>
            <a:pPr algn="ctr"/>
            <a:r>
              <a:rPr lang="pt-BR" sz="2800" b="1" dirty="0" smtClean="0"/>
              <a:t>juntamente </a:t>
            </a:r>
            <a:r>
              <a:rPr lang="pt-BR" sz="2800" b="1" dirty="0"/>
              <a:t>com toda Igreja Povo de Deus</a:t>
            </a:r>
            <a:r>
              <a:rPr lang="pt-BR" sz="2800" dirty="0"/>
              <a:t>, presente e atuante em nossas </a:t>
            </a:r>
            <a:r>
              <a:rPr lang="pt-BR" sz="2800" b="1" dirty="0"/>
              <a:t>Paróquias. </a:t>
            </a:r>
            <a:endParaRPr lang="pt-BR" sz="2800" b="1" dirty="0" smtClean="0"/>
          </a:p>
          <a:p>
            <a:pPr algn="ctr"/>
            <a:r>
              <a:rPr lang="pt-BR" sz="2800" b="1" dirty="0" smtClean="0"/>
              <a:t>Comunidades</a:t>
            </a:r>
            <a:r>
              <a:rPr lang="pt-BR" sz="2800" b="1" dirty="0"/>
              <a:t>, Pastorais, Movimentos e diversas </a:t>
            </a:r>
            <a:r>
              <a:rPr lang="pt-BR" sz="2800" b="1" dirty="0" smtClean="0"/>
              <a:t>Expressões </a:t>
            </a:r>
            <a:r>
              <a:rPr lang="pt-BR" sz="2800" b="1" dirty="0"/>
              <a:t>Eclesiais</a:t>
            </a:r>
            <a:r>
              <a:rPr lang="pt-BR" sz="2800" dirty="0"/>
              <a:t>, possam utilizar </a:t>
            </a:r>
            <a:endParaRPr lang="pt-BR" sz="2800" dirty="0" smtClean="0"/>
          </a:p>
          <a:p>
            <a:pPr algn="ctr"/>
            <a:r>
              <a:rPr lang="pt-BR" sz="2800" b="1" dirty="0" smtClean="0"/>
              <a:t>para </a:t>
            </a:r>
            <a:r>
              <a:rPr lang="pt-BR" sz="2800" b="1" dirty="0"/>
              <a:t>conhecer esse desafio mais de perto, iluminado pela Palavra de Deus </a:t>
            </a:r>
            <a:endParaRPr lang="pt-BR" sz="2800" b="1" dirty="0" smtClean="0"/>
          </a:p>
          <a:p>
            <a:pPr algn="ctr"/>
            <a:r>
              <a:rPr lang="pt-BR" sz="2800" dirty="0" smtClean="0"/>
              <a:t>e</a:t>
            </a:r>
            <a:r>
              <a:rPr lang="pt-BR" sz="2800" dirty="0"/>
              <a:t>, assim, </a:t>
            </a:r>
            <a:r>
              <a:rPr lang="pt-BR" sz="2800" b="1" dirty="0"/>
              <a:t>mobilizar outras pessoas de boa vontade para essa importante missão</a:t>
            </a: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22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525344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71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Fermentar </a:t>
            </a:r>
            <a:r>
              <a:rPr lang="pt-BR" b="1" dirty="0"/>
              <a:t>essa ideia junto a estudantes do ensino </a:t>
            </a:r>
            <a:r>
              <a:rPr lang="pt-BR" b="1" dirty="0" smtClean="0"/>
              <a:t>médio é a meta!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141168"/>
          </a:xfrm>
        </p:spPr>
        <p:txBody>
          <a:bodyPr>
            <a:noAutofit/>
          </a:bodyPr>
          <a:lstStyle/>
          <a:p>
            <a:r>
              <a:rPr lang="pt-BR" dirty="0" smtClean="0"/>
              <a:t>Cada </a:t>
            </a:r>
            <a:r>
              <a:rPr lang="pt-BR" dirty="0"/>
              <a:t>grupo que </a:t>
            </a:r>
            <a:r>
              <a:rPr lang="pt-BR" dirty="0" smtClean="0"/>
              <a:t>refletir esses </a:t>
            </a:r>
            <a:r>
              <a:rPr lang="pt-BR" dirty="0"/>
              <a:t>Círculos Bíblicos </a:t>
            </a:r>
            <a:r>
              <a:rPr lang="pt-BR" dirty="0" smtClean="0"/>
              <a:t>assuma </a:t>
            </a:r>
            <a:r>
              <a:rPr lang="pt-BR" dirty="0"/>
              <a:t>como gesto concreto da “Igreja em saída</a:t>
            </a:r>
            <a:r>
              <a:rPr lang="pt-BR" dirty="0" smtClean="0"/>
              <a:t>” (Papa Francisco), </a:t>
            </a:r>
          </a:p>
          <a:p>
            <a:r>
              <a:rPr lang="pt-BR" b="1" dirty="0" smtClean="0"/>
              <a:t>fermentar </a:t>
            </a:r>
            <a:r>
              <a:rPr lang="pt-BR" b="1" dirty="0"/>
              <a:t>essa ideia junto a estudantes do ensino médio do bairro ou cidade onde vivam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A meta é </a:t>
            </a:r>
            <a:r>
              <a:rPr lang="pt-BR" dirty="0"/>
              <a:t>multiplicar esse saber com os estudantes, passando de sala em sala de aula, </a:t>
            </a:r>
            <a:r>
              <a:rPr lang="pt-BR" dirty="0" smtClean="0"/>
              <a:t>com Aulas de cidadania”</a:t>
            </a:r>
            <a:r>
              <a:rPr lang="pt-BR" dirty="0"/>
              <a:t> nas escolas públicas e particulares</a:t>
            </a:r>
            <a:r>
              <a:rPr lang="pt-BR" dirty="0" smtClean="0"/>
              <a:t>. </a:t>
            </a:r>
          </a:p>
          <a:p>
            <a:pPr algn="ctr"/>
            <a:r>
              <a:rPr lang="pt-BR" dirty="0" smtClean="0"/>
              <a:t>Para </a:t>
            </a:r>
            <a:r>
              <a:rPr lang="pt-BR" dirty="0"/>
              <a:t>que eles </a:t>
            </a:r>
            <a:r>
              <a:rPr lang="pt-BR" dirty="0" smtClean="0"/>
              <a:t>criem, com </a:t>
            </a:r>
            <a:r>
              <a:rPr lang="pt-BR" dirty="0"/>
              <a:t>suas mães e pais e a comunidade</a:t>
            </a:r>
            <a:r>
              <a:rPr lang="pt-BR" dirty="0" smtClean="0"/>
              <a:t>, “</a:t>
            </a:r>
            <a:r>
              <a:rPr lang="pt-BR" b="1" dirty="0"/>
              <a:t>Comitês Populares </a:t>
            </a:r>
            <a:r>
              <a:rPr lang="pt-BR" b="1" dirty="0" smtClean="0"/>
              <a:t>pela Auditoria </a:t>
            </a:r>
            <a:r>
              <a:rPr lang="pt-BR" b="1" dirty="0"/>
              <a:t>da Dívida Pública Brasileira</a:t>
            </a:r>
            <a:r>
              <a:rPr lang="pt-BR" dirty="0"/>
              <a:t>”.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b="1" dirty="0"/>
              <a:t>Gesto Concreto</a:t>
            </a:r>
            <a:r>
              <a:rPr lang="pt-BR" dirty="0"/>
              <a:t> de cada um dos cinco Círculos Bíblicos contribui para que a organização dessa ação concreta vá se construindo.</a:t>
            </a:r>
          </a:p>
        </p:txBody>
      </p:sp>
    </p:spTree>
    <p:extLst>
      <p:ext uri="{BB962C8B-B14F-4D97-AF65-F5344CB8AC3E}">
        <p14:creationId xmlns:p14="http://schemas.microsoft.com/office/powerpoint/2010/main" val="37206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Eleições 2020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Autofit/>
          </a:bodyPr>
          <a:lstStyle/>
          <a:p>
            <a:pPr algn="just"/>
            <a:r>
              <a:rPr lang="pt-BR" sz="2700" dirty="0"/>
              <a:t>Como o </a:t>
            </a:r>
            <a:r>
              <a:rPr lang="pt-BR" sz="2700" b="1" dirty="0"/>
              <a:t>ano de </a:t>
            </a:r>
            <a:r>
              <a:rPr lang="pt-BR" sz="2700" b="1" dirty="0" smtClean="0"/>
              <a:t>2020 </a:t>
            </a:r>
            <a:r>
              <a:rPr lang="pt-BR" sz="2700" b="1" dirty="0"/>
              <a:t>será um ano de Eleições </a:t>
            </a:r>
            <a:r>
              <a:rPr lang="pt-BR" sz="2700" b="1" dirty="0" smtClean="0"/>
              <a:t>Municipais</a:t>
            </a:r>
            <a:r>
              <a:rPr lang="pt-BR" sz="2700" dirty="0" smtClean="0"/>
              <a:t> </a:t>
            </a:r>
            <a:r>
              <a:rPr lang="pt-BR" sz="2700" dirty="0"/>
              <a:t>é importante que </a:t>
            </a:r>
            <a:r>
              <a:rPr lang="pt-BR" sz="2700" b="1" dirty="0" smtClean="0"/>
              <a:t>Auditoria da Dívida Pública...</a:t>
            </a:r>
          </a:p>
          <a:p>
            <a:pPr algn="just"/>
            <a:r>
              <a:rPr lang="pt-BR" sz="2700" b="1" dirty="0" smtClean="0"/>
              <a:t>Contribua </a:t>
            </a:r>
            <a:r>
              <a:rPr lang="pt-BR" sz="2700" b="1" dirty="0"/>
              <a:t>para definir nosso voto para </a:t>
            </a:r>
            <a:r>
              <a:rPr lang="pt-BR" sz="2700" b="1" dirty="0" smtClean="0"/>
              <a:t>vereadores (as) e prefeito (a)</a:t>
            </a:r>
            <a:r>
              <a:rPr lang="pt-BR" sz="2700" dirty="0" smtClean="0"/>
              <a:t>: aqueles(as) </a:t>
            </a:r>
            <a:r>
              <a:rPr lang="pt-BR" sz="2700" dirty="0"/>
              <a:t>que atenderem os critérios que elegermos para o discernimento do </a:t>
            </a:r>
            <a:r>
              <a:rPr lang="pt-BR" sz="2700" dirty="0" smtClean="0"/>
              <a:t>voto, </a:t>
            </a:r>
            <a:r>
              <a:rPr lang="pt-BR" sz="2700" b="1" dirty="0"/>
              <a:t>somado à posição favorável para que se realize a auditoria da dívida pública </a:t>
            </a:r>
            <a:r>
              <a:rPr lang="pt-BR" sz="2700" b="1" dirty="0" smtClean="0"/>
              <a:t>brasileira e no município</a:t>
            </a:r>
            <a:r>
              <a:rPr lang="pt-BR" sz="2700" dirty="0" smtClean="0"/>
              <a:t>, </a:t>
            </a:r>
            <a:r>
              <a:rPr lang="pt-BR" sz="2700" u="sng" dirty="0"/>
              <a:t>poderão merecer nosso apoio e voto</a:t>
            </a:r>
            <a:r>
              <a:rPr lang="pt-BR" sz="2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8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093296"/>
            <a:ext cx="8229600" cy="519336"/>
          </a:xfrm>
        </p:spPr>
        <p:txBody>
          <a:bodyPr>
            <a:normAutofit/>
          </a:bodyPr>
          <a:lstStyle/>
          <a:p>
            <a:pPr algn="ctr"/>
            <a:r>
              <a:rPr lang="pt-BR" sz="2200" dirty="0"/>
              <a:t>Fonte: Banco Central:  </a:t>
            </a:r>
            <a:r>
              <a:rPr lang="pt-BR" sz="2200" u="sng" dirty="0">
                <a:hlinkClick r:id="rId2"/>
              </a:rPr>
              <a:t>http://www4.bcb.gov.br/top50/port/top50.asp</a:t>
            </a:r>
            <a:endParaRPr lang="pt-BR" sz="2200" dirty="0"/>
          </a:p>
        </p:txBody>
      </p:sp>
      <p:pic>
        <p:nvPicPr>
          <p:cNvPr id="4" name="Picture 1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13690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Sem pressão, “a coisa pode piorar”</a:t>
            </a:r>
            <a:r>
              <a:rPr lang="pt-BR" dirty="0" smtClean="0"/>
              <a:t>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E</a:t>
            </a:r>
            <a:r>
              <a:rPr lang="pt-BR" b="1" dirty="0" smtClean="0"/>
              <a:t>xistem </a:t>
            </a:r>
            <a:r>
              <a:rPr lang="pt-BR" b="1" dirty="0"/>
              <a:t>em tramitação no Congresso Nacional algumas iniciativas legislativas que visam “legalizar” uma nova forma de aumentar a Dívida Pública de municípios, estados federados e do País, sem que esse debate aconteça na sociedade brasileira</a:t>
            </a:r>
            <a:r>
              <a:rPr lang="pt-BR" dirty="0"/>
              <a:t>: </a:t>
            </a:r>
            <a:endParaRPr lang="pt-BR" dirty="0" smtClean="0"/>
          </a:p>
          <a:p>
            <a:r>
              <a:rPr lang="pt-BR" dirty="0" smtClean="0"/>
              <a:t>são </a:t>
            </a:r>
            <a:r>
              <a:rPr lang="pt-BR" dirty="0"/>
              <a:t>as tais </a:t>
            </a:r>
            <a:r>
              <a:rPr lang="pt-BR" b="1" dirty="0"/>
              <a:t>“empresas estatais não dependentes”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Por </a:t>
            </a:r>
            <a:r>
              <a:rPr lang="pt-BR" dirty="0"/>
              <a:t>isso, é importante acompanhar a conjuntura, </a:t>
            </a:r>
            <a:r>
              <a:rPr lang="pt-BR" dirty="0" smtClean="0"/>
              <a:t>para </a:t>
            </a:r>
            <a:r>
              <a:rPr lang="pt-BR" dirty="0"/>
              <a:t>saber quando será o momento de pressionar de forma democrática os parlamentares para que não aprovem leis ou medidas provisórias que prejudiquem </a:t>
            </a:r>
            <a:r>
              <a:rPr lang="pt-BR" dirty="0" smtClean="0"/>
              <a:t>ainda mais o </a:t>
            </a:r>
            <a:r>
              <a:rPr lang="pt-BR" dirty="0"/>
              <a:t>financiamento das políticas públicas no Brasil.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44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Em 2020 começa a 6ª Semana Social Brasileira – Mutirão pela Vida!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3400" dirty="0" smtClean="0"/>
              <a:t>Há diálogo </a:t>
            </a:r>
            <a:r>
              <a:rPr lang="pt-BR" sz="3400" dirty="0"/>
              <a:t>com a Coordenação </a:t>
            </a:r>
            <a:r>
              <a:rPr lang="pt-BR" sz="3400" dirty="0" smtClean="0"/>
              <a:t>da 6ª SSB, </a:t>
            </a:r>
            <a:r>
              <a:rPr lang="pt-BR" sz="3400" dirty="0"/>
              <a:t>para o tema seja colocado em pauta. </a:t>
            </a:r>
            <a:r>
              <a:rPr lang="pt-BR" sz="3400" dirty="0" smtClean="0"/>
              <a:t>Assim como na discussão sobre a “Economia de Francisco”, que Papa Francisco está promovendo em Assis, de 22 a 26 de março de 2020.</a:t>
            </a:r>
          </a:p>
          <a:p>
            <a:pPr algn="just"/>
            <a:r>
              <a:rPr lang="pt-BR" sz="3400" dirty="0" smtClean="0"/>
              <a:t>É preciso encantar a juventude com essa causa. Acompanhem</a:t>
            </a:r>
            <a:r>
              <a:rPr lang="pt-BR" sz="3400" dirty="0"/>
              <a:t>, pois essa história estamos construindo em mutirão</a:t>
            </a:r>
            <a:r>
              <a:rPr lang="pt-BR" sz="3400" dirty="0" smtClean="0"/>
              <a:t>.</a:t>
            </a: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24969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84</TotalTime>
  <Words>676</Words>
  <Application>Microsoft Office PowerPoint</Application>
  <PresentationFormat>Apresentação na tela (4:3)</PresentationFormat>
  <Paragraphs>39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Calibri</vt:lpstr>
      <vt:lpstr>Brilho</vt:lpstr>
      <vt:lpstr>Auditoria da Dívida Pública Brasileira</vt:lpstr>
      <vt:lpstr>Legado do Ano Nacional do Laicato</vt:lpstr>
      <vt:lpstr>Círculos Bíblicos “Auditoria da Dívida Pública: vamos fazer?”</vt:lpstr>
      <vt:lpstr>Apresentação do PowerPoint</vt:lpstr>
      <vt:lpstr>Fermentar essa ideia junto a estudantes do ensino médio é a meta!</vt:lpstr>
      <vt:lpstr>Eleições 2020</vt:lpstr>
      <vt:lpstr>Fonte: Banco Central:  http://www4.bcb.gov.br/top50/port/top50.asp</vt:lpstr>
      <vt:lpstr>Sem pressão, “a coisa pode piorar”...</vt:lpstr>
      <vt:lpstr>Em 2020 começa a 6ª Semana Social Brasileira – Mutirão pela Vida!</vt:lpstr>
      <vt:lpstr>Apresentação do PowerPoint</vt:lpstr>
      <vt:lpstr>Índice dos Círculos Bíblicos e dos Textos de Apoio</vt:lpstr>
      <vt:lpstr>Contatos úteis: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Seidel</dc:creator>
  <cp:lastModifiedBy>rene rene</cp:lastModifiedBy>
  <cp:revision>14</cp:revision>
  <dcterms:created xsi:type="dcterms:W3CDTF">2018-08-02T12:18:44Z</dcterms:created>
  <dcterms:modified xsi:type="dcterms:W3CDTF">2020-01-27T21:02:49Z</dcterms:modified>
</cp:coreProperties>
</file>