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38"/>
  </p:notesMasterIdLst>
  <p:handoutMasterIdLst>
    <p:handoutMasterId r:id="rId39"/>
  </p:handoutMasterIdLst>
  <p:sldIdLst>
    <p:sldId id="272" r:id="rId2"/>
    <p:sldId id="280" r:id="rId3"/>
    <p:sldId id="286"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282" r:id="rId20"/>
    <p:sldId id="302" r:id="rId21"/>
    <p:sldId id="314" r:id="rId22"/>
    <p:sldId id="313" r:id="rId23"/>
    <p:sldId id="312" r:id="rId24"/>
    <p:sldId id="311" r:id="rId25"/>
    <p:sldId id="283" r:id="rId26"/>
    <p:sldId id="315" r:id="rId27"/>
    <p:sldId id="316" r:id="rId28"/>
    <p:sldId id="284" r:id="rId29"/>
    <p:sldId id="303" r:id="rId30"/>
    <p:sldId id="304" r:id="rId31"/>
    <p:sldId id="305" r:id="rId32"/>
    <p:sldId id="306" r:id="rId33"/>
    <p:sldId id="307" r:id="rId34"/>
    <p:sldId id="308" r:id="rId35"/>
    <p:sldId id="309" r:id="rId36"/>
    <p:sldId id="310" r:id="rId37"/>
  </p:sldIdLst>
  <p:sldSz cx="9144000" cy="6858000" type="screen4x3"/>
  <p:notesSz cx="6858000" cy="9144000"/>
  <p:defaultTextStyle>
    <a:defPPr>
      <a:defRPr lang="en-US"/>
    </a:defPPr>
    <a:lvl1pPr algn="l"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1pPr>
    <a:lvl2pPr marL="457200" algn="l"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2pPr>
    <a:lvl3pPr marL="914400" algn="l"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3pPr>
    <a:lvl4pPr marL="1371600" algn="l"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4pPr>
    <a:lvl5pPr marL="1828800" algn="l" rtl="0" fontAlgn="base">
      <a:spcBef>
        <a:spcPct val="0"/>
      </a:spcBef>
      <a:spcAft>
        <a:spcPct val="0"/>
      </a:spcAft>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5pPr>
    <a:lvl6pPr marL="2286000" algn="l" defTabSz="914400" rtl="0" eaLnBrk="1" latinLnBrk="0" hangingPunct="1">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6pPr>
    <a:lvl7pPr marL="2743200" algn="l" defTabSz="914400" rtl="0" eaLnBrk="1" latinLnBrk="0" hangingPunct="1">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7pPr>
    <a:lvl8pPr marL="3200400" algn="l" defTabSz="914400" rtl="0" eaLnBrk="1" latinLnBrk="0" hangingPunct="1">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8pPr>
    <a:lvl9pPr marL="3657600" algn="l" defTabSz="914400" rtl="0" eaLnBrk="1" latinLnBrk="0" hangingPunct="1">
      <a:defRPr sz="4400" kern="1200">
        <a:solidFill>
          <a:schemeClr val="tx2"/>
        </a:solidFill>
        <a:effectLst>
          <a:outerShdw blurRad="38100" dist="38100" dir="2700000" algn="tl">
            <a:srgbClr val="000000">
              <a:alpha val="43137"/>
            </a:srgbClr>
          </a:outerShdw>
        </a:effectLst>
        <a:latin typeface="Arial Black"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9" autoAdjust="0"/>
    <p:restoredTop sz="94689" autoAdjust="0"/>
  </p:normalViewPr>
  <p:slideViewPr>
    <p:cSldViewPr>
      <p:cViewPr varScale="1">
        <p:scale>
          <a:sx n="66" d="100"/>
          <a:sy n="66" d="100"/>
        </p:scale>
        <p:origin x="127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35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latin typeface="Times New Roman" pitchFamily="18" charset="0"/>
              </a:defRPr>
            </a:lvl1pPr>
          </a:lstStyle>
          <a:p>
            <a:pPr>
              <a:defRPr/>
            </a:pPr>
            <a:r>
              <a:rPr lang="pt-BR"/>
              <a:t>Revolução Industrial - Inglaterra - Séc. XVIII</a:t>
            </a:r>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Times New Roman" pitchFamily="18" charset="0"/>
              </a:defRPr>
            </a:lvl1pPr>
          </a:lstStyle>
          <a:p>
            <a:pPr>
              <a:defRPr/>
            </a:pPr>
            <a:endParaRPr lang="pt-BR"/>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latin typeface="Times New Roman" pitchFamily="18" charset="0"/>
              </a:defRPr>
            </a:lvl1pPr>
          </a:lstStyle>
          <a:p>
            <a:pPr>
              <a:defRPr/>
            </a:pPr>
            <a:endParaRPr lang="pt-BR"/>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Times New Roman" pitchFamily="18" charset="0"/>
              </a:defRPr>
            </a:lvl1pPr>
          </a:lstStyle>
          <a:p>
            <a:pPr>
              <a:defRPr/>
            </a:pPr>
            <a:fld id="{8CA38B0F-95E8-4C23-9A32-61D4E24C55A2}" type="slidenum">
              <a:rPr lang="pt-BR"/>
              <a:pPr>
                <a:defRPr/>
              </a:pPr>
              <a:t>‹nº›</a:t>
            </a:fld>
            <a:endParaRPr lang="pt-BR"/>
          </a:p>
        </p:txBody>
      </p:sp>
    </p:spTree>
    <p:extLst>
      <p:ext uri="{BB962C8B-B14F-4D97-AF65-F5344CB8AC3E}">
        <p14:creationId xmlns:p14="http://schemas.microsoft.com/office/powerpoint/2010/main" val="926237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effectLst/>
                <a:latin typeface="Times New Roman" pitchFamily="18" charset="0"/>
              </a:defRPr>
            </a:lvl1pPr>
          </a:lstStyle>
          <a:p>
            <a:pPr>
              <a:defRPr/>
            </a:pPr>
            <a:r>
              <a:rPr lang="pt-BR"/>
              <a:t>Revolução Industrial - Inglaterra - Séc. XVIII</a:t>
            </a:r>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effectLst/>
                <a:latin typeface="Times New Roman" pitchFamily="18" charset="0"/>
              </a:defRPr>
            </a:lvl1pPr>
          </a:lstStyle>
          <a:p>
            <a:pPr>
              <a:defRPr/>
            </a:pPr>
            <a:endParaRPr lang="pt-BR"/>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effectLst/>
                <a:latin typeface="Times New Roman" pitchFamily="18" charset="0"/>
              </a:defRPr>
            </a:lvl1pPr>
          </a:lstStyle>
          <a:p>
            <a:pPr>
              <a:defRPr/>
            </a:pPr>
            <a:endParaRPr lang="pt-BR"/>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effectLst/>
                <a:latin typeface="Times New Roman" pitchFamily="18" charset="0"/>
              </a:defRPr>
            </a:lvl1pPr>
          </a:lstStyle>
          <a:p>
            <a:pPr>
              <a:defRPr/>
            </a:pPr>
            <a:fld id="{2BE51DF7-6DEB-48ED-B2BA-2B6106EF3560}" type="slidenum">
              <a:rPr lang="pt-BR"/>
              <a:pPr>
                <a:defRPr/>
              </a:pPr>
              <a:t>‹nº›</a:t>
            </a:fld>
            <a:endParaRPr lang="pt-BR"/>
          </a:p>
        </p:txBody>
      </p:sp>
    </p:spTree>
    <p:extLst>
      <p:ext uri="{BB962C8B-B14F-4D97-AF65-F5344CB8AC3E}">
        <p14:creationId xmlns:p14="http://schemas.microsoft.com/office/powerpoint/2010/main" val="1110672541"/>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pPr>
              <a:defRPr/>
            </a:pPr>
            <a:r>
              <a:rPr lang="pt-BR" smtClean="0"/>
              <a:t>Colégio Pio XVII</a:t>
            </a:r>
            <a:endParaRPr lang="pt-BR"/>
          </a:p>
        </p:txBody>
      </p:sp>
      <p:sp>
        <p:nvSpPr>
          <p:cNvPr id="5" name="Espaço Reservado para Rodapé 4"/>
          <p:cNvSpPr>
            <a:spLocks noGrp="1"/>
          </p:cNvSpPr>
          <p:nvPr>
            <p:ph type="ftr" sz="quarter" idx="11"/>
          </p:nvPr>
        </p:nvSpPr>
        <p:spPr/>
        <p:txBody>
          <a:bodyPr/>
          <a:lstStyle/>
          <a:p>
            <a:pPr>
              <a:defRPr/>
            </a:pPr>
            <a:r>
              <a:rPr lang="pt-BR" smtClean="0"/>
              <a:t>Prof. Danilo</a:t>
            </a:r>
            <a:endParaRPr lang="pt-BR"/>
          </a:p>
        </p:txBody>
      </p:sp>
      <p:sp>
        <p:nvSpPr>
          <p:cNvPr id="6" name="Espaço Reservado para Número de Slide 5"/>
          <p:cNvSpPr>
            <a:spLocks noGrp="1"/>
          </p:cNvSpPr>
          <p:nvPr>
            <p:ph type="sldNum" sz="quarter" idx="12"/>
          </p:nvPr>
        </p:nvSpPr>
        <p:spPr/>
        <p:txBody>
          <a:bodyPr/>
          <a:lstStyle/>
          <a:p>
            <a:pPr>
              <a:defRPr/>
            </a:pPr>
            <a:r>
              <a:rPr lang="pt-BR" smtClean="0"/>
              <a:t>História</a:t>
            </a:r>
            <a:endParaRPr lang="pt-B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38132585-0268-44A8-AD10-362D347E4A4D}"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5F0DABAB-F285-4734-A0B7-04E30975D275}"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75BEEC0C-D1E0-4B23-BCDA-C41BAB96BFD3}"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pPr>
              <a:defRPr/>
            </a:pPr>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B432446C-F656-406E-A481-90D8C2F841BB}"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C48C09D1-2756-42CE-865E-F2EB3CAFE1EA}"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pPr>
              <a:defRPr/>
            </a:pPr>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9" name="Espaço Reservado para Número de Slide 8"/>
          <p:cNvSpPr>
            <a:spLocks noGrp="1"/>
          </p:cNvSpPr>
          <p:nvPr>
            <p:ph type="sldNum" sz="quarter" idx="12"/>
          </p:nvPr>
        </p:nvSpPr>
        <p:spPr/>
        <p:txBody>
          <a:bodyPr/>
          <a:lstStyle/>
          <a:p>
            <a:pPr>
              <a:defRPr/>
            </a:pPr>
            <a:fld id="{D663376D-BB29-4C58-A193-C7AF5B1F8CAA}"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pPr>
              <a:defRPr/>
            </a:pPr>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DE973502-33B4-49CA-BEBC-EA71CDE3C618}"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52BDF318-3401-43DC-9AEA-7ECA550DED5C}"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82557F10-CF78-45AB-809F-19A9F9B588F6}"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pPr>
              <a:defRPr/>
            </a:pPr>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8E2A8F7D-B532-4518-B190-23F1C8462A24}" type="slidenum">
              <a:rPr lang="pt-BR" smtClean="0"/>
              <a:pPr>
                <a:defRPr/>
              </a:pPr>
              <a:t>‹nº›</a:t>
            </a:fld>
            <a:endParaRPr lang="pt-B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FB7C084-472F-47A8-987C-291445522F8B}" type="slidenum">
              <a:rPr lang="pt-BR" smtClean="0"/>
              <a:pPr>
                <a:defRPr/>
              </a:pPr>
              <a:t>‹nº›</a:t>
            </a:fld>
            <a:endParaRPr lang="pt-B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857232"/>
            <a:ext cx="7772400" cy="1470025"/>
          </a:xfrm>
        </p:spPr>
        <p:txBody>
          <a:bodyPr>
            <a:normAutofit/>
          </a:bodyPr>
          <a:lstStyle/>
          <a:p>
            <a:r>
              <a:rPr lang="pt-BR" b="1" dirty="0" smtClean="0">
                <a:solidFill>
                  <a:srgbClr val="FF0000"/>
                </a:solidFill>
              </a:rPr>
              <a:t>A MORTE DA JUSTIÇA</a:t>
            </a:r>
            <a:endParaRPr lang="pt-BR" dirty="0">
              <a:solidFill>
                <a:srgbClr val="FF0000"/>
              </a:solidFill>
            </a:endParaRPr>
          </a:p>
        </p:txBody>
      </p:sp>
      <p:sp>
        <p:nvSpPr>
          <p:cNvPr id="3" name="Subtítulo 2"/>
          <p:cNvSpPr>
            <a:spLocks noGrp="1"/>
          </p:cNvSpPr>
          <p:nvPr>
            <p:ph type="subTitle" idx="1"/>
          </p:nvPr>
        </p:nvSpPr>
        <p:spPr/>
        <p:txBody>
          <a:bodyPr/>
          <a:lstStyle/>
          <a:p>
            <a:r>
              <a:rPr lang="pt-BR" b="1" dirty="0" smtClean="0">
                <a:solidFill>
                  <a:schemeClr val="tx1"/>
                </a:solidFill>
              </a:rPr>
              <a:t>POLÍTICA PARTIDÁRIA E JUDICIÁRIO</a:t>
            </a:r>
            <a:endParaRPr lang="pt-BR"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fontScale="92500" lnSpcReduction="20000"/>
          </a:bodyPr>
          <a:lstStyle/>
          <a:p>
            <a:pPr marL="0" indent="0">
              <a:buNone/>
            </a:pPr>
            <a:r>
              <a:rPr lang="pt-BR" b="1" dirty="0"/>
              <a:t>Dois pesos e duas medidas</a:t>
            </a:r>
          </a:p>
          <a:p>
            <a:pPr marL="0" indent="0">
              <a:buNone/>
            </a:pPr>
            <a:endParaRPr lang="pt-BR" b="1" dirty="0"/>
          </a:p>
          <a:p>
            <a:pPr marL="0" indent="0">
              <a:buNone/>
            </a:pPr>
            <a:r>
              <a:rPr lang="pt-BR" b="1" dirty="0" smtClean="0"/>
              <a:t>No </a:t>
            </a:r>
            <a:r>
              <a:rPr lang="pt-BR" b="1" dirty="0"/>
              <a:t>setor econômico, também se verifica a adoção de “dois pesos e duas medidas” pela Lava Jato. Enquanto a indústria da construção civil foi devassada pela operação, o que acarretou seu encolhimento, com a perda de centenas de milhares de empregos, o setor bancário foi poupado, ainda que por ali circule grande parte do dinheiro da corrupção. </a:t>
            </a:r>
          </a:p>
          <a:p>
            <a:pPr marL="0" indent="0">
              <a:buNone/>
            </a:pPr>
            <a:endParaRPr lang="pt-BR" b="1" dirty="0"/>
          </a:p>
          <a:p>
            <a:pPr marL="0" indent="0" algn="just">
              <a:buNone/>
            </a:pPr>
            <a:r>
              <a:rPr lang="pt-BR" b="1" dirty="0" smtClean="0"/>
              <a:t> 		</a:t>
            </a:r>
            <a:r>
              <a:rPr lang="pt-BR" dirty="0" smtClean="0"/>
              <a:t>	</a:t>
            </a:r>
          </a:p>
          <a:p>
            <a:pPr marL="0" indent="0" algn="just">
              <a:buNone/>
            </a:pPr>
            <a:r>
              <a:rPr lang="pt-BR" dirty="0"/>
              <a:t>	</a:t>
            </a:r>
            <a:r>
              <a:rPr lang="pt-BR" dirty="0" smtClean="0"/>
              <a:t>						p. 16-17</a:t>
            </a:r>
            <a:endParaRPr lang="pt-BR" dirty="0"/>
          </a:p>
        </p:txBody>
      </p:sp>
    </p:spTree>
    <p:extLst>
      <p:ext uri="{BB962C8B-B14F-4D97-AF65-F5344CB8AC3E}">
        <p14:creationId xmlns:p14="http://schemas.microsoft.com/office/powerpoint/2010/main" val="556179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a:bodyPr>
          <a:lstStyle/>
          <a:p>
            <a:pPr marL="0" indent="0">
              <a:buNone/>
            </a:pPr>
            <a:r>
              <a:rPr lang="pt-BR" dirty="0"/>
              <a:t>Enquanto isso, curiosamente, o procurador </a:t>
            </a:r>
            <a:r>
              <a:rPr lang="pt-BR" dirty="0" err="1"/>
              <a:t>Deltan</a:t>
            </a:r>
            <a:r>
              <a:rPr lang="pt-BR" dirty="0"/>
              <a:t> </a:t>
            </a:r>
            <a:r>
              <a:rPr lang="pt-BR" dirty="0" err="1"/>
              <a:t>Dallagnol</a:t>
            </a:r>
            <a:r>
              <a:rPr lang="pt-BR" dirty="0"/>
              <a:t> conciliava seu trabalho na Lava Jato com palestras para altos executivos de grandes bancos, regiamente remuneradas, contrariando as regras do Ministério Público. A título de curiosidade: o tema de suas palestras era “prevenção e combate à lavagem de dinheiro</a:t>
            </a:r>
            <a:r>
              <a:rPr lang="pt-BR" dirty="0" smtClean="0"/>
              <a:t>”.</a:t>
            </a:r>
          </a:p>
          <a:p>
            <a:pPr marL="0" indent="0" algn="just">
              <a:buNone/>
            </a:pPr>
            <a:r>
              <a:rPr lang="pt-BR" dirty="0"/>
              <a:t>	</a:t>
            </a:r>
            <a:r>
              <a:rPr lang="pt-BR" dirty="0" smtClean="0"/>
              <a:t>						p. 17-18</a:t>
            </a:r>
            <a:endParaRPr lang="pt-BR" dirty="0"/>
          </a:p>
        </p:txBody>
      </p:sp>
    </p:spTree>
    <p:extLst>
      <p:ext uri="{BB962C8B-B14F-4D97-AF65-F5344CB8AC3E}">
        <p14:creationId xmlns:p14="http://schemas.microsoft.com/office/powerpoint/2010/main" val="1278777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fontScale="92500" lnSpcReduction="20000"/>
          </a:bodyPr>
          <a:lstStyle/>
          <a:p>
            <a:pPr marL="0" indent="0">
              <a:buNone/>
            </a:pPr>
            <a:r>
              <a:rPr lang="pt-BR" b="1" dirty="0">
                <a:solidFill>
                  <a:srgbClr val="FF0000"/>
                </a:solidFill>
              </a:rPr>
              <a:t>Lógica capitalista</a:t>
            </a:r>
            <a:endParaRPr lang="pt-BR" dirty="0">
              <a:solidFill>
                <a:srgbClr val="FF0000"/>
              </a:solidFill>
            </a:endParaRPr>
          </a:p>
          <a:p>
            <a:pPr marL="0" indent="0">
              <a:buNone/>
            </a:pPr>
            <a:r>
              <a:rPr lang="pt-BR" dirty="0" smtClean="0"/>
              <a:t>Relatório </a:t>
            </a:r>
            <a:r>
              <a:rPr lang="pt-BR" dirty="0"/>
              <a:t>da </a:t>
            </a:r>
            <a:r>
              <a:rPr lang="pt-BR" i="1" dirty="0"/>
              <a:t>Global Financial </a:t>
            </a:r>
            <a:r>
              <a:rPr lang="pt-BR" i="1" dirty="0" err="1"/>
              <a:t>Integrity</a:t>
            </a:r>
            <a:r>
              <a:rPr lang="pt-BR" dirty="0"/>
              <a:t>, instituição internacional que monitora os fluxos de capitais, estimou que a corrupção no setor privado envolve nada menos que 25% do Produto Interno Bruto (PIB) mundial em recursos remetidos a paraísos fiscais. O centro dessa ilegalidade é a sonegação fiscal, responsável pela evasão, no Brasil, de nada menos que RS$ 220 bilhões, entre 2003 e 2012, segundo estimativa do mesmo organismo. O que nos leva a concluir que a corrupção é uma “filha dileta” do mercado. E mais ainda: que a lógica do capitalismo só se sustenta com a corrupção.</a:t>
            </a:r>
          </a:p>
          <a:p>
            <a:pPr marL="0" indent="0" algn="just">
              <a:buNone/>
            </a:pPr>
            <a:r>
              <a:rPr lang="pt-BR" dirty="0"/>
              <a:t>	</a:t>
            </a:r>
            <a:r>
              <a:rPr lang="pt-BR" dirty="0" smtClean="0"/>
              <a:t>						p. 20</a:t>
            </a:r>
            <a:endParaRPr lang="pt-BR" dirty="0"/>
          </a:p>
        </p:txBody>
      </p:sp>
    </p:spTree>
    <p:extLst>
      <p:ext uri="{BB962C8B-B14F-4D97-AF65-F5344CB8AC3E}">
        <p14:creationId xmlns:p14="http://schemas.microsoft.com/office/powerpoint/2010/main" val="456793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a:bodyPr>
          <a:lstStyle/>
          <a:p>
            <a:pPr marL="0" indent="0">
              <a:buNone/>
            </a:pPr>
            <a:r>
              <a:rPr lang="pt-BR" b="1" dirty="0"/>
              <a:t>Situação bem diferente da que assistimos no Brasil, onde a pretexto de combater a corrupção, tentam quebrar empresas nacionais, ceifando inúmeros postos de trabalho e engrossando um exército de desempregados, hoje com mais de 13 milhões de brasileiros. </a:t>
            </a:r>
          </a:p>
          <a:p>
            <a:pPr marL="0" indent="0" algn="just">
              <a:buNone/>
            </a:pPr>
            <a:r>
              <a:rPr lang="pt-BR" dirty="0"/>
              <a:t>	</a:t>
            </a:r>
            <a:r>
              <a:rPr lang="pt-BR" dirty="0" smtClean="0"/>
              <a:t>						p. 21</a:t>
            </a:r>
            <a:endParaRPr lang="pt-BR" dirty="0"/>
          </a:p>
        </p:txBody>
      </p:sp>
    </p:spTree>
    <p:extLst>
      <p:ext uri="{BB962C8B-B14F-4D97-AF65-F5344CB8AC3E}">
        <p14:creationId xmlns:p14="http://schemas.microsoft.com/office/powerpoint/2010/main" val="19581656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a:bodyPr>
          <a:lstStyle/>
          <a:p>
            <a:pPr marL="0" indent="0">
              <a:buNone/>
            </a:pPr>
            <a:r>
              <a:rPr lang="pt-BR" b="1" dirty="0"/>
              <a:t>Situação bem diferente da que assistimos no Brasil, onde a pretexto de combater a corrupção, tentam quebrar empresas nacionais, ceifando inúmeros postos de trabalho e engrossando um exército de desempregados, hoje com mais de 13 milhões de brasileiros. </a:t>
            </a:r>
          </a:p>
          <a:p>
            <a:pPr marL="0" indent="0" algn="just">
              <a:buNone/>
            </a:pPr>
            <a:r>
              <a:rPr lang="pt-BR" dirty="0"/>
              <a:t>	</a:t>
            </a:r>
            <a:r>
              <a:rPr lang="pt-BR" dirty="0" smtClean="0"/>
              <a:t>						p. 21</a:t>
            </a:r>
            <a:endParaRPr lang="pt-BR" dirty="0"/>
          </a:p>
        </p:txBody>
      </p:sp>
    </p:spTree>
    <p:extLst>
      <p:ext uri="{BB962C8B-B14F-4D97-AF65-F5344CB8AC3E}">
        <p14:creationId xmlns:p14="http://schemas.microsoft.com/office/powerpoint/2010/main" val="2365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096144"/>
            <a:ext cx="8229600" cy="5789240"/>
          </a:xfrm>
        </p:spPr>
        <p:txBody>
          <a:bodyPr>
            <a:normAutofit fontScale="92500" lnSpcReduction="20000"/>
          </a:bodyPr>
          <a:lstStyle/>
          <a:p>
            <a:pPr marL="0" indent="0">
              <a:buNone/>
            </a:pPr>
            <a:r>
              <a:rPr lang="pt-BR" dirty="0"/>
              <a:t>Em síntese, o segmento de petróleo e gás foi a ponta de lança do processo de desestruturação econômica e desmonte da engenharia e infraestrutura do Brasil; acentuando uma tendência grave de desnacionalização de nossas atividades produtivas no geral. A desestruturação desses dois setores – construção civil e petróleo/gás – contribuiu sobremaneira, por um lado, para o aprofundamento da crise econômica a partir de 2015, da qual não nos recuperamos até momento; de outro, levou à desestruturação de alguns dos poucos setores em que o capital doméstico era forte e competitivo a nível internacional. Não é pouca coisa (PAULA; MOURA, 2019, p. 6). </a:t>
            </a:r>
            <a:r>
              <a:rPr lang="pt-BR" b="1" dirty="0" smtClean="0"/>
              <a:t> </a:t>
            </a:r>
            <a:endParaRPr lang="pt-BR" b="1" dirty="0"/>
          </a:p>
          <a:p>
            <a:pPr marL="0" indent="0" algn="just">
              <a:buNone/>
            </a:pPr>
            <a:r>
              <a:rPr lang="pt-BR" dirty="0"/>
              <a:t>	</a:t>
            </a:r>
            <a:r>
              <a:rPr lang="pt-BR" dirty="0" smtClean="0"/>
              <a:t>						p. 22</a:t>
            </a:r>
            <a:endParaRPr lang="pt-BR" dirty="0"/>
          </a:p>
        </p:txBody>
      </p:sp>
    </p:spTree>
    <p:extLst>
      <p:ext uri="{BB962C8B-B14F-4D97-AF65-F5344CB8AC3E}">
        <p14:creationId xmlns:p14="http://schemas.microsoft.com/office/powerpoint/2010/main" val="405234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lstStyle/>
          <a:p>
            <a:r>
              <a:rPr lang="pt-BR" b="1" dirty="0" smtClean="0">
                <a:solidFill>
                  <a:srgbClr val="FF0000"/>
                </a:solidFill>
              </a:rPr>
              <a:t>Intuições de solução... </a:t>
            </a:r>
            <a:endParaRPr lang="pt-BR" b="1" dirty="0">
              <a:solidFill>
                <a:srgbClr val="FF0000"/>
              </a:solidFill>
            </a:endParaRPr>
          </a:p>
        </p:txBody>
      </p:sp>
      <p:sp>
        <p:nvSpPr>
          <p:cNvPr id="3" name="Espaço Reservado para Conteúdo 2"/>
          <p:cNvSpPr>
            <a:spLocks noGrp="1"/>
          </p:cNvSpPr>
          <p:nvPr>
            <p:ph idx="1"/>
          </p:nvPr>
        </p:nvSpPr>
        <p:spPr>
          <a:xfrm>
            <a:off x="457200" y="1096144"/>
            <a:ext cx="8229600" cy="5789240"/>
          </a:xfrm>
        </p:spPr>
        <p:txBody>
          <a:bodyPr>
            <a:normAutofit lnSpcReduction="10000"/>
          </a:bodyPr>
          <a:lstStyle/>
          <a:p>
            <a:pPr marL="0" indent="0" algn="just">
              <a:buNone/>
            </a:pPr>
            <a:r>
              <a:rPr lang="pt-BR" b="1" dirty="0" smtClean="0"/>
              <a:t>(...) </a:t>
            </a:r>
            <a:r>
              <a:rPr lang="pt-BR" b="1" dirty="0"/>
              <a:t>a democracia que temos e suas instituições foram capturadas pelo poder econômico e deixaram de defender o interesse público. Resgatar a democracia e recuperar o controle político e democrático sobre a economia torna-se o grande desafio do presente (...). Os sentidos da democracia continuam em disputa e as mobilizações sociais contra a destituição de direitos são cada vez mais importantes. Democracia e direitos sociais são irmãos gêmeos (BAVA, 2017).</a:t>
            </a:r>
          </a:p>
          <a:p>
            <a:pPr marL="0" indent="0" algn="just">
              <a:buNone/>
            </a:pPr>
            <a:r>
              <a:rPr lang="pt-BR" dirty="0" smtClean="0"/>
              <a:t>							p. 27</a:t>
            </a:r>
            <a:endParaRPr lang="pt-BR" dirty="0"/>
          </a:p>
        </p:txBody>
      </p:sp>
    </p:spTree>
    <p:extLst>
      <p:ext uri="{BB962C8B-B14F-4D97-AF65-F5344CB8AC3E}">
        <p14:creationId xmlns:p14="http://schemas.microsoft.com/office/powerpoint/2010/main" val="620525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lstStyle/>
          <a:p>
            <a:r>
              <a:rPr lang="pt-BR" b="1" dirty="0" smtClean="0">
                <a:solidFill>
                  <a:srgbClr val="FF0000"/>
                </a:solidFill>
              </a:rPr>
              <a:t>Intuições de solução... </a:t>
            </a:r>
            <a:endParaRPr lang="pt-BR" b="1" dirty="0">
              <a:solidFill>
                <a:srgbClr val="FF0000"/>
              </a:solidFill>
            </a:endParaRPr>
          </a:p>
        </p:txBody>
      </p:sp>
      <p:sp>
        <p:nvSpPr>
          <p:cNvPr id="3" name="Espaço Reservado para Conteúdo 2"/>
          <p:cNvSpPr>
            <a:spLocks noGrp="1"/>
          </p:cNvSpPr>
          <p:nvPr>
            <p:ph idx="1"/>
          </p:nvPr>
        </p:nvSpPr>
        <p:spPr>
          <a:xfrm>
            <a:off x="457200" y="1096144"/>
            <a:ext cx="8229600" cy="5789240"/>
          </a:xfrm>
        </p:spPr>
        <p:txBody>
          <a:bodyPr>
            <a:normAutofit/>
          </a:bodyPr>
          <a:lstStyle/>
          <a:p>
            <a:pPr marL="0" indent="0" algn="just">
              <a:buNone/>
            </a:pPr>
            <a:r>
              <a:rPr lang="pt-BR" dirty="0"/>
              <a:t>Quais são e quais serão os sujeitos históricos que emergirão neste momento, de retomada de valores generosos e de profundo senso de justiça? </a:t>
            </a:r>
            <a:r>
              <a:rPr lang="pt-BR" dirty="0">
                <a:solidFill>
                  <a:srgbClr val="FF0000"/>
                </a:solidFill>
              </a:rPr>
              <a:t>O professor </a:t>
            </a:r>
            <a:r>
              <a:rPr lang="pt-BR" dirty="0" err="1">
                <a:solidFill>
                  <a:srgbClr val="FF0000"/>
                </a:solidFill>
              </a:rPr>
              <a:t>Gonçal</a:t>
            </a:r>
            <a:r>
              <a:rPr lang="pt-BR" dirty="0">
                <a:solidFill>
                  <a:srgbClr val="FF0000"/>
                </a:solidFill>
              </a:rPr>
              <a:t> </a:t>
            </a:r>
            <a:r>
              <a:rPr lang="pt-BR" dirty="0" err="1">
                <a:solidFill>
                  <a:srgbClr val="FF0000"/>
                </a:solidFill>
              </a:rPr>
              <a:t>Mayos</a:t>
            </a:r>
            <a:r>
              <a:rPr lang="pt-BR" dirty="0">
                <a:solidFill>
                  <a:srgbClr val="FF0000"/>
                </a:solidFill>
              </a:rPr>
              <a:t>, no livro </a:t>
            </a:r>
            <a:r>
              <a:rPr lang="pt-BR" i="1" dirty="0">
                <a:solidFill>
                  <a:srgbClr val="FF0000"/>
                </a:solidFill>
              </a:rPr>
              <a:t>Homo </a:t>
            </a:r>
            <a:r>
              <a:rPr lang="pt-BR" i="1" dirty="0" err="1">
                <a:solidFill>
                  <a:srgbClr val="FF0000"/>
                </a:solidFill>
              </a:rPr>
              <a:t>Obsoletus</a:t>
            </a:r>
            <a:r>
              <a:rPr lang="pt-BR" i="1" dirty="0">
                <a:solidFill>
                  <a:srgbClr val="FF0000"/>
                </a:solidFill>
              </a:rPr>
              <a:t>: precariedade e </a:t>
            </a:r>
            <a:r>
              <a:rPr lang="pt-BR" i="1" dirty="0" err="1">
                <a:solidFill>
                  <a:srgbClr val="FF0000"/>
                </a:solidFill>
              </a:rPr>
              <a:t>desempoderamento</a:t>
            </a:r>
            <a:r>
              <a:rPr lang="pt-BR" i="1" dirty="0">
                <a:solidFill>
                  <a:srgbClr val="FF0000"/>
                </a:solidFill>
              </a:rPr>
              <a:t> na </a:t>
            </a:r>
            <a:r>
              <a:rPr lang="pt-BR" i="1" dirty="0" err="1">
                <a:solidFill>
                  <a:srgbClr val="FF0000"/>
                </a:solidFill>
              </a:rPr>
              <a:t>turboglobalização</a:t>
            </a:r>
            <a:r>
              <a:rPr lang="pt-BR" dirty="0"/>
              <a:t>, após apresentar o paradigma dos dois labirintos que atormentam a sociedade atual – o labirinto clássico e o labirinto do deserto -, nos aponta algumas pistas </a:t>
            </a:r>
            <a:r>
              <a:rPr lang="pt-BR" dirty="0" smtClean="0"/>
              <a:t> (...)												p. 27-28</a:t>
            </a:r>
            <a:endParaRPr lang="pt-BR" dirty="0"/>
          </a:p>
        </p:txBody>
      </p:sp>
    </p:spTree>
    <p:extLst>
      <p:ext uri="{BB962C8B-B14F-4D97-AF65-F5344CB8AC3E}">
        <p14:creationId xmlns:p14="http://schemas.microsoft.com/office/powerpoint/2010/main" val="399218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84"/>
            <a:ext cx="8229600" cy="1143000"/>
          </a:xfrm>
        </p:spPr>
        <p:txBody>
          <a:bodyPr/>
          <a:lstStyle/>
          <a:p>
            <a:r>
              <a:rPr lang="pt-BR" b="1" dirty="0" smtClean="0">
                <a:solidFill>
                  <a:srgbClr val="FF0000"/>
                </a:solidFill>
              </a:rPr>
              <a:t>Intuições de solução... </a:t>
            </a:r>
            <a:endParaRPr lang="pt-BR" b="1" dirty="0">
              <a:solidFill>
                <a:srgbClr val="FF0000"/>
              </a:solidFill>
            </a:endParaRPr>
          </a:p>
        </p:txBody>
      </p:sp>
      <p:sp>
        <p:nvSpPr>
          <p:cNvPr id="3" name="Espaço Reservado para Conteúdo 2"/>
          <p:cNvSpPr>
            <a:spLocks noGrp="1"/>
          </p:cNvSpPr>
          <p:nvPr>
            <p:ph idx="1"/>
          </p:nvPr>
        </p:nvSpPr>
        <p:spPr>
          <a:xfrm>
            <a:off x="457200" y="1096144"/>
            <a:ext cx="8229600" cy="5789240"/>
          </a:xfrm>
        </p:spPr>
        <p:txBody>
          <a:bodyPr>
            <a:normAutofit/>
          </a:bodyPr>
          <a:lstStyle/>
          <a:p>
            <a:pPr marL="0" indent="0" algn="just">
              <a:buNone/>
            </a:pPr>
            <a:r>
              <a:rPr lang="pt-BR" b="1" dirty="0"/>
              <a:t>Para isso, contornando o abismo ao qual parecemos condenados, teremos que construir novas formas sociais de vida coletiva e individual e renovar instituições políticas, ideológicas e antropológicas. Também teremos que criar novas subjetivações, mentalidades, culturas, ideais e adaptações existenciais (MAYOS, 2019, p.112).</a:t>
            </a:r>
          </a:p>
          <a:p>
            <a:pPr marL="0" indent="0" algn="just">
              <a:buNone/>
            </a:pPr>
            <a:r>
              <a:rPr lang="pt-BR" b="1" dirty="0" smtClean="0"/>
              <a:t>								</a:t>
            </a:r>
            <a:r>
              <a:rPr lang="pt-BR" dirty="0" smtClean="0"/>
              <a:t>							p. 28</a:t>
            </a:r>
            <a:endParaRPr lang="pt-BR" dirty="0"/>
          </a:p>
        </p:txBody>
      </p:sp>
    </p:spTree>
    <p:extLst>
      <p:ext uri="{BB962C8B-B14F-4D97-AF65-F5344CB8AC3E}">
        <p14:creationId xmlns:p14="http://schemas.microsoft.com/office/powerpoint/2010/main" val="939377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857232"/>
            <a:ext cx="7772400" cy="1470025"/>
          </a:xfrm>
        </p:spPr>
        <p:txBody>
          <a:bodyPr>
            <a:normAutofit/>
          </a:bodyPr>
          <a:lstStyle/>
          <a:p>
            <a:r>
              <a:rPr lang="pt-BR" b="1" dirty="0" smtClean="0">
                <a:solidFill>
                  <a:srgbClr val="FF0000"/>
                </a:solidFill>
              </a:rPr>
              <a:t>A MORTE DO OUTRO</a:t>
            </a:r>
            <a:endParaRPr lang="pt-BR" dirty="0">
              <a:solidFill>
                <a:srgbClr val="FF0000"/>
              </a:solidFill>
            </a:endParaRPr>
          </a:p>
        </p:txBody>
      </p:sp>
      <p:sp>
        <p:nvSpPr>
          <p:cNvPr id="3" name="Subtítulo 2"/>
          <p:cNvSpPr>
            <a:spLocks noGrp="1"/>
          </p:cNvSpPr>
          <p:nvPr>
            <p:ph type="subTitle" idx="1"/>
          </p:nvPr>
        </p:nvSpPr>
        <p:spPr/>
        <p:txBody>
          <a:bodyPr/>
          <a:lstStyle/>
          <a:p>
            <a:r>
              <a:rPr lang="pt-BR" dirty="0" smtClean="0">
                <a:solidFill>
                  <a:schemeClr val="tx1"/>
                </a:solidFill>
              </a:rPr>
              <a:t>ELIMINAR O ACESSO? </a:t>
            </a:r>
            <a:endParaRPr lang="pt-BR" dirty="0">
              <a:solidFill>
                <a:schemeClr val="tx1"/>
              </a:solidFill>
            </a:endParaRPr>
          </a:p>
        </p:txBody>
      </p:sp>
    </p:spTree>
    <p:extLst>
      <p:ext uri="{BB962C8B-B14F-4D97-AF65-F5344CB8AC3E}">
        <p14:creationId xmlns:p14="http://schemas.microsoft.com/office/powerpoint/2010/main" val="1604390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Caminho... </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pPr marL="0" indent="0" algn="just">
              <a:buNone/>
            </a:pPr>
            <a:r>
              <a:rPr lang="pt-BR" sz="3400" b="1" dirty="0" smtClean="0"/>
              <a:t>(...) defendíamos </a:t>
            </a:r>
            <a:r>
              <a:rPr lang="pt-BR" sz="3400" b="1" dirty="0"/>
              <a:t>uma proposta de Reforma do Judiciário que extrapolasse o âmbito da comunidade jurídica e fosse construída com participação social, fruto de um amplo processo de debate e deliberação pública. </a:t>
            </a:r>
            <a:endParaRPr lang="pt-BR" sz="3400" b="1" dirty="0" smtClean="0"/>
          </a:p>
          <a:p>
            <a:pPr marL="0" indent="0" algn="just">
              <a:buNone/>
            </a:pPr>
            <a:r>
              <a:rPr lang="pt-BR" dirty="0" smtClean="0"/>
              <a:t>								p. 5</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96144"/>
            <a:ext cx="8229600" cy="5789240"/>
          </a:xfrm>
        </p:spPr>
        <p:txBody>
          <a:bodyPr>
            <a:normAutofit/>
          </a:bodyPr>
          <a:lstStyle/>
          <a:p>
            <a:r>
              <a:rPr lang="pt-BR" b="1" dirty="0"/>
              <a:t>(...) </a:t>
            </a:r>
            <a:r>
              <a:rPr lang="pt-BR" dirty="0"/>
              <a:t>muros visíveis e invisíveis que, ao longo da história, promoveram e reforçaram os apartheids epistemológicos, culturais, sociais, políticos, religiosos, etnológicos e de gêneros. (...) promovendo agora o isolamento do </a:t>
            </a:r>
            <a:r>
              <a:rPr lang="pt-BR" i="1" dirty="0"/>
              <a:t>indivíduo</a:t>
            </a:r>
            <a:r>
              <a:rPr lang="pt-BR" dirty="0"/>
              <a:t> em si mesmo.</a:t>
            </a:r>
          </a:p>
          <a:p>
            <a:r>
              <a:rPr lang="pt-BR" dirty="0"/>
              <a:t>Eliminar o acesso do outro, do diferente e do estranho parece ser a grande profissão de fé deste novo modelo de sociedade (...)</a:t>
            </a:r>
          </a:p>
        </p:txBody>
      </p:sp>
    </p:spTree>
    <p:extLst>
      <p:ext uri="{BB962C8B-B14F-4D97-AF65-F5344CB8AC3E}">
        <p14:creationId xmlns:p14="http://schemas.microsoft.com/office/powerpoint/2010/main" val="1597406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96144"/>
            <a:ext cx="8229600" cy="7301408"/>
          </a:xfrm>
        </p:spPr>
        <p:txBody>
          <a:bodyPr>
            <a:normAutofit/>
          </a:bodyPr>
          <a:lstStyle/>
          <a:p>
            <a:pPr marL="0" indent="0">
              <a:buNone/>
            </a:pPr>
            <a:r>
              <a:rPr lang="pt-BR" sz="4000" b="1" dirty="0">
                <a:solidFill>
                  <a:srgbClr val="FF0000"/>
                </a:solidFill>
              </a:rPr>
              <a:t>Deste modo, este escrito aponta para três temáticas e ideias que se completam e se confundem: a morte (eliminação do </a:t>
            </a:r>
            <a:r>
              <a:rPr lang="pt-BR" sz="4000" b="1" i="1" dirty="0">
                <a:solidFill>
                  <a:srgbClr val="FF0000"/>
                </a:solidFill>
              </a:rPr>
              <a:t>outro</a:t>
            </a:r>
            <a:r>
              <a:rPr lang="pt-BR" sz="4000" b="1" dirty="0">
                <a:solidFill>
                  <a:srgbClr val="FF0000"/>
                </a:solidFill>
              </a:rPr>
              <a:t>); a eliminação do mediador; e eliminação do negativo tão evidente nos nossos tempos. (...) dilúvio de positividade</a:t>
            </a:r>
            <a:r>
              <a:rPr lang="pt-BR" b="1" dirty="0">
                <a:solidFill>
                  <a:srgbClr val="FF0000"/>
                </a:solidFill>
              </a:rPr>
              <a:t>. </a:t>
            </a:r>
          </a:p>
        </p:txBody>
      </p:sp>
    </p:spTree>
    <p:extLst>
      <p:ext uri="{BB962C8B-B14F-4D97-AF65-F5344CB8AC3E}">
        <p14:creationId xmlns:p14="http://schemas.microsoft.com/office/powerpoint/2010/main" val="3335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96144"/>
            <a:ext cx="8229600" cy="5789240"/>
          </a:xfrm>
        </p:spPr>
        <p:txBody>
          <a:bodyPr>
            <a:normAutofit/>
          </a:bodyPr>
          <a:lstStyle/>
          <a:p>
            <a:r>
              <a:rPr lang="pt-BR" sz="4000" b="1" dirty="0"/>
              <a:t>O </a:t>
            </a:r>
            <a:r>
              <a:rPr lang="pt-BR" sz="4000" b="1" i="1" dirty="0"/>
              <a:t>sujeito</a:t>
            </a:r>
            <a:r>
              <a:rPr lang="pt-BR" sz="4000" b="1" dirty="0"/>
              <a:t> some para dar à luz um </a:t>
            </a:r>
            <a:r>
              <a:rPr lang="pt-BR" sz="4000" b="1" i="1" dirty="0"/>
              <a:t>indivíduo</a:t>
            </a:r>
            <a:r>
              <a:rPr lang="pt-BR" sz="4000" b="1" dirty="0"/>
              <a:t> que se entende livre, autônomo e independente em si mesmo, não necessitando, portanto, de nenhum outro para consolidar-se na História. </a:t>
            </a:r>
          </a:p>
        </p:txBody>
      </p:sp>
    </p:spTree>
    <p:extLst>
      <p:ext uri="{BB962C8B-B14F-4D97-AF65-F5344CB8AC3E}">
        <p14:creationId xmlns:p14="http://schemas.microsoft.com/office/powerpoint/2010/main" val="1908895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96144"/>
            <a:ext cx="8229600" cy="5789240"/>
          </a:xfrm>
        </p:spPr>
        <p:txBody>
          <a:bodyPr>
            <a:normAutofit/>
          </a:bodyPr>
          <a:lstStyle/>
          <a:p>
            <a:pPr marL="0" indent="0" algn="just">
              <a:buNone/>
            </a:pPr>
            <a:r>
              <a:rPr lang="pt-BR" dirty="0"/>
              <a:t>No campo religioso, onde a sentença de morte do mediador fora decretada pela Reforma, no início do século XVI, agora impera também a morte da mediação da própria Reforma. Disto resulta o fortalecimento destes, já citados, movimentos neopentecostais que simplificam a escatologia e ignoram que “experiência religiosa é uma experiência do totalmente outro”. </a:t>
            </a:r>
            <a:endParaRPr lang="pt-BR" dirty="0" smtClean="0"/>
          </a:p>
          <a:p>
            <a:pPr marL="0" indent="0" algn="just">
              <a:buNone/>
            </a:pPr>
            <a:r>
              <a:rPr lang="pt-BR" dirty="0" smtClean="0">
                <a:solidFill>
                  <a:srgbClr val="FF0000"/>
                </a:solidFill>
              </a:rPr>
              <a:t>HAN</a:t>
            </a:r>
            <a:endParaRPr lang="pt-BR" dirty="0">
              <a:solidFill>
                <a:srgbClr val="FF0000"/>
              </a:solidFill>
            </a:endParaRPr>
          </a:p>
        </p:txBody>
      </p:sp>
    </p:spTree>
    <p:extLst>
      <p:ext uri="{BB962C8B-B14F-4D97-AF65-F5344CB8AC3E}">
        <p14:creationId xmlns:p14="http://schemas.microsoft.com/office/powerpoint/2010/main" val="583880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96144"/>
            <a:ext cx="8229600" cy="5789240"/>
          </a:xfrm>
        </p:spPr>
        <p:txBody>
          <a:bodyPr>
            <a:normAutofit/>
          </a:bodyPr>
          <a:lstStyle/>
          <a:p>
            <a:pPr marL="0" indent="0" algn="just">
              <a:buNone/>
            </a:pPr>
            <a:r>
              <a:rPr lang="pt-BR" b="1" dirty="0"/>
              <a:t>No campo Político a morte do mediador também parece imperar entre a relação eleitores e mandatários. Não é de se espantar, pois, acuados pelos efeitos das mídias digitais; pelas avalanches de </a:t>
            </a:r>
            <a:r>
              <a:rPr lang="pt-BR" b="1" i="1" dirty="0"/>
              <a:t>pós verdade</a:t>
            </a:r>
            <a:r>
              <a:rPr lang="pt-BR" b="1" dirty="0"/>
              <a:t> e; pela onisciente técnica de controle - imposta de maneira capciosas pelas artimanhas das leis de transparências – os mandatários priorizam agradar a opinião pública que exercer livre e devidamente seu papel. </a:t>
            </a:r>
          </a:p>
        </p:txBody>
      </p:sp>
    </p:spTree>
    <p:extLst>
      <p:ext uri="{BB962C8B-B14F-4D97-AF65-F5344CB8AC3E}">
        <p14:creationId xmlns:p14="http://schemas.microsoft.com/office/powerpoint/2010/main" val="1754622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b="1" dirty="0"/>
              <a:t>As redes sociais, agora soberanas, ditam e calculam o valor, o caminho e a temporalidade da vida, e, por seu caráter digital, pretendem desconectar o fio condutor da História, do caminhar da Razão, e do revelar da liberdade.</a:t>
            </a:r>
          </a:p>
          <a:p>
            <a:pPr algn="just"/>
            <a:endParaRPr lang="pt-BR" b="1" dirty="0"/>
          </a:p>
          <a:p>
            <a:pPr algn="just">
              <a:buNone/>
            </a:pPr>
            <a:endParaRPr lang="pt-BR" dirty="0"/>
          </a:p>
        </p:txBody>
      </p:sp>
    </p:spTree>
    <p:extLst>
      <p:ext uri="{BB962C8B-B14F-4D97-AF65-F5344CB8AC3E}">
        <p14:creationId xmlns:p14="http://schemas.microsoft.com/office/powerpoint/2010/main" val="1179049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fontScale="92500" lnSpcReduction="10000"/>
          </a:bodyPr>
          <a:lstStyle/>
          <a:p>
            <a:r>
              <a:rPr lang="pt-BR" dirty="0" err="1">
                <a:solidFill>
                  <a:srgbClr val="FF0000"/>
                </a:solidFill>
              </a:rPr>
              <a:t>Agemir</a:t>
            </a:r>
            <a:r>
              <a:rPr lang="pt-BR" dirty="0">
                <a:solidFill>
                  <a:srgbClr val="FF0000"/>
                </a:solidFill>
              </a:rPr>
              <a:t> </a:t>
            </a:r>
            <a:r>
              <a:rPr lang="pt-BR" dirty="0" err="1">
                <a:solidFill>
                  <a:srgbClr val="FF0000"/>
                </a:solidFill>
              </a:rPr>
              <a:t>Bavaresco</a:t>
            </a:r>
            <a:r>
              <a:rPr lang="pt-BR" dirty="0">
                <a:solidFill>
                  <a:srgbClr val="FF0000"/>
                </a:solidFill>
              </a:rPr>
              <a:t>, em companhia de Tiago Porto Pereira e </a:t>
            </a:r>
            <a:r>
              <a:rPr lang="pt-BR" dirty="0" err="1">
                <a:solidFill>
                  <a:srgbClr val="FF0000"/>
                </a:solidFill>
              </a:rPr>
              <a:t>Wellignton</a:t>
            </a:r>
            <a:r>
              <a:rPr lang="pt-BR" dirty="0">
                <a:solidFill>
                  <a:srgbClr val="FF0000"/>
                </a:solidFill>
              </a:rPr>
              <a:t> Silva, sugere o questionamento abaixo:</a:t>
            </a:r>
          </a:p>
          <a:p>
            <a:pPr marL="0" indent="0">
              <a:buNone/>
            </a:pPr>
            <a:r>
              <a:rPr lang="pt-BR" b="1" dirty="0"/>
              <a:t>O pluralismo das motivações dos protestos que se espraiam pelo mundo, a crise de representação e a emergência da era digital são as matrizes que unificam fenômenos sociais das multidões e movimentos em redes. Seriam esses os representantes da vontade geral (...), isto é, uma nova representação democrática?</a:t>
            </a:r>
          </a:p>
          <a:p>
            <a:pPr marL="0" indent="0">
              <a:buNone/>
            </a:pPr>
            <a:r>
              <a:rPr lang="pt-BR" dirty="0">
                <a:solidFill>
                  <a:srgbClr val="FF0000"/>
                </a:solidFill>
              </a:rPr>
              <a:t>BAVARESCO </a:t>
            </a:r>
            <a:r>
              <a:rPr lang="pt-BR" dirty="0" err="1">
                <a:solidFill>
                  <a:srgbClr val="FF0000"/>
                </a:solidFill>
              </a:rPr>
              <a:t>Agemir</a:t>
            </a:r>
            <a:r>
              <a:rPr lang="pt-BR" dirty="0">
                <a:solidFill>
                  <a:srgbClr val="FF0000"/>
                </a:solidFill>
              </a:rPr>
              <a:t>, PEREIRA Tiago Porto, SILVA </a:t>
            </a:r>
            <a:r>
              <a:rPr lang="pt-BR" dirty="0" err="1">
                <a:solidFill>
                  <a:srgbClr val="FF0000"/>
                </a:solidFill>
              </a:rPr>
              <a:t>Wellignton</a:t>
            </a:r>
            <a:r>
              <a:rPr lang="pt-BR" dirty="0">
                <a:solidFill>
                  <a:srgbClr val="FF0000"/>
                </a:solidFill>
              </a:rPr>
              <a:t> A. in: </a:t>
            </a:r>
            <a:r>
              <a:rPr lang="pt-BR" b="1" dirty="0">
                <a:solidFill>
                  <a:srgbClr val="FF0000"/>
                </a:solidFill>
              </a:rPr>
              <a:t>Revista </a:t>
            </a:r>
            <a:r>
              <a:rPr lang="pt-BR" b="1" dirty="0" err="1">
                <a:solidFill>
                  <a:srgbClr val="FF0000"/>
                </a:solidFill>
              </a:rPr>
              <a:t>Helius</a:t>
            </a:r>
            <a:r>
              <a:rPr lang="pt-BR" b="1" dirty="0">
                <a:solidFill>
                  <a:srgbClr val="FF0000"/>
                </a:solidFill>
              </a:rPr>
              <a:t>,</a:t>
            </a:r>
            <a:r>
              <a:rPr lang="pt-BR" dirty="0">
                <a:solidFill>
                  <a:srgbClr val="FF0000"/>
                </a:solidFill>
              </a:rPr>
              <a:t> ISSN 2357-8297. Ano 1 </a:t>
            </a:r>
            <a:r>
              <a:rPr lang="pt-BR" dirty="0" err="1">
                <a:solidFill>
                  <a:srgbClr val="FF0000"/>
                </a:solidFill>
              </a:rPr>
              <a:t>n</a:t>
            </a:r>
            <a:r>
              <a:rPr lang="pt-BR" dirty="0">
                <a:solidFill>
                  <a:srgbClr val="FF0000"/>
                </a:solidFill>
              </a:rPr>
              <a:t>. 1 </a:t>
            </a:r>
            <a:r>
              <a:rPr lang="pt-BR" dirty="0" err="1">
                <a:solidFill>
                  <a:srgbClr val="FF0000"/>
                </a:solidFill>
              </a:rPr>
              <a:t>Jul</a:t>
            </a:r>
            <a:r>
              <a:rPr lang="pt-BR" dirty="0">
                <a:solidFill>
                  <a:srgbClr val="FF0000"/>
                </a:solidFill>
              </a:rPr>
              <a:t>-Dez 2013 p. 65-79.</a:t>
            </a:r>
          </a:p>
          <a:p>
            <a:pPr algn="just"/>
            <a:endParaRPr lang="pt-BR" b="1" dirty="0">
              <a:solidFill>
                <a:srgbClr val="FF0000"/>
              </a:solidFill>
            </a:endParaRPr>
          </a:p>
          <a:p>
            <a:pPr algn="just">
              <a:buNone/>
            </a:pPr>
            <a:endParaRPr lang="pt-BR" dirty="0"/>
          </a:p>
        </p:txBody>
      </p:sp>
    </p:spTree>
    <p:extLst>
      <p:ext uri="{BB962C8B-B14F-4D97-AF65-F5344CB8AC3E}">
        <p14:creationId xmlns:p14="http://schemas.microsoft.com/office/powerpoint/2010/main" val="738530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04664"/>
            <a:ext cx="8229600" cy="5721499"/>
          </a:xfrm>
        </p:spPr>
        <p:txBody>
          <a:bodyPr>
            <a:normAutofit fontScale="92500" lnSpcReduction="10000"/>
          </a:bodyPr>
          <a:lstStyle/>
          <a:p>
            <a:pPr marL="0" indent="0">
              <a:buNone/>
            </a:pPr>
            <a:r>
              <a:rPr lang="pt-BR" dirty="0">
                <a:solidFill>
                  <a:srgbClr val="FF0000"/>
                </a:solidFill>
              </a:rPr>
              <a:t>Saint Exupéry </a:t>
            </a:r>
          </a:p>
          <a:p>
            <a:pPr marL="0" indent="0">
              <a:buNone/>
            </a:pPr>
            <a:r>
              <a:rPr lang="pt-BR" b="1" dirty="0"/>
              <a:t>Cada um que passa em nossa vida, passa sozinho, mas não vai só nem nos deixa a sós. Levam um pouco de nós mesmos e nos deixam um pouco de si mesmos. Há os que levam muito e os que levam pouco, mas não há os que não levam nada.  Há os que deixam muito e os que deixam pouco, </a:t>
            </a:r>
            <a:r>
              <a:rPr lang="pt-BR" dirty="0"/>
              <a:t>mas não há os que não deixam nada.</a:t>
            </a:r>
          </a:p>
          <a:p>
            <a:pPr marL="0" indent="0">
              <a:buNone/>
            </a:pPr>
            <a:r>
              <a:rPr lang="pt-BR" dirty="0"/>
              <a:t> </a:t>
            </a:r>
          </a:p>
          <a:p>
            <a:pPr marL="0" indent="0">
              <a:buNone/>
            </a:pPr>
            <a:r>
              <a:rPr lang="pt-BR" dirty="0">
                <a:solidFill>
                  <a:srgbClr val="FF0000"/>
                </a:solidFill>
              </a:rPr>
              <a:t>SAINT EXUPÉRY. </a:t>
            </a:r>
            <a:r>
              <a:rPr lang="pt-BR" b="1" dirty="0">
                <a:solidFill>
                  <a:srgbClr val="FF0000"/>
                </a:solidFill>
              </a:rPr>
              <a:t>Cada Um</a:t>
            </a:r>
            <a:r>
              <a:rPr lang="pt-BR" dirty="0">
                <a:solidFill>
                  <a:srgbClr val="FF0000"/>
                </a:solidFill>
              </a:rPr>
              <a:t>. in: Palavras Encantadas. </a:t>
            </a:r>
            <a:r>
              <a:rPr lang="pt-BR" dirty="0" err="1">
                <a:solidFill>
                  <a:srgbClr val="FF0000"/>
                </a:solidFill>
              </a:rPr>
              <a:t>Org</a:t>
            </a:r>
            <a:r>
              <a:rPr lang="pt-BR" dirty="0">
                <a:solidFill>
                  <a:srgbClr val="FF0000"/>
                </a:solidFill>
              </a:rPr>
              <a:t> Durval Ângelo, Ana Maria Gonçalves. 11 Ed. Belo Horizonte: Expressa, 2014, p.226.</a:t>
            </a:r>
          </a:p>
          <a:p>
            <a:pPr marL="0" indent="0" algn="just">
              <a:buNone/>
            </a:pPr>
            <a:endParaRPr lang="pt-BR" b="1" dirty="0">
              <a:solidFill>
                <a:srgbClr val="FF0000"/>
              </a:solidFill>
            </a:endParaRPr>
          </a:p>
          <a:p>
            <a:pPr algn="just">
              <a:buNone/>
            </a:pPr>
            <a:endParaRPr lang="pt-BR" dirty="0"/>
          </a:p>
        </p:txBody>
      </p:sp>
    </p:spTree>
    <p:extLst>
      <p:ext uri="{BB962C8B-B14F-4D97-AF65-F5344CB8AC3E}">
        <p14:creationId xmlns:p14="http://schemas.microsoft.com/office/powerpoint/2010/main" val="294072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857232"/>
            <a:ext cx="7772400" cy="1470025"/>
          </a:xfrm>
        </p:spPr>
        <p:txBody>
          <a:bodyPr>
            <a:normAutofit/>
          </a:bodyPr>
          <a:lstStyle/>
          <a:p>
            <a:r>
              <a:rPr lang="pt-BR" b="1" dirty="0" smtClean="0">
                <a:solidFill>
                  <a:srgbClr val="FF0000"/>
                </a:solidFill>
              </a:rPr>
              <a:t>RELIGIÃO E PODER </a:t>
            </a:r>
            <a:endParaRPr lang="pt-BR" dirty="0">
              <a:solidFill>
                <a:srgbClr val="FF0000"/>
              </a:solidFill>
            </a:endParaRPr>
          </a:p>
        </p:txBody>
      </p:sp>
      <p:sp>
        <p:nvSpPr>
          <p:cNvPr id="3" name="Subtítulo 2"/>
          <p:cNvSpPr>
            <a:spLocks noGrp="1"/>
          </p:cNvSpPr>
          <p:nvPr>
            <p:ph type="subTitle" idx="1"/>
          </p:nvPr>
        </p:nvSpPr>
        <p:spPr/>
        <p:txBody>
          <a:bodyPr/>
          <a:lstStyle/>
          <a:p>
            <a:r>
              <a:rPr lang="pt-BR" dirty="0" smtClean="0">
                <a:solidFill>
                  <a:schemeClr val="tx1"/>
                </a:solidFill>
              </a:rPr>
              <a:t>ASPECTOS DE UMA ALIANÇA? </a:t>
            </a:r>
            <a:endParaRPr lang="pt-BR" dirty="0">
              <a:solidFill>
                <a:schemeClr val="tx1"/>
              </a:solidFill>
            </a:endParaRPr>
          </a:p>
        </p:txBody>
      </p:sp>
    </p:spTree>
    <p:extLst>
      <p:ext uri="{BB962C8B-B14F-4D97-AF65-F5344CB8AC3E}">
        <p14:creationId xmlns:p14="http://schemas.microsoft.com/office/powerpoint/2010/main" val="1558794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solidFill>
                  <a:srgbClr val="FF0000"/>
                </a:solidFill>
              </a:rPr>
              <a:t>Religião e Poder: aspectos de uma ALIANÇA?</a:t>
            </a:r>
          </a:p>
        </p:txBody>
      </p:sp>
      <p:sp>
        <p:nvSpPr>
          <p:cNvPr id="3" name="Espaço Reservado para Conteúdo 2"/>
          <p:cNvSpPr>
            <a:spLocks noGrp="1"/>
          </p:cNvSpPr>
          <p:nvPr>
            <p:ph idx="1"/>
          </p:nvPr>
        </p:nvSpPr>
        <p:spPr>
          <a:xfrm>
            <a:off x="457200" y="1600200"/>
            <a:ext cx="8229600" cy="5141168"/>
          </a:xfrm>
        </p:spPr>
        <p:txBody>
          <a:bodyPr>
            <a:normAutofit fontScale="77500" lnSpcReduction="20000"/>
          </a:bodyPr>
          <a:lstStyle/>
          <a:p>
            <a:pPr marL="0" indent="0" algn="just">
              <a:buNone/>
            </a:pPr>
            <a:endParaRPr lang="pt-BR" dirty="0"/>
          </a:p>
          <a:p>
            <a:pPr marL="0" indent="0">
              <a:buNone/>
            </a:pPr>
            <a:r>
              <a:rPr lang="pt-BR" b="1" dirty="0" smtClean="0"/>
              <a:t>Religião </a:t>
            </a:r>
            <a:r>
              <a:rPr lang="pt-BR" b="1" dirty="0"/>
              <a:t>e Poder: forças em disputa</a:t>
            </a:r>
            <a:endParaRPr lang="pt-BR" dirty="0"/>
          </a:p>
          <a:p>
            <a:pPr marL="0" indent="0">
              <a:buNone/>
            </a:pPr>
            <a:endParaRPr lang="pt-BR" dirty="0"/>
          </a:p>
          <a:p>
            <a:pPr marL="0" indent="0">
              <a:buNone/>
            </a:pPr>
            <a:r>
              <a:rPr lang="pt-BR" b="1" dirty="0" smtClean="0"/>
              <a:t>A </a:t>
            </a:r>
            <a:r>
              <a:rPr lang="pt-BR" b="1" dirty="0"/>
              <a:t>questão central, para onde devemos direcionar nossas atenções, é o chamado o 'voto do fiel', principalmente no que diz respeito a ascensão política dos evangélicos, de diversas denominações, principalmente de cunho neopentecostal. A BBC Brasil ouviu especialistas para tentar dimensionar as relações entre a religião e o voto do brasileiro em 2016 a beira das eleições presidenciais. Usaremos a leitura de tal pesquisa para fazer apontamentos sobre esta nova conjuntura. Em novembro de 2019 é criada uma nova legenda (partido político): ALIANÇA, que em suma traduz (sincretiza) o peso destas relações. </a:t>
            </a:r>
          </a:p>
          <a:p>
            <a:pPr algn="just">
              <a:buNone/>
            </a:pPr>
            <a:endParaRPr lang="pt-BR" dirty="0"/>
          </a:p>
        </p:txBody>
      </p:sp>
    </p:spTree>
    <p:extLst>
      <p:ext uri="{BB962C8B-B14F-4D97-AF65-F5344CB8AC3E}">
        <p14:creationId xmlns:p14="http://schemas.microsoft.com/office/powerpoint/2010/main" val="820720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Caminho... </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pPr marL="0" indent="0" algn="just">
              <a:buNone/>
            </a:pPr>
            <a:r>
              <a:rPr lang="pt-BR" b="1" dirty="0" smtClean="0"/>
              <a:t>(...) defendíamos </a:t>
            </a:r>
            <a:r>
              <a:rPr lang="pt-BR" b="1" dirty="0"/>
              <a:t>que também o Poder Judiciário fosse submetido a alguma modalidade de controle social, ou controle externo, capaz de barrar a configuração de uma espécie de “superpoder”, acima de tudo e de todos e capaz de comprometer o exercício dos demais poderes. </a:t>
            </a:r>
            <a:r>
              <a:rPr lang="pt-BR" dirty="0" smtClean="0"/>
              <a:t>													p. 5</a:t>
            </a:r>
            <a:endParaRPr lang="pt-BR" dirty="0"/>
          </a:p>
        </p:txBody>
      </p:sp>
    </p:spTree>
    <p:extLst>
      <p:ext uri="{BB962C8B-B14F-4D97-AF65-F5344CB8AC3E}">
        <p14:creationId xmlns:p14="http://schemas.microsoft.com/office/powerpoint/2010/main" val="928656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8208912"/>
          </a:xfrm>
        </p:spPr>
        <p:txBody>
          <a:bodyPr>
            <a:normAutofit/>
          </a:bodyPr>
          <a:lstStyle/>
          <a:p>
            <a:pPr marL="0" indent="0">
              <a:buNone/>
            </a:pPr>
            <a:r>
              <a:rPr lang="pt-BR" sz="3600" b="1" dirty="0" smtClean="0"/>
              <a:t>A </a:t>
            </a:r>
            <a:r>
              <a:rPr lang="pt-BR" sz="3600" b="1" dirty="0"/>
              <a:t>pauta política nos últimos tempos se mostra impregnada por questões direcionadas principalmente pela atuação de Igrejas; questões que pesaram, como nunca no último pleito no Brasil: 1. a manutenção a todo custo da família tradicional; 2. aborto e gênero; 3. e é claro o combate, mesmo que só discursivo a corrupção. </a:t>
            </a:r>
          </a:p>
          <a:p>
            <a:pPr algn="just">
              <a:buNone/>
            </a:pPr>
            <a:endParaRPr lang="pt-BR" dirty="0"/>
          </a:p>
        </p:txBody>
      </p:sp>
    </p:spTree>
    <p:extLst>
      <p:ext uri="{BB962C8B-B14F-4D97-AF65-F5344CB8AC3E}">
        <p14:creationId xmlns:p14="http://schemas.microsoft.com/office/powerpoint/2010/main" val="1252429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476672"/>
            <a:ext cx="8229600" cy="6293296"/>
          </a:xfrm>
        </p:spPr>
        <p:txBody>
          <a:bodyPr>
            <a:normAutofit/>
          </a:bodyPr>
          <a:lstStyle/>
          <a:p>
            <a:pPr marL="0" indent="0">
              <a:buNone/>
            </a:pPr>
            <a:r>
              <a:rPr lang="pt-BR" b="1" dirty="0"/>
              <a:t>O voto em candidatos conservadores atrelados à religião se dá muito mais por conta da identificação com um sistema de valores morais do que a opção religiosa em si. </a:t>
            </a:r>
            <a:endParaRPr lang="pt-BR" b="1" dirty="0" smtClean="0"/>
          </a:p>
          <a:p>
            <a:pPr marL="0" indent="0">
              <a:buNone/>
            </a:pPr>
            <a:r>
              <a:rPr lang="pt-BR" b="1" dirty="0" smtClean="0"/>
              <a:t>Cada </a:t>
            </a:r>
            <a:r>
              <a:rPr lang="pt-BR" b="1" dirty="0"/>
              <a:t>vez mais o eleitor está decidindo seus candidatos porque eles se associam a determinadas religiões e mesmo que pesquisas não tenham conseguido determinar uma relação clara entre religião e sucesso nas urnas no geral, é cada vez mais recorrente a associação de candidatos a forças religiosas.</a:t>
            </a:r>
          </a:p>
          <a:p>
            <a:pPr marL="0" indent="0" algn="just">
              <a:buNone/>
            </a:pPr>
            <a:endParaRPr lang="pt-BR" b="1" dirty="0"/>
          </a:p>
          <a:p>
            <a:pPr algn="just">
              <a:buNone/>
            </a:pPr>
            <a:endParaRPr lang="pt-BR" b="1" dirty="0"/>
          </a:p>
        </p:txBody>
      </p:sp>
    </p:spTree>
    <p:extLst>
      <p:ext uri="{BB962C8B-B14F-4D97-AF65-F5344CB8AC3E}">
        <p14:creationId xmlns:p14="http://schemas.microsoft.com/office/powerpoint/2010/main" val="698867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6797352"/>
          </a:xfrm>
        </p:spPr>
        <p:txBody>
          <a:bodyPr>
            <a:normAutofit fontScale="62500" lnSpcReduction="20000"/>
          </a:bodyPr>
          <a:lstStyle/>
          <a:p>
            <a:r>
              <a:rPr lang="pt-BR" b="1" dirty="0">
                <a:solidFill>
                  <a:srgbClr val="FF0000"/>
                </a:solidFill>
              </a:rPr>
              <a:t>Um projeto de poder?</a:t>
            </a:r>
            <a:endParaRPr lang="pt-BR" dirty="0">
              <a:solidFill>
                <a:srgbClr val="FF0000"/>
              </a:solidFill>
            </a:endParaRPr>
          </a:p>
          <a:p>
            <a:pPr marL="0" indent="0">
              <a:buNone/>
            </a:pPr>
            <a:r>
              <a:rPr lang="pt-BR" dirty="0">
                <a:solidFill>
                  <a:srgbClr val="FF0000"/>
                </a:solidFill>
              </a:rPr>
              <a:t>O teólogo da PUC-Rio, </a:t>
            </a:r>
            <a:r>
              <a:rPr lang="pt-BR" cap="all" dirty="0">
                <a:solidFill>
                  <a:srgbClr val="FF0000"/>
                </a:solidFill>
              </a:rPr>
              <a:t>Paulo Fernando Carneiro Andrade</a:t>
            </a:r>
            <a:r>
              <a:rPr lang="pt-BR" dirty="0">
                <a:solidFill>
                  <a:srgbClr val="FF0000"/>
                </a:solidFill>
              </a:rPr>
              <a:t>, em 2011, já nos apontava: </a:t>
            </a:r>
          </a:p>
          <a:p>
            <a:pPr marL="0" indent="0">
              <a:buNone/>
            </a:pPr>
            <a:endParaRPr lang="pt-BR" b="1" dirty="0" smtClean="0"/>
          </a:p>
          <a:p>
            <a:pPr marL="0" indent="0">
              <a:buNone/>
            </a:pPr>
            <a:r>
              <a:rPr lang="pt-BR" b="1" dirty="0" smtClean="0"/>
              <a:t>As </a:t>
            </a:r>
            <a:r>
              <a:rPr lang="pt-BR" b="1" dirty="0"/>
              <a:t>eleições (...) no Brasil trouxeram novas e urgentes questões em torno à articulação entre fé e política. (...) Habitualmente justificavam sua posição evocando </a:t>
            </a:r>
            <a:r>
              <a:rPr lang="pt-BR" b="1" dirty="0" err="1"/>
              <a:t>Lc</a:t>
            </a:r>
            <a:r>
              <a:rPr lang="pt-BR" b="1" dirty="0"/>
              <a:t> 20,25: “Pois bem, dai a César o que é de César, e a Deus o que é de Deus” em uma leitura descontextualizada. (...) agora ninguém parece mais colocar em questão a relevância social da Fé Cristã e a necessidade de articular Fé e Política. Surge, porém, uma outra questão. Esta articulação tem sido algumas vezes feita de modo selvagem, em uma transposição direta, sem mediações, de uma esfera a outra. Sem dúvida a articulação entre Fé e Política é uma necessidade seja para a Fé, seja para a Política, porém nem toda articulação entre Fé e Política é legítima. Diante disto, a nova agenda da Pastoral Social e Política não deve ser mais o debate sobre a necessidade desta articulação, mas sobre o modo como esta relação deve se dar, legitimamente, em uma sociedade democrática, respeitando o que é próprio da Fé e o que é próprio da Política, evitando instrumentalizações nocivas à Fé e à Política</a:t>
            </a:r>
            <a:r>
              <a:rPr lang="pt-BR" b="1" dirty="0" smtClean="0"/>
              <a:t>.</a:t>
            </a:r>
          </a:p>
          <a:p>
            <a:pPr marL="0" indent="0">
              <a:buNone/>
            </a:pPr>
            <a:endParaRPr lang="pt-BR" b="1" dirty="0"/>
          </a:p>
          <a:p>
            <a:r>
              <a:rPr lang="pt-BR" dirty="0"/>
              <a:t>ANDRADE, Paulo Fernando Carneiro. </a:t>
            </a:r>
            <a:r>
              <a:rPr lang="pt-BR" b="1" i="1" dirty="0"/>
              <a:t>Fé, Política e Democracia.</a:t>
            </a:r>
            <a:r>
              <a:rPr lang="pt-BR" i="1" dirty="0"/>
              <a:t> Novos desafios. </a:t>
            </a:r>
            <a:r>
              <a:rPr lang="pt-BR" dirty="0"/>
              <a:t>In: &lt;</a:t>
            </a:r>
            <a:r>
              <a:rPr lang="pt-BR" dirty="0" err="1"/>
              <a:t>http</a:t>
            </a:r>
            <a:r>
              <a:rPr lang="pt-BR" dirty="0"/>
              <a:t>://</a:t>
            </a:r>
            <a:r>
              <a:rPr lang="pt-BR" dirty="0" err="1"/>
              <a:t>www.cefep.org.br</a:t>
            </a:r>
            <a:r>
              <a:rPr lang="pt-BR" dirty="0"/>
              <a:t>/fe-politica-e-democracia-novos-desafios-paulo-fernando-carneiro-de-andrade/&gt;. Acesso em: 28 </a:t>
            </a:r>
            <a:r>
              <a:rPr lang="pt-BR" dirty="0" err="1"/>
              <a:t>Otu</a:t>
            </a:r>
            <a:r>
              <a:rPr lang="pt-BR" dirty="0"/>
              <a:t>. 2019. p. 1. </a:t>
            </a:r>
          </a:p>
          <a:p>
            <a:pPr algn="just"/>
            <a:endParaRPr lang="pt-BR" dirty="0"/>
          </a:p>
          <a:p>
            <a:pPr algn="just">
              <a:buNone/>
            </a:pPr>
            <a:endParaRPr lang="pt-BR" dirty="0"/>
          </a:p>
        </p:txBody>
      </p:sp>
    </p:spTree>
    <p:extLst>
      <p:ext uri="{BB962C8B-B14F-4D97-AF65-F5344CB8AC3E}">
        <p14:creationId xmlns:p14="http://schemas.microsoft.com/office/powerpoint/2010/main" val="1962120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88640"/>
            <a:ext cx="8229600" cy="6797352"/>
          </a:xfrm>
        </p:spPr>
        <p:txBody>
          <a:bodyPr>
            <a:normAutofit fontScale="85000" lnSpcReduction="20000"/>
          </a:bodyPr>
          <a:lstStyle/>
          <a:p>
            <a:pPr marL="0" indent="0">
              <a:buNone/>
            </a:pPr>
            <a:r>
              <a:rPr lang="pt-BR" dirty="0">
                <a:solidFill>
                  <a:srgbClr val="FF0000"/>
                </a:solidFill>
              </a:rPr>
              <a:t>Portanto, devemos atentar para estes fatores: </a:t>
            </a:r>
            <a:r>
              <a:rPr lang="pt-BR" b="1" i="1" dirty="0">
                <a:solidFill>
                  <a:srgbClr val="FF0000"/>
                </a:solidFill>
              </a:rPr>
              <a:t>religião</a:t>
            </a:r>
            <a:r>
              <a:rPr lang="pt-BR" dirty="0">
                <a:solidFill>
                  <a:srgbClr val="FF0000"/>
                </a:solidFill>
              </a:rPr>
              <a:t> e </a:t>
            </a:r>
            <a:r>
              <a:rPr lang="pt-BR" b="1" i="1" dirty="0">
                <a:solidFill>
                  <a:srgbClr val="FF0000"/>
                </a:solidFill>
              </a:rPr>
              <a:t>política</a:t>
            </a:r>
            <a:r>
              <a:rPr lang="pt-BR" dirty="0">
                <a:solidFill>
                  <a:srgbClr val="FF0000"/>
                </a:solidFill>
              </a:rPr>
              <a:t>, pois: </a:t>
            </a:r>
          </a:p>
          <a:p>
            <a:pPr marL="0" indent="0">
              <a:buNone/>
            </a:pPr>
            <a:r>
              <a:rPr lang="pt-BR" b="1" dirty="0"/>
              <a:t>Quando se quer articular a Fé e o agir político torna-se, nessa perspectiva, imprescindível, manter o duplo olhar. De um lado o olhar Teológico sobre as escrituras e a Tradição, na qual e através da qual nos é transmitida a Palavra do Deus Vivo. De outro, o olhar das ciências sociais e humanas que nos permitem compreender de forma mais aprofundada o mundo, rejeitando a tentação de quer impor, por qualquer meio a Verdade a todos. É deste modo que a Igreja pode de fato contribuir para a Evangelização do mundo, colocando-se a serviço da Vida e da Justiça.</a:t>
            </a:r>
          </a:p>
          <a:p>
            <a:r>
              <a:rPr lang="pt-BR" dirty="0"/>
              <a:t>ANDRADE, Paulo Fernando Carneiro. </a:t>
            </a:r>
            <a:r>
              <a:rPr lang="pt-BR" i="1" dirty="0"/>
              <a:t>Fé, Política e Democracia. Novos desafios. </a:t>
            </a:r>
            <a:r>
              <a:rPr lang="pt-BR" dirty="0"/>
              <a:t>In: &lt;</a:t>
            </a:r>
            <a:r>
              <a:rPr lang="pt-BR" dirty="0" err="1"/>
              <a:t>http</a:t>
            </a:r>
            <a:r>
              <a:rPr lang="pt-BR" dirty="0"/>
              <a:t>://</a:t>
            </a:r>
            <a:r>
              <a:rPr lang="pt-BR" dirty="0" err="1"/>
              <a:t>www.cefep.org.br</a:t>
            </a:r>
            <a:r>
              <a:rPr lang="pt-BR" dirty="0"/>
              <a:t>/fe-politica-e-democracia-novos-desafios-paulo-fernando-carneiro-de-andrade/&gt;. Acesso em: 28 </a:t>
            </a:r>
            <a:r>
              <a:rPr lang="pt-BR" dirty="0" err="1"/>
              <a:t>Otu</a:t>
            </a:r>
            <a:r>
              <a:rPr lang="pt-BR" dirty="0"/>
              <a:t>. 2019. p. 21. </a:t>
            </a:r>
          </a:p>
          <a:p>
            <a:pPr marL="0" indent="0" algn="just">
              <a:buNone/>
            </a:pPr>
            <a:endParaRPr lang="pt-BR" dirty="0"/>
          </a:p>
          <a:p>
            <a:pPr algn="just">
              <a:buNone/>
            </a:pPr>
            <a:endParaRPr lang="pt-BR" dirty="0"/>
          </a:p>
        </p:txBody>
      </p:sp>
    </p:spTree>
    <p:extLst>
      <p:ext uri="{BB962C8B-B14F-4D97-AF65-F5344CB8AC3E}">
        <p14:creationId xmlns:p14="http://schemas.microsoft.com/office/powerpoint/2010/main" val="13881221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408712"/>
          </a:xfrm>
        </p:spPr>
        <p:txBody>
          <a:bodyPr>
            <a:normAutofit fontScale="92500" lnSpcReduction="20000"/>
          </a:bodyPr>
          <a:lstStyle/>
          <a:p>
            <a:pPr marL="0" indent="0">
              <a:buNone/>
            </a:pPr>
            <a:r>
              <a:rPr lang="pt-BR" b="1" dirty="0">
                <a:solidFill>
                  <a:srgbClr val="FF0000"/>
                </a:solidFill>
              </a:rPr>
              <a:t>O sincretismo é a Aliança? </a:t>
            </a:r>
            <a:endParaRPr lang="pt-BR" dirty="0">
              <a:solidFill>
                <a:srgbClr val="FF0000"/>
              </a:solidFill>
            </a:endParaRPr>
          </a:p>
          <a:p>
            <a:pPr marL="0" indent="0">
              <a:buNone/>
            </a:pPr>
            <a:r>
              <a:rPr lang="pt-BR" dirty="0"/>
              <a:t>O sincretismo religioso no Brasil é um fenômeno social complexo: ele se desenvolve desde a chegada dos portugueses ao país, quando diferentes povos começaram a entrar em contato. Ele se deu através do contato intercultural de povos e grupos distintos, numa espécie de contaminação mútua e interdependente. A existência no Brasil de uma multiplicidade de traços culturais e religiosos, num primeiro momento tido como incompatíveis e diversificados, foram com o tempo se transformando numa forma peculiar de prática religiosa: a união de elementos religiosos e culturais diferentes e antagônicos num só elemento. Cf. SANCHES, Pierre. </a:t>
            </a:r>
            <a:r>
              <a:rPr lang="pt-BR" i="1" dirty="0"/>
              <a:t>Percursos de sincretismo no Brasil.</a:t>
            </a:r>
            <a:r>
              <a:rPr lang="pt-BR" dirty="0"/>
              <a:t> Rio de Janeiro: Ed. </a:t>
            </a:r>
            <a:r>
              <a:rPr lang="pt-BR" dirty="0" err="1"/>
              <a:t>Verj</a:t>
            </a:r>
            <a:r>
              <a:rPr lang="pt-BR" dirty="0"/>
              <a:t>, 2001. </a:t>
            </a:r>
          </a:p>
          <a:p>
            <a:pPr marL="0" indent="0" algn="just">
              <a:buNone/>
            </a:pPr>
            <a:endParaRPr lang="pt-BR" dirty="0"/>
          </a:p>
          <a:p>
            <a:pPr algn="just">
              <a:buNone/>
            </a:pPr>
            <a:endParaRPr lang="pt-BR" dirty="0"/>
          </a:p>
        </p:txBody>
      </p:sp>
    </p:spTree>
    <p:extLst>
      <p:ext uri="{BB962C8B-B14F-4D97-AF65-F5344CB8AC3E}">
        <p14:creationId xmlns:p14="http://schemas.microsoft.com/office/powerpoint/2010/main" val="17936245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7344816"/>
          </a:xfrm>
        </p:spPr>
        <p:txBody>
          <a:bodyPr>
            <a:normAutofit fontScale="77500" lnSpcReduction="20000"/>
          </a:bodyPr>
          <a:lstStyle/>
          <a:p>
            <a:pPr marL="0" indent="0">
              <a:buNone/>
            </a:pPr>
            <a:r>
              <a:rPr lang="pt-BR" dirty="0">
                <a:solidFill>
                  <a:srgbClr val="FF0000"/>
                </a:solidFill>
              </a:rPr>
              <a:t>A estratégia discursiva é maniqueísta e voltada para um indivíduo, em vez de propor um ideário definido. Há um discurso voltado para a personalidade. Não é uma defesa a um conjunto de reformas para tornar o Estado mais eficiente, por exemplo. O discurso é sobre um indivíduo que vai salvar todo um contexto – talvez por que se compare ao próprio Messias? O manifesto é uma definição manual de populismo. Este tornou-se um símbolo de sincretismo da negação da política. </a:t>
            </a:r>
          </a:p>
          <a:p>
            <a:pPr marL="0" indent="0">
              <a:buNone/>
            </a:pPr>
            <a:r>
              <a:rPr lang="pt-BR" dirty="0"/>
              <a:t>Este dualismo religioso sincretista que se originou na Pérsia e foi amplamente difundido no Império Romano (séc. III d.C. e IV d.C.), cuja doutrina consistia basicamente em afirmar a existência de um conflito cósmico entre o reino da luz (o Bem) e o das sombras (o Mal), em localizar a matéria e a carne no reino das sombras, e em afirmar que ao homem se impunha o dever de ajudar à vitória do Bem por meio de práticas ascéticas, pois tem como norte que, qualquer visão do mundo que o divide em poderes opostos e incompatíveis. Cf. </a:t>
            </a:r>
            <a:r>
              <a:rPr lang="pt-BR" dirty="0" err="1"/>
              <a:t>Reale</a:t>
            </a:r>
            <a:r>
              <a:rPr lang="pt-BR" dirty="0"/>
              <a:t>, Giovanni. </a:t>
            </a:r>
            <a:r>
              <a:rPr lang="pt-BR" b="1" i="1" dirty="0"/>
              <a:t>Historia da filosofia.</a:t>
            </a:r>
            <a:r>
              <a:rPr lang="pt-BR" dirty="0"/>
              <a:t> v. 6: de Nietzsche à Escola de Frankfurt. Tradução de Ivo </a:t>
            </a:r>
            <a:r>
              <a:rPr lang="pt-BR" dirty="0" err="1"/>
              <a:t>Storniolo</a:t>
            </a:r>
            <a:r>
              <a:rPr lang="pt-BR" dirty="0"/>
              <a:t>. São Paulo: </a:t>
            </a:r>
            <a:r>
              <a:rPr lang="pt-BR" dirty="0" err="1"/>
              <a:t>Paulus</a:t>
            </a:r>
            <a:r>
              <a:rPr lang="pt-BR" dirty="0"/>
              <a:t>, 2006. (Coleção historia da filosofia).</a:t>
            </a:r>
          </a:p>
          <a:p>
            <a:pPr marL="0" indent="0" algn="just">
              <a:buNone/>
            </a:pPr>
            <a:endParaRPr lang="pt-BR" dirty="0"/>
          </a:p>
          <a:p>
            <a:pPr algn="just">
              <a:buNone/>
            </a:pPr>
            <a:endParaRPr lang="pt-BR" dirty="0"/>
          </a:p>
        </p:txBody>
      </p:sp>
    </p:spTree>
    <p:extLst>
      <p:ext uri="{BB962C8B-B14F-4D97-AF65-F5344CB8AC3E}">
        <p14:creationId xmlns:p14="http://schemas.microsoft.com/office/powerpoint/2010/main" val="1323063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7344816"/>
          </a:xfrm>
        </p:spPr>
        <p:txBody>
          <a:bodyPr>
            <a:normAutofit/>
          </a:bodyPr>
          <a:lstStyle/>
          <a:p>
            <a:r>
              <a:rPr lang="pt-BR" b="1" dirty="0">
                <a:solidFill>
                  <a:srgbClr val="FF0000"/>
                </a:solidFill>
              </a:rPr>
              <a:t>Este momento histórico sincretiza o peso dessas relações? Fé e Política, se colocam a serviço de quem?  </a:t>
            </a:r>
          </a:p>
          <a:p>
            <a:r>
              <a:rPr lang="pt-BR" b="1" dirty="0">
                <a:solidFill>
                  <a:srgbClr val="FF0000"/>
                </a:solidFill>
              </a:rPr>
              <a:t>(...) passam por esta perspectiva de punição, ou pelo menos de sua expectativa, pois não temos necessariamente a coragem de mudar, mais queremos quem faça. </a:t>
            </a:r>
          </a:p>
          <a:p>
            <a:r>
              <a:rPr lang="pt-BR" b="1" dirty="0">
                <a:solidFill>
                  <a:srgbClr val="FF0000"/>
                </a:solidFill>
              </a:rPr>
              <a:t>Resta-nos saber se por força da Fé </a:t>
            </a:r>
            <a:r>
              <a:rPr lang="pt-BR" b="1" i="1" dirty="0">
                <a:solidFill>
                  <a:srgbClr val="FF0000"/>
                </a:solidFill>
              </a:rPr>
              <a:t>corrompida</a:t>
            </a:r>
            <a:r>
              <a:rPr lang="pt-BR" b="1" dirty="0">
                <a:solidFill>
                  <a:srgbClr val="FF0000"/>
                </a:solidFill>
              </a:rPr>
              <a:t> ou da Política </a:t>
            </a:r>
            <a:r>
              <a:rPr lang="pt-BR" b="1" i="1" dirty="0">
                <a:solidFill>
                  <a:srgbClr val="FF0000"/>
                </a:solidFill>
              </a:rPr>
              <a:t>manipulada</a:t>
            </a:r>
            <a:r>
              <a:rPr lang="pt-BR" b="1" dirty="0">
                <a:solidFill>
                  <a:srgbClr val="FF0000"/>
                </a:solidFill>
              </a:rPr>
              <a:t>, em favor da gênese de um discurso que dê segurança e revele nossas raízes sincretistas. </a:t>
            </a:r>
          </a:p>
          <a:p>
            <a:r>
              <a:rPr lang="pt-BR" b="1" dirty="0"/>
              <a:t> </a:t>
            </a:r>
            <a:endParaRPr lang="pt-BR" dirty="0"/>
          </a:p>
          <a:p>
            <a:pPr marL="0" indent="0" algn="just">
              <a:buNone/>
            </a:pPr>
            <a:endParaRPr lang="pt-BR" dirty="0"/>
          </a:p>
          <a:p>
            <a:pPr algn="just">
              <a:buNone/>
            </a:pPr>
            <a:endParaRPr lang="pt-BR" dirty="0"/>
          </a:p>
        </p:txBody>
      </p:sp>
    </p:spTree>
    <p:extLst>
      <p:ext uri="{BB962C8B-B14F-4D97-AF65-F5344CB8AC3E}">
        <p14:creationId xmlns:p14="http://schemas.microsoft.com/office/powerpoint/2010/main" val="1542824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Caminho... </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pPr marL="0" indent="0" algn="just">
              <a:buNone/>
            </a:pPr>
            <a:r>
              <a:rPr lang="pt-BR" b="1" dirty="0" smtClean="0"/>
              <a:t>Atestávamos </a:t>
            </a:r>
            <a:r>
              <a:rPr lang="pt-BR" b="1" dirty="0"/>
              <a:t>a morte da justiça também quando as instituições do Estado se mostravam impotentes, alheias ou omissas, diante de tão cruel realidade, ou quando, simplesmente, ignoravam os clamores por mudanças vindos dos injustiçados. </a:t>
            </a:r>
            <a:r>
              <a:rPr lang="pt-BR" dirty="0" smtClean="0"/>
              <a:t>			</a:t>
            </a:r>
          </a:p>
          <a:p>
            <a:pPr marL="0" indent="0" algn="just">
              <a:buNone/>
            </a:pPr>
            <a:r>
              <a:rPr lang="pt-BR" dirty="0"/>
              <a:t>	</a:t>
            </a:r>
            <a:r>
              <a:rPr lang="pt-BR" dirty="0" smtClean="0"/>
              <a:t>							p. 6</a:t>
            </a:r>
            <a:endParaRPr lang="pt-BR" dirty="0"/>
          </a:p>
        </p:txBody>
      </p:sp>
    </p:spTree>
    <p:extLst>
      <p:ext uri="{BB962C8B-B14F-4D97-AF65-F5344CB8AC3E}">
        <p14:creationId xmlns:p14="http://schemas.microsoft.com/office/powerpoint/2010/main" val="1837462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Constatação </a:t>
            </a:r>
            <a:endParaRPr lang="pt-BR" b="1" dirty="0">
              <a:solidFill>
                <a:srgbClr val="FF0000"/>
              </a:solidFill>
            </a:endParaRPr>
          </a:p>
        </p:txBody>
      </p:sp>
      <p:sp>
        <p:nvSpPr>
          <p:cNvPr id="3" name="Espaço Reservado para Conteúdo 2"/>
          <p:cNvSpPr>
            <a:spLocks noGrp="1"/>
          </p:cNvSpPr>
          <p:nvPr>
            <p:ph idx="1"/>
          </p:nvPr>
        </p:nvSpPr>
        <p:spPr/>
        <p:txBody>
          <a:bodyPr>
            <a:normAutofit fontScale="85000" lnSpcReduction="20000"/>
          </a:bodyPr>
          <a:lstStyle/>
          <a:p>
            <a:pPr marL="0" indent="0" algn="just">
              <a:buNone/>
            </a:pPr>
            <a:r>
              <a:rPr lang="pt-BR" dirty="0"/>
              <a:t>livro </a:t>
            </a:r>
            <a:r>
              <a:rPr lang="pt-BR" i="1" dirty="0"/>
              <a:t>A Reforma do Judiciário – Uma justiça para o Século XXI</a:t>
            </a:r>
            <a:r>
              <a:rPr lang="pt-BR" dirty="0"/>
              <a:t> (2004</a:t>
            </a:r>
            <a:r>
              <a:rPr lang="pt-BR" dirty="0" smtClean="0"/>
              <a:t>)</a:t>
            </a:r>
            <a:r>
              <a:rPr lang="pt-BR" dirty="0"/>
              <a:t> </a:t>
            </a:r>
            <a:r>
              <a:rPr lang="pt-BR" dirty="0" smtClean="0"/>
              <a:t>de </a:t>
            </a:r>
            <a:r>
              <a:rPr lang="pt-BR" dirty="0"/>
              <a:t>Antônio Álvares da </a:t>
            </a:r>
            <a:r>
              <a:rPr lang="pt-BR" dirty="0" smtClean="0"/>
              <a:t>Silva. </a:t>
            </a:r>
            <a:endParaRPr lang="pt-BR" dirty="0"/>
          </a:p>
          <a:p>
            <a:pPr marL="0" indent="0" algn="just">
              <a:buNone/>
            </a:pPr>
            <a:endParaRPr lang="pt-BR" dirty="0" smtClean="0"/>
          </a:p>
          <a:p>
            <a:pPr marL="0" indent="0" algn="just">
              <a:buNone/>
            </a:pPr>
            <a:r>
              <a:rPr lang="pt-BR" b="1" dirty="0" smtClean="0">
                <a:solidFill>
                  <a:srgbClr val="FF0000"/>
                </a:solidFill>
              </a:rPr>
              <a:t>O </a:t>
            </a:r>
            <a:r>
              <a:rPr lang="pt-BR" b="1" dirty="0">
                <a:solidFill>
                  <a:srgbClr val="FF0000"/>
                </a:solidFill>
              </a:rPr>
              <a:t>Judiciário brasileiro, no seu conjunto, é uma instituição envelhecida, cara e ineficiente. Trata-se de um doente que não reage mais aos remédios burocráticos comuns. É preciso submetê-lo a uma cirurgia profunda, que lhe corte os tecidos velhos e lhe permita renascer novamente no mundo da modernidade (SILVA, 2004, p. xi).</a:t>
            </a:r>
          </a:p>
          <a:p>
            <a:pPr marL="0" indent="0" algn="just">
              <a:buNone/>
            </a:pPr>
            <a:endParaRPr lang="pt-BR" dirty="0"/>
          </a:p>
          <a:p>
            <a:pPr marL="0" indent="0" algn="just">
              <a:buNone/>
            </a:pPr>
            <a:r>
              <a:rPr lang="pt-BR" dirty="0" smtClean="0"/>
              <a:t>							p. 6-7</a:t>
            </a:r>
            <a:endParaRPr lang="pt-BR" dirty="0"/>
          </a:p>
        </p:txBody>
      </p:sp>
    </p:spTree>
    <p:extLst>
      <p:ext uri="{BB962C8B-B14F-4D97-AF65-F5344CB8AC3E}">
        <p14:creationId xmlns:p14="http://schemas.microsoft.com/office/powerpoint/2010/main" val="33163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2272"/>
            <a:ext cx="8229600" cy="1143000"/>
          </a:xfrm>
        </p:spPr>
        <p:txBody>
          <a:bodyPr/>
          <a:lstStyle/>
          <a:p>
            <a:r>
              <a:rPr lang="pt-BR" b="1" dirty="0" smtClean="0">
                <a:solidFill>
                  <a:srgbClr val="FF0000"/>
                </a:solidFill>
              </a:rPr>
              <a:t>Constatação </a:t>
            </a:r>
            <a:endParaRPr lang="pt-BR" b="1" dirty="0">
              <a:solidFill>
                <a:srgbClr val="FF0000"/>
              </a:solidFill>
            </a:endParaRPr>
          </a:p>
        </p:txBody>
      </p:sp>
      <p:sp>
        <p:nvSpPr>
          <p:cNvPr id="3" name="Espaço Reservado para Conteúdo 2"/>
          <p:cNvSpPr>
            <a:spLocks noGrp="1"/>
          </p:cNvSpPr>
          <p:nvPr>
            <p:ph idx="1"/>
          </p:nvPr>
        </p:nvSpPr>
        <p:spPr>
          <a:xfrm>
            <a:off x="457200" y="692696"/>
            <a:ext cx="8229600" cy="6552728"/>
          </a:xfrm>
        </p:spPr>
        <p:txBody>
          <a:bodyPr>
            <a:normAutofit fontScale="70000" lnSpcReduction="20000"/>
          </a:bodyPr>
          <a:lstStyle/>
          <a:p>
            <a:pPr marL="0" indent="0" algn="just">
              <a:buNone/>
            </a:pPr>
            <a:r>
              <a:rPr lang="pt-BR" b="1" dirty="0"/>
              <a:t>livro </a:t>
            </a:r>
            <a:r>
              <a:rPr lang="pt-BR" b="1" i="1" dirty="0"/>
              <a:t>A Reforma do Judiciário – Uma justiça para o Século XXI</a:t>
            </a:r>
            <a:r>
              <a:rPr lang="pt-BR" b="1" dirty="0"/>
              <a:t> (2004</a:t>
            </a:r>
            <a:r>
              <a:rPr lang="pt-BR" b="1" dirty="0" smtClean="0"/>
              <a:t>)</a:t>
            </a:r>
            <a:r>
              <a:rPr lang="pt-BR" b="1" dirty="0"/>
              <a:t> </a:t>
            </a:r>
            <a:r>
              <a:rPr lang="pt-BR" b="1" dirty="0" smtClean="0"/>
              <a:t>de </a:t>
            </a:r>
            <a:r>
              <a:rPr lang="pt-BR" b="1" dirty="0"/>
              <a:t>Antônio Álvares da </a:t>
            </a:r>
            <a:r>
              <a:rPr lang="pt-BR" b="1" dirty="0" smtClean="0"/>
              <a:t>Silva. </a:t>
            </a:r>
            <a:endParaRPr lang="pt-BR" b="1" dirty="0"/>
          </a:p>
          <a:p>
            <a:pPr marL="0" indent="0" algn="just">
              <a:buNone/>
            </a:pPr>
            <a:endParaRPr lang="pt-BR" b="1" dirty="0" smtClean="0"/>
          </a:p>
          <a:p>
            <a:pPr marL="0" indent="0" algn="just">
              <a:buNone/>
            </a:pPr>
            <a:r>
              <a:rPr lang="pt-BR" b="1" dirty="0">
                <a:solidFill>
                  <a:srgbClr val="FF0000"/>
                </a:solidFill>
              </a:rPr>
              <a:t>A questão do controle externo diz respeito à legitimidade do Poder Judiciário e torna-se cada dia mais intensa, porque tem um fundamento político relevante. A Constituição diz, no art. 1º, parágrafo único: “Todo o poder emana do povo, que o exerce por meio de representantes eleitos ou diretamente, nos termos desta constituição.” (..) Ora, sendo o Judiciário um Poder do Estado, e não tendo a Constituição previsto o exercício da Justiça diretamente pelo povo através de órgãos judicantes, a não ser o caso do júri – art. 5º, XXXVIII, a via constitucional de escolha dos juízes deveria ser a da eleição, tal como se faz no Poder Executivo e no Poder Legislativo. (...) Eleições justas e livres são o instrumento da democracia para a escolha dos representantes do povo. Então, qual a razão de se excluir o Judiciário deste processo? Membros perpétuos de um poder, sem controle periódico do cidadão e dele afastados não constituem um poder legítimo. (...) Como ainda estamos longe de permitir ao povo a eleição de seus juízes, é preciso que se seja permitida alguma forma de controle sobre a magistratura, pois não se admite que um Poder aja em nome da sociedade e não seja por ela controlado (SILVA, 2004, p. 103-106). </a:t>
            </a:r>
            <a:r>
              <a:rPr lang="pt-BR" b="1" dirty="0" smtClean="0">
                <a:solidFill>
                  <a:srgbClr val="FF0000"/>
                </a:solidFill>
              </a:rPr>
              <a:t> 						</a:t>
            </a:r>
            <a:r>
              <a:rPr lang="pt-BR" dirty="0" smtClean="0"/>
              <a:t>p. 7-8</a:t>
            </a:r>
            <a:endParaRPr lang="pt-BR" dirty="0"/>
          </a:p>
        </p:txBody>
      </p:sp>
    </p:spTree>
    <p:extLst>
      <p:ext uri="{BB962C8B-B14F-4D97-AF65-F5344CB8AC3E}">
        <p14:creationId xmlns:p14="http://schemas.microsoft.com/office/powerpoint/2010/main" val="110411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Constatação </a:t>
            </a:r>
            <a:endParaRPr lang="pt-BR" b="1" dirty="0">
              <a:solidFill>
                <a:srgbClr val="FF0000"/>
              </a:solidFill>
            </a:endParaRPr>
          </a:p>
        </p:txBody>
      </p:sp>
      <p:sp>
        <p:nvSpPr>
          <p:cNvPr id="3" name="Espaço Reservado para Conteúdo 2"/>
          <p:cNvSpPr>
            <a:spLocks noGrp="1"/>
          </p:cNvSpPr>
          <p:nvPr>
            <p:ph idx="1"/>
          </p:nvPr>
        </p:nvSpPr>
        <p:spPr/>
        <p:txBody>
          <a:bodyPr>
            <a:normAutofit/>
          </a:bodyPr>
          <a:lstStyle/>
          <a:p>
            <a:pPr marL="0" indent="0" algn="just">
              <a:buNone/>
            </a:pPr>
            <a:r>
              <a:rPr lang="pt-BR" b="1" dirty="0"/>
              <a:t>O que assistimos é a realização concreta da máxima maquiavélica de que “os fins justificam os meios”. O pretenso combate à corrupção é usado como justificava para flagrantes irregularidades. </a:t>
            </a:r>
            <a:endParaRPr lang="pt-BR" b="1" dirty="0" smtClean="0"/>
          </a:p>
          <a:p>
            <a:pPr marL="0" indent="0" algn="just">
              <a:buNone/>
            </a:pPr>
            <a:r>
              <a:rPr lang="pt-BR" b="1" dirty="0" smtClean="0"/>
              <a:t> 		</a:t>
            </a:r>
            <a:r>
              <a:rPr lang="pt-BR" dirty="0" smtClean="0"/>
              <a:t>	</a:t>
            </a:r>
          </a:p>
          <a:p>
            <a:pPr marL="0" indent="0" algn="just">
              <a:buNone/>
            </a:pPr>
            <a:r>
              <a:rPr lang="pt-BR" dirty="0"/>
              <a:t>	</a:t>
            </a:r>
            <a:r>
              <a:rPr lang="pt-BR" dirty="0" smtClean="0"/>
              <a:t>							p. 9</a:t>
            </a:r>
            <a:endParaRPr lang="pt-BR" dirty="0"/>
          </a:p>
        </p:txBody>
      </p:sp>
    </p:spTree>
    <p:extLst>
      <p:ext uri="{BB962C8B-B14F-4D97-AF65-F5344CB8AC3E}">
        <p14:creationId xmlns:p14="http://schemas.microsoft.com/office/powerpoint/2010/main" val="1973178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Constatação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fontScale="70000" lnSpcReduction="20000"/>
          </a:bodyPr>
          <a:lstStyle/>
          <a:p>
            <a:pPr marL="0" indent="0">
              <a:buNone/>
            </a:pPr>
            <a:r>
              <a:rPr lang="pt-BR" dirty="0" err="1"/>
              <a:t>Lenio</a:t>
            </a:r>
            <a:r>
              <a:rPr lang="pt-BR" dirty="0"/>
              <a:t> Luiz </a:t>
            </a:r>
            <a:r>
              <a:rPr lang="pt-BR" dirty="0" err="1"/>
              <a:t>Streck</a:t>
            </a:r>
            <a:r>
              <a:rPr lang="pt-BR" dirty="0"/>
              <a:t>, para quem “a moral e o moralismo” têm sido os principais “predadores do Direito” no Brasil</a:t>
            </a:r>
            <a:r>
              <a:rPr lang="pt-BR" dirty="0" smtClean="0"/>
              <a:t>.</a:t>
            </a:r>
          </a:p>
          <a:p>
            <a:pPr marL="0" indent="0">
              <a:buNone/>
            </a:pPr>
            <a:endParaRPr lang="pt-BR" dirty="0"/>
          </a:p>
          <a:p>
            <a:pPr marL="0" indent="0">
              <a:buNone/>
            </a:pPr>
            <a:r>
              <a:rPr lang="pt-BR" b="1" dirty="0"/>
              <a:t>Juízes e membros do Ministério Público devem fazer a coisa certa. A coisa certa é não moralizar o Direito. Direito não é política; não é religião; não é filosofia; não é moral. Abebera-se de tudo isso. Mas depois de posto, não pode ser alterado por injunções pessoais, subjetivas ou ideológicas. A democracia não pode depender de bons ou maus juízes ou procuradores. E também não pode depender da mídia. E nem do que clamam as maiorias. Aliás, a democracia tem um lema: ela é protegida pela Constituição, que é um remédio contra maiorias eventuais. Contudo, no caso Lula, algo muito estranho ao Direito foi manifestado pela Operação Lava Jato (STRECK, 2017, p. 33).</a:t>
            </a:r>
          </a:p>
          <a:p>
            <a:pPr marL="0" indent="0">
              <a:buNone/>
            </a:pPr>
            <a:endParaRPr lang="pt-BR" dirty="0"/>
          </a:p>
          <a:p>
            <a:pPr marL="0" indent="0" algn="just">
              <a:buNone/>
            </a:pPr>
            <a:r>
              <a:rPr lang="pt-BR" b="1" dirty="0" smtClean="0"/>
              <a:t> 		</a:t>
            </a:r>
            <a:r>
              <a:rPr lang="pt-BR" dirty="0" smtClean="0"/>
              <a:t>	</a:t>
            </a:r>
          </a:p>
          <a:p>
            <a:pPr marL="0" indent="0" algn="just">
              <a:buNone/>
            </a:pPr>
            <a:r>
              <a:rPr lang="pt-BR" dirty="0"/>
              <a:t>	</a:t>
            </a:r>
            <a:r>
              <a:rPr lang="pt-BR" dirty="0" smtClean="0"/>
              <a:t>							p. 9</a:t>
            </a:r>
            <a:endParaRPr lang="pt-BR" dirty="0"/>
          </a:p>
        </p:txBody>
      </p:sp>
    </p:spTree>
    <p:extLst>
      <p:ext uri="{BB962C8B-B14F-4D97-AF65-F5344CB8AC3E}">
        <p14:creationId xmlns:p14="http://schemas.microsoft.com/office/powerpoint/2010/main" val="2086666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solidFill>
                  <a:srgbClr val="FF0000"/>
                </a:solidFill>
              </a:rPr>
              <a:t>Constatações </a:t>
            </a:r>
            <a:endParaRPr lang="pt-BR" b="1" dirty="0">
              <a:solidFill>
                <a:srgbClr val="FF0000"/>
              </a:solidFill>
            </a:endParaRPr>
          </a:p>
        </p:txBody>
      </p:sp>
      <p:sp>
        <p:nvSpPr>
          <p:cNvPr id="3" name="Espaço Reservado para Conteúdo 2"/>
          <p:cNvSpPr>
            <a:spLocks noGrp="1"/>
          </p:cNvSpPr>
          <p:nvPr>
            <p:ph idx="1"/>
          </p:nvPr>
        </p:nvSpPr>
        <p:spPr>
          <a:xfrm>
            <a:off x="457200" y="1600200"/>
            <a:ext cx="8229600" cy="5789240"/>
          </a:xfrm>
        </p:spPr>
        <p:txBody>
          <a:bodyPr>
            <a:normAutofit fontScale="92500" lnSpcReduction="20000"/>
          </a:bodyPr>
          <a:lstStyle/>
          <a:p>
            <a:pPr marL="0" indent="0">
              <a:buNone/>
            </a:pPr>
            <a:r>
              <a:rPr lang="pt-BR" b="1" dirty="0"/>
              <a:t>“Jogo de cartas marcadas”</a:t>
            </a:r>
            <a:endParaRPr lang="pt-BR" dirty="0"/>
          </a:p>
          <a:p>
            <a:pPr marL="0" indent="0">
              <a:buNone/>
            </a:pPr>
            <a:endParaRPr lang="pt-BR" dirty="0"/>
          </a:p>
          <a:p>
            <a:pPr marL="0" indent="0">
              <a:buNone/>
            </a:pPr>
            <a:r>
              <a:rPr lang="pt-BR" b="1" dirty="0"/>
              <a:t>Não é preciso ser um expert do Direito para identificar as muitas irregularidades ocorridas nos processos da Lava Jato: o juiz que investiga é também o que condena; não há separação entre Judiciário e Ministério Público; vazamentos seletivos de informações, a fim de forçar delações; grampos ilegais usados como provas; cerceamento do direito de defesa. </a:t>
            </a:r>
          </a:p>
          <a:p>
            <a:pPr marL="0" indent="0">
              <a:buNone/>
            </a:pPr>
            <a:endParaRPr lang="pt-BR" b="1" dirty="0"/>
          </a:p>
          <a:p>
            <a:pPr marL="0" indent="0" algn="just">
              <a:buNone/>
            </a:pPr>
            <a:r>
              <a:rPr lang="pt-BR" b="1" dirty="0" smtClean="0"/>
              <a:t> 		</a:t>
            </a:r>
            <a:r>
              <a:rPr lang="pt-BR" dirty="0" smtClean="0"/>
              <a:t>	</a:t>
            </a:r>
          </a:p>
          <a:p>
            <a:pPr marL="0" indent="0" algn="just">
              <a:buNone/>
            </a:pPr>
            <a:r>
              <a:rPr lang="pt-BR" dirty="0"/>
              <a:t>	</a:t>
            </a:r>
            <a:r>
              <a:rPr lang="pt-BR" dirty="0" smtClean="0"/>
              <a:t>						p. 12</a:t>
            </a:r>
            <a:endParaRPr lang="pt-BR" dirty="0"/>
          </a:p>
        </p:txBody>
      </p:sp>
    </p:spTree>
    <p:extLst>
      <p:ext uri="{BB962C8B-B14F-4D97-AF65-F5344CB8AC3E}">
        <p14:creationId xmlns:p14="http://schemas.microsoft.com/office/powerpoint/2010/main" val="1958013489"/>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3051</Words>
  <Application>Microsoft Office PowerPoint</Application>
  <PresentationFormat>Apresentação na tela (4:3)</PresentationFormat>
  <Paragraphs>113</Paragraphs>
  <Slides>36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36</vt:i4>
      </vt:variant>
    </vt:vector>
  </HeadingPairs>
  <TitlesOfParts>
    <vt:vector size="41" baseType="lpstr">
      <vt:lpstr>Arial</vt:lpstr>
      <vt:lpstr>Arial Black</vt:lpstr>
      <vt:lpstr>Calibri</vt:lpstr>
      <vt:lpstr>Times New Roman</vt:lpstr>
      <vt:lpstr>Tema do Office</vt:lpstr>
      <vt:lpstr>A MORTE DA JUSTIÇA</vt:lpstr>
      <vt:lpstr>Caminho... </vt:lpstr>
      <vt:lpstr>Caminho... </vt:lpstr>
      <vt:lpstr>Caminho... </vt:lpstr>
      <vt:lpstr>Constatação </vt:lpstr>
      <vt:lpstr>Constatação </vt:lpstr>
      <vt:lpstr>Constatação </vt:lpstr>
      <vt:lpstr>Constatação </vt:lpstr>
      <vt:lpstr>Constatações </vt:lpstr>
      <vt:lpstr>Constatações </vt:lpstr>
      <vt:lpstr>Constatações </vt:lpstr>
      <vt:lpstr>Constatações </vt:lpstr>
      <vt:lpstr>Constatações </vt:lpstr>
      <vt:lpstr>Constatações </vt:lpstr>
      <vt:lpstr>Constatações </vt:lpstr>
      <vt:lpstr>Intuições de solução... </vt:lpstr>
      <vt:lpstr>Intuições de solução... </vt:lpstr>
      <vt:lpstr>Intuições de solução... </vt:lpstr>
      <vt:lpstr>A MORTE DO OUTRO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RELIGIÃO E PODER </vt:lpstr>
      <vt:lpstr>Religião e Poder: aspectos de uma ALIANÇA?</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Micro</dc:creator>
  <cp:lastModifiedBy>rene rene</cp:lastModifiedBy>
  <cp:revision>31</cp:revision>
  <cp:lastPrinted>1601-01-01T00:00:00Z</cp:lastPrinted>
  <dcterms:created xsi:type="dcterms:W3CDTF">2005-03-25T13:40:51Z</dcterms:created>
  <dcterms:modified xsi:type="dcterms:W3CDTF">2020-01-31T17:23:12Z</dcterms:modified>
</cp:coreProperties>
</file>