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319" r:id="rId2"/>
    <p:sldId id="321" r:id="rId3"/>
    <p:sldId id="322" r:id="rId4"/>
    <p:sldId id="302" r:id="rId5"/>
    <p:sldId id="314" r:id="rId6"/>
    <p:sldId id="294" r:id="rId7"/>
    <p:sldId id="316" r:id="rId8"/>
    <p:sldId id="301" r:id="rId9"/>
    <p:sldId id="304" r:id="rId10"/>
    <p:sldId id="291" r:id="rId11"/>
    <p:sldId id="276" r:id="rId12"/>
    <p:sldId id="292" r:id="rId13"/>
    <p:sldId id="296" r:id="rId14"/>
    <p:sldId id="288" r:id="rId15"/>
    <p:sldId id="315" r:id="rId16"/>
    <p:sldId id="317" r:id="rId17"/>
    <p:sldId id="311" r:id="rId18"/>
    <p:sldId id="295" r:id="rId19"/>
    <p:sldId id="258" r:id="rId20"/>
    <p:sldId id="293" r:id="rId21"/>
    <p:sldId id="323" r:id="rId22"/>
  </p:sldIdLst>
  <p:sldSz cx="9144000" cy="6858000" type="screen4x3"/>
  <p:notesSz cx="6858000" cy="9144000"/>
  <p:defaultTextStyle>
    <a:defPPr>
      <a:defRPr lang="pt-BR"/>
    </a:defPPr>
    <a:lvl1pPr marL="0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8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7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7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6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5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4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4" algn="l" defTabSz="9142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7B0FE-755E-4B10-B453-70CAFB262AD6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397B-9BB0-43E4-81DE-0A169F2EAF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18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8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7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7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6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5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4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4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Paulo </a:t>
            </a:r>
            <a:r>
              <a:rPr lang="pt-BR" dirty="0" err="1" smtClean="0"/>
              <a:t>Kliass</a:t>
            </a:r>
            <a:r>
              <a:rPr lang="pt-BR" baseline="0" dirty="0" smtClean="0"/>
              <a:t> – no portal GGN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397B-9BB0-43E4-81DE-0A169F2EAFF6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799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2906715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7" indent="0">
              <a:buNone/>
              <a:defRPr sz="1600" b="1"/>
            </a:lvl4pPr>
            <a:lvl5pPr marL="1828517" indent="0">
              <a:buNone/>
              <a:defRPr sz="1600" b="1"/>
            </a:lvl5pPr>
            <a:lvl6pPr marL="2285646" indent="0">
              <a:buNone/>
              <a:defRPr sz="1600" b="1"/>
            </a:lvl6pPr>
            <a:lvl7pPr marL="2742775" indent="0">
              <a:buNone/>
              <a:defRPr sz="1600" b="1"/>
            </a:lvl7pPr>
            <a:lvl8pPr marL="3199904" indent="0">
              <a:buNone/>
              <a:defRPr sz="1600" b="1"/>
            </a:lvl8pPr>
            <a:lvl9pPr marL="365703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7" indent="0">
              <a:buNone/>
              <a:defRPr sz="1600" b="1"/>
            </a:lvl4pPr>
            <a:lvl5pPr marL="1828517" indent="0">
              <a:buNone/>
              <a:defRPr sz="1600" b="1"/>
            </a:lvl5pPr>
            <a:lvl6pPr marL="2285646" indent="0">
              <a:buNone/>
              <a:defRPr sz="1600" b="1"/>
            </a:lvl6pPr>
            <a:lvl7pPr marL="2742775" indent="0">
              <a:buNone/>
              <a:defRPr sz="1600" b="1"/>
            </a:lvl7pPr>
            <a:lvl8pPr marL="3199904" indent="0">
              <a:buNone/>
              <a:defRPr sz="1600" b="1"/>
            </a:lvl8pPr>
            <a:lvl9pPr marL="365703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58" indent="0">
              <a:buNone/>
              <a:defRPr sz="1100"/>
            </a:lvl3pPr>
            <a:lvl4pPr marL="1371387" indent="0">
              <a:buNone/>
              <a:defRPr sz="900"/>
            </a:lvl4pPr>
            <a:lvl5pPr marL="1828517" indent="0">
              <a:buNone/>
              <a:defRPr sz="900"/>
            </a:lvl5pPr>
            <a:lvl6pPr marL="2285646" indent="0">
              <a:buNone/>
              <a:defRPr sz="900"/>
            </a:lvl6pPr>
            <a:lvl7pPr marL="2742775" indent="0">
              <a:buNone/>
              <a:defRPr sz="900"/>
            </a:lvl7pPr>
            <a:lvl8pPr marL="3199904" indent="0">
              <a:buNone/>
              <a:defRPr sz="900"/>
            </a:lvl8pPr>
            <a:lvl9pPr marL="365703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9" indent="0">
              <a:buNone/>
              <a:defRPr sz="2800"/>
            </a:lvl2pPr>
            <a:lvl3pPr marL="914258" indent="0">
              <a:buNone/>
              <a:defRPr sz="2500"/>
            </a:lvl3pPr>
            <a:lvl4pPr marL="1371387" indent="0">
              <a:buNone/>
              <a:defRPr sz="2000"/>
            </a:lvl4pPr>
            <a:lvl5pPr marL="1828517" indent="0">
              <a:buNone/>
              <a:defRPr sz="2000"/>
            </a:lvl5pPr>
            <a:lvl6pPr marL="2285646" indent="0">
              <a:buNone/>
              <a:defRPr sz="2000"/>
            </a:lvl6pPr>
            <a:lvl7pPr marL="2742775" indent="0">
              <a:buNone/>
              <a:defRPr sz="2000"/>
            </a:lvl7pPr>
            <a:lvl8pPr marL="3199904" indent="0">
              <a:buNone/>
              <a:defRPr sz="2000"/>
            </a:lvl8pPr>
            <a:lvl9pPr marL="3657034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58" indent="0">
              <a:buNone/>
              <a:defRPr sz="1100"/>
            </a:lvl3pPr>
            <a:lvl4pPr marL="1371387" indent="0">
              <a:buNone/>
              <a:defRPr sz="900"/>
            </a:lvl4pPr>
            <a:lvl5pPr marL="1828517" indent="0">
              <a:buNone/>
              <a:defRPr sz="900"/>
            </a:lvl5pPr>
            <a:lvl6pPr marL="2285646" indent="0">
              <a:buNone/>
              <a:defRPr sz="900"/>
            </a:lvl6pPr>
            <a:lvl7pPr marL="2742775" indent="0">
              <a:buNone/>
              <a:defRPr sz="900"/>
            </a:lvl7pPr>
            <a:lvl8pPr marL="3199904" indent="0">
              <a:buNone/>
              <a:defRPr sz="900"/>
            </a:lvl8pPr>
            <a:lvl9pPr marL="365703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2" y="635635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0104-A8E5-4CD7-A273-58C3E03E8091}" type="datetimeFigureOut">
              <a:rPr lang="pt-BR" smtClean="0"/>
              <a:pPr/>
              <a:t>25/01/2020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2" y="635635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47EB-7D84-44BC-B1F3-45D5C8E8E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2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7" indent="-342847" algn="l" defTabSz="9142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5" indent="-285705" algn="l" defTabSz="9142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3" indent="-228565" algn="l" defTabSz="914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2" indent="-228565" algn="l" defTabSz="9142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1" indent="-228565" algn="l" defTabSz="9142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0" indent="-228565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9" indent="-228565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9" indent="-228565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8" indent="-228565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8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7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7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6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5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4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4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iacidada.org.br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uditoriacidada.org.br/mentirasverdad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mentirasverdades" TargetMode="External"/><Relationship Id="rId2" Type="http://schemas.openxmlformats.org/officeDocument/2006/relationships/hyperlink" Target="https://www12.senado.leg.br/orcamento/sigabrasi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31" y="1006475"/>
            <a:ext cx="7498031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1000100" y="0"/>
            <a:ext cx="64784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 dirty="0">
                <a:latin typeface="Verdana" pitchFamily="34" charset="0"/>
              </a:rPr>
              <a:t>Orçamento Federal (Fiscal e Seguridade Social)</a:t>
            </a:r>
          </a:p>
          <a:p>
            <a:pPr algn="ctr"/>
            <a:r>
              <a:rPr lang="pt-BR" sz="1800" b="1" dirty="0">
                <a:latin typeface="Verdana" pitchFamily="34" charset="0"/>
              </a:rPr>
              <a:t>Executado (Pago) em 2018 = R$ 2,621 TRILHÕES</a:t>
            </a:r>
          </a:p>
          <a:p>
            <a:endParaRPr lang="pt-BR" dirty="0"/>
          </a:p>
        </p:txBody>
      </p:sp>
      <p:sp>
        <p:nvSpPr>
          <p:cNvPr id="35897" name="CaixaDeTexto 6"/>
          <p:cNvSpPr txBox="1">
            <a:spLocks noChangeArrowheads="1"/>
          </p:cNvSpPr>
          <p:nvPr/>
        </p:nvSpPr>
        <p:spPr bwMode="auto">
          <a:xfrm>
            <a:off x="2335823" y="4437063"/>
            <a:ext cx="119575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Arial" pitchFamily="34" charset="0"/>
                <a:cs typeface="Arial" pitchFamily="34" charset="0"/>
              </a:rPr>
              <a:t>R$ 1,065 TRILHÃO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4" y="360975"/>
            <a:ext cx="8508022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4796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6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647368" y="1690689"/>
            <a:ext cx="1130361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tx1"/>
                </a:solidFill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tx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2910278" y="1690688"/>
            <a:ext cx="1661723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tx1"/>
                </a:solidFill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tx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tx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3851920" y="4797152"/>
            <a:ext cx="4852231" cy="954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dirty="0">
                <a:solidFill>
                  <a:schemeClr val="tx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Troca de dívida externa por dívida </a:t>
            </a:r>
            <a:r>
              <a:rPr 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6928695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707159" y="1697059"/>
            <a:ext cx="1262910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7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52732" y="836712"/>
            <a:ext cx="8230176" cy="5112568"/>
          </a:xfrm>
        </p:spPr>
        <p:txBody>
          <a:bodyPr>
            <a:normAutofit/>
          </a:bodyPr>
          <a:lstStyle/>
          <a:p>
            <a:r>
              <a:rPr lang="pt-BR" sz="3700" b="1" dirty="0" smtClean="0"/>
              <a:t>DÍVIDA EXTERNA </a:t>
            </a:r>
            <a:br>
              <a:rPr lang="pt-BR" sz="3700" b="1" dirty="0" smtClean="0"/>
            </a:br>
            <a:r>
              <a:rPr lang="pt-BR" sz="3700" b="1" dirty="0" smtClean="0"/>
              <a:t/>
            </a:r>
            <a:br>
              <a:rPr lang="pt-BR" sz="3700" b="1" dirty="0" smtClean="0"/>
            </a:br>
            <a:r>
              <a:rPr lang="pt-BR" sz="3700" b="1" dirty="0" smtClean="0"/>
              <a:t>(em outubro de 2019)</a:t>
            </a:r>
            <a:r>
              <a:rPr lang="pt-BR" sz="3700" b="1" dirty="0"/>
              <a:t/>
            </a:r>
            <a:br>
              <a:rPr lang="pt-BR" sz="3700" b="1" dirty="0"/>
            </a:br>
            <a:r>
              <a:rPr lang="pt-BR" sz="3700" b="1" dirty="0"/>
              <a:t/>
            </a:r>
            <a:br>
              <a:rPr lang="pt-BR" sz="3700" b="1" dirty="0"/>
            </a:br>
            <a:r>
              <a:rPr lang="pt-BR" sz="4000" b="1" dirty="0" smtClean="0"/>
              <a:t> US$ 569.808.056.818,00</a:t>
            </a:r>
            <a:br>
              <a:rPr lang="pt-BR" sz="4000" b="1" dirty="0" smtClean="0"/>
            </a:br>
            <a:r>
              <a:rPr lang="pt-BR" sz="3700" b="1" dirty="0"/>
              <a:t/>
            </a:r>
            <a:br>
              <a:rPr lang="pt-BR" sz="3700" b="1" dirty="0"/>
            </a:br>
            <a:r>
              <a:rPr lang="pt-BR" b="1" dirty="0" smtClean="0"/>
              <a:t>(569 BILHÕES de </a:t>
            </a:r>
            <a:r>
              <a:rPr lang="pt-BR" b="1" dirty="0"/>
              <a:t>dólares)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0" y="420539"/>
            <a:ext cx="864835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4796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1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1846774" y="1484784"/>
            <a:ext cx="3722077" cy="304698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Falta de </a:t>
            </a: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transparência (quem são os detentores de títulos?)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  <a:endParaRPr lang="pt-BR" sz="16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96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52732" y="764704"/>
            <a:ext cx="8230176" cy="5040560"/>
          </a:xfrm>
        </p:spPr>
        <p:txBody>
          <a:bodyPr>
            <a:normAutofit fontScale="90000"/>
          </a:bodyPr>
          <a:lstStyle/>
          <a:p>
            <a:r>
              <a:rPr lang="pt-BR" sz="3300" b="1" dirty="0" smtClean="0"/>
              <a:t>DÍVIDA INTERNA </a:t>
            </a:r>
            <a:br>
              <a:rPr lang="pt-BR" sz="3300" b="1" dirty="0" smtClean="0"/>
            </a:br>
            <a:r>
              <a:rPr lang="pt-BR" sz="3300" b="1" dirty="0" smtClean="0"/>
              <a:t/>
            </a:r>
            <a:br>
              <a:rPr lang="pt-BR" sz="3300" b="1" dirty="0" smtClean="0"/>
            </a:br>
            <a:r>
              <a:rPr lang="pt-BR" sz="3300" b="1" dirty="0" smtClean="0"/>
              <a:t>(em outubro 2019)</a:t>
            </a:r>
            <a:br>
              <a:rPr lang="pt-BR" sz="3300" b="1" dirty="0" smtClean="0"/>
            </a:br>
            <a:r>
              <a:rPr lang="pt-BR" sz="3300" b="1" dirty="0" smtClean="0"/>
              <a:t/>
            </a:r>
            <a:br>
              <a:rPr lang="pt-BR" sz="3300" b="1" dirty="0" smtClean="0"/>
            </a:br>
            <a:r>
              <a:rPr lang="pt-BR" sz="4900" b="1" dirty="0" smtClean="0"/>
              <a:t> R$ 5.773.629.042.814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300" b="1" dirty="0" smtClean="0"/>
              <a:t/>
            </a:r>
            <a:br>
              <a:rPr lang="pt-BR" sz="3300" b="1" dirty="0" smtClean="0"/>
            </a:br>
            <a:r>
              <a:rPr lang="pt-BR" sz="5300" b="1" dirty="0" smtClean="0"/>
              <a:t>(5 TRILHÕES e meio de reais)</a:t>
            </a:r>
            <a:br>
              <a:rPr lang="pt-BR" sz="53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1800" b="1" dirty="0" smtClean="0"/>
              <a:t>Elaboração: Auditoria Cidadã da Dívida </a:t>
            </a:r>
            <a:r>
              <a:rPr lang="pt-BR" sz="1800" dirty="0" smtClean="0"/>
              <a:t> (</a:t>
            </a:r>
            <a:r>
              <a:rPr lang="pt-BR" sz="1800" u="sng" dirty="0" smtClean="0">
                <a:hlinkClick r:id="rId2"/>
              </a:rPr>
              <a:t>www.auditoriacidada.org.br</a:t>
            </a:r>
            <a:r>
              <a:rPr lang="pt-BR" sz="1800" u="sng" dirty="0" smtClean="0"/>
              <a:t>)</a:t>
            </a: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 t="8600"/>
          <a:stretch>
            <a:fillRect/>
          </a:stretch>
        </p:blipFill>
        <p:spPr bwMode="auto">
          <a:xfrm>
            <a:off x="0" y="836712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71472" y="0"/>
            <a:ext cx="7672415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Antonio Lacerda resume a evolução dos últimos anos no gráfico abaixo (Lacerda, 2016, p.15)</a:t>
            </a:r>
          </a:p>
          <a:p>
            <a:pPr marL="0" marR="0" lvl="0" indent="0" algn="ctr" defTabSz="914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602700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Apud: Ladislau Dowbor - dowbor.org/2016/08/ladislau-dowbor-resgatando-o-potencial-financeiro-do-pais-versao-atualizada-em-04082016-agosto-2016-47p.</a:t>
            </a:r>
            <a:r>
              <a:rPr lang="pt-BR" sz="1600" dirty="0" err="1" smtClean="0"/>
              <a:t>html</a:t>
            </a:r>
            <a:r>
              <a:rPr lang="pt-BR" sz="1600" dirty="0" smtClean="0"/>
              <a:t>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642918"/>
            <a:ext cx="842968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/>
              <a:t>Gastos com juros da dívida pública</a:t>
            </a:r>
          </a:p>
          <a:p>
            <a:endParaRPr lang="pt-BR" sz="4400" dirty="0" smtClean="0"/>
          </a:p>
          <a:p>
            <a:r>
              <a:rPr lang="pt-BR" sz="4400" dirty="0" smtClean="0"/>
              <a:t>2015 – 500 bilhões de reais</a:t>
            </a:r>
          </a:p>
          <a:p>
            <a:r>
              <a:rPr lang="pt-BR" sz="4400" dirty="0" smtClean="0"/>
              <a:t>2016 – 400 bilhões de reais</a:t>
            </a:r>
          </a:p>
          <a:p>
            <a:r>
              <a:rPr lang="pt-BR" sz="4400" dirty="0" smtClean="0"/>
              <a:t>2017 – 400 bilhões de reais</a:t>
            </a:r>
          </a:p>
          <a:p>
            <a:r>
              <a:rPr lang="pt-BR" sz="4400" dirty="0" smtClean="0"/>
              <a:t>2018 – 350 bilhões de reais</a:t>
            </a:r>
            <a:endParaRPr lang="pt-BR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74" y="549276"/>
            <a:ext cx="8846526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52047" y="0"/>
            <a:ext cx="9105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Divergência de dados divulgados pelo Banco Central e Tesouro 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17989" y="6524625"/>
            <a:ext cx="857396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Elaboração: Paulo Lindesay – Núcleo RJ da ACD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rmelho.org.br/admin/arquivos/biblioteca/kl21200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8634809" cy="4461320"/>
          </a:xfrm>
          <a:prstGeom prst="rect">
            <a:avLst/>
          </a:prstGeom>
          <a:noFill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00100" y="142852"/>
            <a:ext cx="7429552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pt-BR" sz="3200" u="sng" dirty="0" smtClean="0"/>
              <a:t>Brasil é o que mais gasta</a:t>
            </a:r>
          </a:p>
          <a:p>
            <a:pPr marL="0" marR="0" lvl="0" indent="0" algn="ctr" defTabSz="914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Despesas com juros -</a:t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comparação entre os países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184639" y="214313"/>
            <a:ext cx="8959362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7373" y="4631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16803" y="6525344"/>
            <a:ext cx="7709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908720"/>
            <a:ext cx="657229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716087" y="6289310"/>
            <a:ext cx="7444978" cy="4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lIns="87259" tIns="43629" rIns="87259" bIns="43629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300" dirty="0" err="1"/>
              <a:t>Fonte</a:t>
            </a:r>
            <a:r>
              <a:rPr lang="en-US" sz="1300" dirty="0"/>
              <a:t>: Secretaria do </a:t>
            </a:r>
            <a:r>
              <a:rPr lang="en-US" sz="1300" dirty="0" err="1"/>
              <a:t>Tesouro</a:t>
            </a:r>
            <a:r>
              <a:rPr lang="en-US" sz="1300" dirty="0"/>
              <a:t> Nacional - SIAFI. </a:t>
            </a:r>
            <a:r>
              <a:rPr lang="en-US" sz="1300" dirty="0" err="1"/>
              <a:t>Inclui</a:t>
            </a:r>
            <a:r>
              <a:rPr lang="en-US" sz="1300" dirty="0"/>
              <a:t> a </a:t>
            </a:r>
            <a:r>
              <a:rPr lang="en-US" sz="1300" dirty="0" err="1"/>
              <a:t>rolagem</a:t>
            </a:r>
            <a:r>
              <a:rPr lang="en-US" sz="1300" dirty="0"/>
              <a:t>, ou </a:t>
            </a:r>
            <a:r>
              <a:rPr lang="ja-JP" altLang="en-US" sz="1300" dirty="0"/>
              <a:t>“</a:t>
            </a:r>
            <a:r>
              <a:rPr lang="en-US" altLang="ja-JP" sz="1300" dirty="0" err="1"/>
              <a:t>refinanciamento</a:t>
            </a:r>
            <a:r>
              <a:rPr lang="ja-JP" altLang="en-US" sz="1300" dirty="0"/>
              <a:t>”</a:t>
            </a:r>
            <a:r>
              <a:rPr lang="en-US" altLang="ja-JP" sz="1300" dirty="0"/>
              <a:t> da </a:t>
            </a:r>
            <a:r>
              <a:rPr lang="en-US" altLang="ja-JP" sz="1300" dirty="0" err="1"/>
              <a:t>Dívida</a:t>
            </a:r>
            <a:r>
              <a:rPr lang="en-US" altLang="ja-JP" sz="1300" dirty="0"/>
              <a:t>, </a:t>
            </a:r>
            <a:r>
              <a:rPr lang="pt-BR" altLang="ja-JP" sz="1300" dirty="0"/>
              <a:t>pois a CPI da Dívida constatou que boa parte dos juros são contabilizados como tal.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480811" y="-182553"/>
            <a:ext cx="176287" cy="36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>
                <a:alpha val="74997"/>
              </a:srgbClr>
            </a:prstShdw>
          </a:effectLst>
        </p:spPr>
        <p:txBody>
          <a:bodyPr wrap="none" lIns="87259" tIns="43629" rIns="87259" bIns="43629" anchor="ctr">
            <a:spAutoFit/>
          </a:bodyPr>
          <a:lstStyle/>
          <a:p>
            <a:endParaRPr lang="pt-BR"/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91" y="288121"/>
            <a:ext cx="8176422" cy="58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643174" y="177184"/>
          <a:ext cx="4643470" cy="6082474"/>
        </p:xfrm>
        <a:graphic>
          <a:graphicData uri="http://schemas.openxmlformats.org/drawingml/2006/table">
            <a:tbl>
              <a:tblPr/>
              <a:tblGrid>
                <a:gridCol w="3438063"/>
                <a:gridCol w="1205407"/>
              </a:tblGrid>
              <a:tr h="1812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Agricultura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0,61%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Transporte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0,44%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Ciência e Tecnologia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0,24%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Gestão Ambiental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0,13%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Comércio e Serviços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0,10%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Indústria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Energia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Urbanismo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0,06%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Organização Agrária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0,06%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Comunicações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0,04%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7433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Direitos da Cidadania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Cultura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Saneamento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0,02%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Desporto e Lazer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0,01%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381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Habitação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812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TOTAL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1,94%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57158" y="1214422"/>
            <a:ext cx="2071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Outros</a:t>
            </a:r>
          </a:p>
          <a:p>
            <a:r>
              <a:rPr lang="pt-BR" sz="3600" dirty="0" smtClean="0"/>
              <a:t>1,94%</a:t>
            </a:r>
          </a:p>
          <a:p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4796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"/>
            <a:ext cx="7455075" cy="697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6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OTA TECNICA PEC 06 TEXTO FINAL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28575"/>
            <a:ext cx="8763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31" y="1006475"/>
            <a:ext cx="6846277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265236" y="79375"/>
            <a:ext cx="64784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>
                <a:solidFill>
                  <a:schemeClr val="accent1"/>
                </a:solidFill>
                <a:latin typeface="Verdana" pitchFamily="34" charset="0"/>
              </a:rPr>
              <a:t>Orçamento Federal (Fiscal e Seguridade Social)</a:t>
            </a:r>
          </a:p>
          <a:p>
            <a:pPr algn="ctr"/>
            <a:r>
              <a:rPr lang="pt-BR" sz="1800">
                <a:solidFill>
                  <a:schemeClr val="accent1"/>
                </a:solidFill>
                <a:latin typeface="Verdana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5843" name="CaixaDeTexto 2"/>
          <p:cNvSpPr txBox="1">
            <a:spLocks noChangeArrowheads="1"/>
          </p:cNvSpPr>
          <p:nvPr/>
        </p:nvSpPr>
        <p:spPr bwMode="auto">
          <a:xfrm>
            <a:off x="7460274" y="284164"/>
            <a:ext cx="1696915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ENQUANTO OS GASTOS COM A DÍVIDA ESTÃO LIBERADOS, OS GASTOS SOCIAIS ESTÃO SUBMETIDOS AO TETO DA EC 95/2016</a:t>
            </a:r>
          </a:p>
          <a:p>
            <a:pPr algn="just"/>
            <a:endParaRPr lang="pt-B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pt-B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Fonte: SIAFI - </a:t>
            </a:r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http://www2.camara.leg.br/orcamento-da-uniao/leis-orcamentarias/loa</a:t>
            </a:r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- Banco de Dados Access p/ download (execução do Orçamento da União - Dados até 31/12/2018)</a:t>
            </a:r>
          </a:p>
          <a:p>
            <a:pPr algn="just"/>
            <a:endParaRPr lang="pt-B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Nota 1 - Inclui a chamada </a:t>
            </a:r>
            <a:r>
              <a:rPr lang="pt-BR" alt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rolagem</a:t>
            </a:r>
            <a:r>
              <a:rPr lang="pt-BR" altLang="en-US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ou refinanciamento da dívida, pois o Tesouro contabiliza como tal grande parte dos juros pagos.</a:t>
            </a:r>
          </a:p>
          <a:p>
            <a:pPr algn="just"/>
            <a:endParaRPr lang="pt-B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Nota 2: Não inclui os restos a pagar pagos em 2019.</a:t>
            </a:r>
          </a:p>
          <a:p>
            <a:pPr algn="ctr"/>
            <a:endParaRPr lang="pt-B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Para maiores detalhes, ver </a:t>
            </a:r>
            <a:r>
              <a:rPr lang="pt-B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4"/>
              </a:rPr>
              <a:t>www.auditoriacidada.org.br/mentirasverdades</a:t>
            </a:r>
            <a:endParaRPr lang="pt-BR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65235" y="3429000"/>
          <a:ext cx="1795095" cy="3261344"/>
        </p:xfrm>
        <a:graphic>
          <a:graphicData uri="http://schemas.openxmlformats.org/drawingml/2006/table">
            <a:tbl>
              <a:tblPr/>
              <a:tblGrid>
                <a:gridCol w="1329103"/>
                <a:gridCol w="465992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Agricultura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0,61%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Transporte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0,44%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Ciência e Tecnologia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0,24%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Gestão Ambiental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0,13%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Comércio e Serviços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0,10%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Indústria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0,08%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Energia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0,07%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Urbanismo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Organização Agrária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0,06%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Comunicações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Direitos da Cidadania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Cultura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0,04%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Saneamento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0,02%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Desporto e Lazer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0,01%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Habitação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0,00%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TOTAL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1,94%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8794" marR="8794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</a:tbl>
          </a:graphicData>
        </a:graphic>
      </p:graphicFrame>
      <p:sp>
        <p:nvSpPr>
          <p:cNvPr id="35897" name="CaixaDeTexto 6"/>
          <p:cNvSpPr txBox="1">
            <a:spLocks noChangeArrowheads="1"/>
          </p:cNvSpPr>
          <p:nvPr/>
        </p:nvSpPr>
        <p:spPr bwMode="auto">
          <a:xfrm>
            <a:off x="2335823" y="4437063"/>
            <a:ext cx="119575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Arial" pitchFamily="34" charset="0"/>
                <a:cs typeface="Arial" pitchFamily="34" charset="0"/>
              </a:rPr>
              <a:t>R$ 1,065 TRILHÃO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84776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6160" y="94075"/>
            <a:ext cx="4731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Orçamento Federal (Fiscal e Seguridade Social)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Executado (Pago) em 2017 = R$ 2,483 TRILHÕES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143668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Fonte: Senado Federal – Siga Brasil -  </a:t>
            </a:r>
            <a:r>
              <a:rPr lang="pt-BR" u="sng" dirty="0" smtClean="0">
                <a:hlinkClick r:id="rId2"/>
              </a:rPr>
              <a:t>https://www12.senado.leg.br/orcamento/sigabrasil</a:t>
            </a:r>
            <a:r>
              <a:rPr lang="pt-BR" dirty="0" smtClean="0"/>
              <a:t> - Clicar no ícone “Acesso Livre”, depois escolher a opção “4 - Orçamento Fiscal e Seguridade – Execução”, depois dar um duplo clique na opção “4.1 – 2017”, depois na opção “4.1.1 – Execução das Despesas”, depois na opção “(a) LOA 2017 – Despesa Execução – Funções”, considerando a coluna “pago”. Dados atualizados até 31/12/2017.</a:t>
            </a:r>
          </a:p>
          <a:p>
            <a:r>
              <a:rPr lang="pt-BR" dirty="0" smtClean="0"/>
              <a:t>Nota 1: Inclui o “refinanciamento” ou “rolagem” da dívida, pois o governo contabiliza neste item grande parte dos juros pagos. Para maiores detalhes, ver </a:t>
            </a:r>
            <a:r>
              <a:rPr lang="pt-BR" u="sng" dirty="0" smtClean="0">
                <a:hlinkClick r:id="rId3"/>
              </a:rPr>
              <a:t>www.auditoriacidada.org.br/mentirasverdades</a:t>
            </a:r>
            <a:r>
              <a:rPr lang="pt-BR" dirty="0" smtClean="0"/>
              <a:t> </a:t>
            </a:r>
          </a:p>
          <a:p>
            <a:r>
              <a:rPr lang="pt-BR" dirty="0" smtClean="0"/>
              <a:t>Nota 2: A Função “Encargos Especiais” foi desmembrada em 3 itens: “Juros e Amortizações da Dívida” (que significa a soma dos </a:t>
            </a:r>
            <a:r>
              <a:rPr lang="pt-BR" dirty="0" err="1" smtClean="0"/>
              <a:t>GNDs</a:t>
            </a:r>
            <a:r>
              <a:rPr lang="pt-BR" dirty="0" smtClean="0"/>
              <a:t> 2 e 6), “Transferências  a Estados e Municípios” (Programa 0903: “Operações Especiais: Transferências Constitucionais e as Decorrentes de Legislação Específica”), e “Outros Encargos Especiais” (o restante da Função “Encargos Especiais”).</a:t>
            </a:r>
          </a:p>
          <a:p>
            <a:r>
              <a:rPr lang="pt-BR" dirty="0" smtClean="0"/>
              <a:t>Nota 3: Não inclui restos a pagar pagos em 2018.</a:t>
            </a:r>
          </a:p>
          <a:p>
            <a:r>
              <a:rPr lang="pt-BR" dirty="0" smtClean="0"/>
              <a:t>Nota 4: O valor total do orçamento previsto (autorizado) para 2017 foi de R$ 3,415 trilhões, porém, apenas foram executados R$ 2,483 trilhões. A Auditoria Cidadã da Dívida está preparando requerimentos de informações para esclarecer a diferença de quase R$ 1 trilhão entre o previsto e o realizado.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272" y="0"/>
            <a:ext cx="7791337" cy="6858000"/>
          </a:xfrm>
          <a:prstGeom prst="rect">
            <a:avLst/>
          </a:prstGeom>
        </p:spPr>
      </p:pic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2571736" y="4572008"/>
            <a:ext cx="1596285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1,13 TRILHÃO</a:t>
            </a:r>
          </a:p>
        </p:txBody>
      </p:sp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522" y="620689"/>
          <a:ext cx="8640957" cy="5552169"/>
        </p:xfrm>
        <a:graphic>
          <a:graphicData uri="http://schemas.openxmlformats.org/drawingml/2006/table">
            <a:tbl>
              <a:tblPr/>
              <a:tblGrid>
                <a:gridCol w="1119757"/>
                <a:gridCol w="958235"/>
                <a:gridCol w="1120748"/>
                <a:gridCol w="959225"/>
                <a:gridCol w="1120748"/>
                <a:gridCol w="1120748"/>
                <a:gridCol w="1120748"/>
                <a:gridCol w="1120748"/>
              </a:tblGrid>
              <a:tr h="23454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</a:rPr>
                        <a:t>POBREZA (em milhões de pessoas)</a:t>
                      </a:r>
                      <a:endParaRPr lang="pt-BR" sz="18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4540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</a:rPr>
                        <a:t>FHC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1993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8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2003</a:t>
                      </a:r>
                      <a:endParaRPr lang="pt-BR" sz="18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800">
                        <a:highlight>
                          <a:srgbClr val="FFFF00"/>
                        </a:highlight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2014</a:t>
                      </a:r>
                      <a:endParaRPr lang="pt-BR" sz="18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2015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2016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2017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43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45,6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41,8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14,1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17,0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21,6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22,0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</a:rPr>
                        <a:t>EXTREMA POBREZA</a:t>
                      </a:r>
                      <a:endParaRPr lang="pt-BR" sz="18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9081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</a:rPr>
                        <a:t>LULA        e     DILMA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1993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8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2003</a:t>
                      </a:r>
                      <a:endParaRPr lang="pt-BR" sz="18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800" dirty="0">
                        <a:highlight>
                          <a:srgbClr val="FFFF00"/>
                        </a:highlight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2014</a:t>
                      </a:r>
                      <a:endParaRPr lang="pt-BR" sz="18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2015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2016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</a:rPr>
                        <a:t>2017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43"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20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14,4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highlight>
                            <a:srgbClr val="FFFF00"/>
                          </a:highlight>
                          <a:latin typeface="Arial"/>
                          <a:ea typeface="Calibri"/>
                        </a:rPr>
                        <a:t>5,2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6,4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10,0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</a:rPr>
                        <a:t>11,8</a:t>
                      </a:r>
                      <a:endParaRPr lang="pt-BR" sz="20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0">
                <a:tc gridSpan="8"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</a:rPr>
                        <a:t>(Elaboração: Ivo Lesbaupin)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454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3212976"/>
          <a:ext cx="4071966" cy="2237973"/>
        </p:xfrm>
        <a:graphic>
          <a:graphicData uri="http://schemas.openxmlformats.org/drawingml/2006/table">
            <a:tbl>
              <a:tblPr/>
              <a:tblGrid>
                <a:gridCol w="1457790"/>
                <a:gridCol w="1490280"/>
                <a:gridCol w="1123896"/>
              </a:tblGrid>
              <a:tr h="1132692">
                <a:tc>
                  <a:txBody>
                    <a:bodyPr/>
                    <a:lstStyle/>
                    <a:p>
                      <a:pPr indent="450215" algn="l" eaLnBrk="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1995 </a:t>
                      </a:r>
                      <a:endParaRPr lang="pt-B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4615" marR="94615" marT="43815" marB="438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 eaLnBrk="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4615" marR="94615" marT="43815" marB="438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2002</a:t>
                      </a:r>
                      <a:endParaRPr lang="pt-B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281">
                <a:tc>
                  <a:txBody>
                    <a:bodyPr/>
                    <a:lstStyle/>
                    <a:p>
                      <a:pPr indent="450215" algn="l" eaLnBrk="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13,2</a:t>
                      </a:r>
                      <a:r>
                        <a:rPr lang="pt-BR" sz="32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pt-BR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4615" marR="94615" marT="43815" marB="438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 eaLnBrk="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4615" marR="94615" marT="43815" marB="438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19,0</a:t>
                      </a:r>
                      <a:r>
                        <a:rPr lang="pt-BR" sz="2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pt-BR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16016" y="3212976"/>
          <a:ext cx="3960440" cy="2232248"/>
        </p:xfrm>
        <a:graphic>
          <a:graphicData uri="http://schemas.openxmlformats.org/drawingml/2006/table">
            <a:tbl>
              <a:tblPr/>
              <a:tblGrid>
                <a:gridCol w="1348234"/>
                <a:gridCol w="1306103"/>
                <a:gridCol w="1306103"/>
              </a:tblGrid>
              <a:tr h="111771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2003</a:t>
                      </a:r>
                      <a:endParaRPr lang="pt-B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3620" marR="103620" marT="48477" marB="4847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t-B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3620" marR="103620" marT="48477" marB="4847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2010</a:t>
                      </a:r>
                      <a:endParaRPr lang="pt-B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3620" marR="103620" marT="48477" marB="4847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3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2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19,9</a:t>
                      </a:r>
                      <a:r>
                        <a:rPr lang="pt-BR" sz="2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pt-BR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3620" marR="103620" marT="48477" marB="4847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t-B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3620" marR="103620" marT="48477" marB="4847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2400" b="1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11,9</a:t>
                      </a:r>
                      <a:r>
                        <a:rPr lang="pt-BR" sz="240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pt-BR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3620" marR="103620" marT="48477" marB="4847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979712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Desemprego (%)</a:t>
            </a:r>
            <a:br>
              <a:rPr lang="pt-BR" sz="3200" b="1" dirty="0" smtClean="0"/>
            </a:br>
            <a:r>
              <a:rPr lang="pt-BR" sz="3200" dirty="0" smtClean="0"/>
              <a:t>São Paulo</a:t>
            </a:r>
            <a:endParaRPr lang="pt-BR" sz="32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788024" y="1196752"/>
            <a:ext cx="4032448" cy="1512168"/>
          </a:xfrm>
          <a:prstGeom prst="rect">
            <a:avLst/>
          </a:prstGeom>
        </p:spPr>
        <p:txBody>
          <a:bodyPr/>
          <a:lstStyle/>
          <a:p>
            <a:pPr marL="342847" marR="0" lvl="0" indent="-342847" algn="l" defTabSz="9142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47" marR="0" lvl="0" indent="-342847" algn="l" defTabSz="9142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dirty="0" smtClean="0"/>
              <a:t>Governo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Lula (2003-2010)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39552" y="1772816"/>
            <a:ext cx="410445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Governo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FHC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(1995-2002)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899592" y="5733256"/>
            <a:ext cx="7772401" cy="617862"/>
          </a:xfrm>
          <a:prstGeom prst="rect">
            <a:avLst/>
          </a:prstGeom>
        </p:spPr>
        <p:txBody>
          <a:bodyPr/>
          <a:lstStyle/>
          <a:p>
            <a:pPr marL="342847" marR="0" lvl="0" indent="-342847" algn="l" defTabSz="9142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SEADE - Região Metropolitana de São Paulo (RMSP)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1" cy="1728192"/>
          </a:xfrm>
        </p:spPr>
        <p:txBody>
          <a:bodyPr/>
          <a:lstStyle/>
          <a:p>
            <a:r>
              <a:rPr lang="pt-BR" dirty="0" smtClean="0"/>
              <a:t>Taxa de desemprego atual</a:t>
            </a:r>
            <a:br>
              <a:rPr lang="pt-BR" dirty="0" smtClean="0"/>
            </a:br>
            <a:r>
              <a:rPr lang="pt-BR" sz="4000" dirty="0" smtClean="0"/>
              <a:t>dezembro 2019 (IBGE)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632847" cy="4104456"/>
          </a:xfrm>
        </p:spPr>
        <p:txBody>
          <a:bodyPr>
            <a:noAutofit/>
          </a:bodyPr>
          <a:lstStyle/>
          <a:p>
            <a:endParaRPr lang="pt-BR" sz="4000" dirty="0" smtClean="0">
              <a:solidFill>
                <a:schemeClr val="tx1"/>
              </a:solidFill>
            </a:endParaRPr>
          </a:p>
          <a:p>
            <a:r>
              <a:rPr lang="pt-BR" sz="4400" dirty="0" smtClean="0">
                <a:solidFill>
                  <a:schemeClr val="tx1"/>
                </a:solidFill>
              </a:rPr>
              <a:t>12,5 milhões de desempregados</a:t>
            </a:r>
          </a:p>
          <a:p>
            <a:endParaRPr lang="pt-BR" sz="4000" dirty="0" smtClean="0">
              <a:solidFill>
                <a:schemeClr val="tx1"/>
              </a:solidFill>
            </a:endParaRPr>
          </a:p>
          <a:p>
            <a:r>
              <a:rPr lang="pt-BR" sz="4000" dirty="0" smtClean="0">
                <a:solidFill>
                  <a:schemeClr val="tx1"/>
                </a:solidFill>
              </a:rPr>
              <a:t>24,3% estão "subocupados” </a:t>
            </a:r>
            <a:r>
              <a:rPr lang="pt-BR" sz="2400" dirty="0" smtClean="0">
                <a:solidFill>
                  <a:schemeClr val="tx1"/>
                </a:solidFill>
              </a:rPr>
              <a:t>(7 milhões)</a:t>
            </a:r>
          </a:p>
          <a:p>
            <a:r>
              <a:rPr lang="pt-BR" sz="4000" dirty="0" smtClean="0">
                <a:solidFill>
                  <a:schemeClr val="tx1"/>
                </a:solidFill>
              </a:rPr>
              <a:t>4,3% são desalentados</a:t>
            </a:r>
            <a:r>
              <a:rPr lang="pt-BR" sz="2400" dirty="0" smtClean="0">
                <a:solidFill>
                  <a:schemeClr val="tx1"/>
                </a:solidFill>
              </a:rPr>
              <a:t> (4,7 milhões)</a:t>
            </a:r>
          </a:p>
          <a:p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6194</TotalTime>
  <Words>900</Words>
  <Application>Microsoft Office PowerPoint</Application>
  <PresentationFormat>Apresentação na tela (4:3)</PresentationFormat>
  <Paragraphs>179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Taxa de desemprego atual dezembro 2019 (IBGE)</vt:lpstr>
      <vt:lpstr>Apresentação do PowerPoint</vt:lpstr>
      <vt:lpstr>DÍVIDA EXTERNA   (em outubro de 2019)   US$ 569.808.056.818,00  (569 BILHÕES de dólares)</vt:lpstr>
      <vt:lpstr>Apresentação do PowerPoint</vt:lpstr>
      <vt:lpstr>DÍVIDA INTERNA   (em outubro 2019)   R$ 5.773.629.042.814   (5 TRILHÕES e meio de reais)  Elaboração: Auditoria Cidadã da Dívida  (www.auditoriacidada.org.br)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Ivo</dc:creator>
  <cp:lastModifiedBy>Pessoal</cp:lastModifiedBy>
  <cp:revision>118</cp:revision>
  <dcterms:created xsi:type="dcterms:W3CDTF">2014-11-21T12:30:33Z</dcterms:created>
  <dcterms:modified xsi:type="dcterms:W3CDTF">2020-01-25T19:46:40Z</dcterms:modified>
</cp:coreProperties>
</file>