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6" r:id="rId3"/>
    <p:sldId id="570" r:id="rId4"/>
    <p:sldId id="571" r:id="rId5"/>
    <p:sldId id="572" r:id="rId6"/>
    <p:sldId id="573" r:id="rId7"/>
    <p:sldId id="574" r:id="rId8"/>
    <p:sldId id="575" r:id="rId9"/>
    <p:sldId id="540" r:id="rId10"/>
    <p:sldId id="576" r:id="rId11"/>
    <p:sldId id="577" r:id="rId12"/>
    <p:sldId id="578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45" r:id="rId21"/>
    <p:sldId id="587" r:id="rId22"/>
    <p:sldId id="588" r:id="rId23"/>
    <p:sldId id="589" r:id="rId24"/>
    <p:sldId id="550" r:id="rId25"/>
    <p:sldId id="554" r:id="rId26"/>
    <p:sldId id="555" r:id="rId27"/>
    <p:sldId id="551" r:id="rId28"/>
    <p:sldId id="552" r:id="rId29"/>
    <p:sldId id="55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umimoji="1" sz="4200" kern="1200">
        <a:solidFill>
          <a:schemeClr val="tx2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pt-BR" altLang="pt-BR"/>
              <a:t>Daniel Seidel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pt-BR" altLang="pt-BR"/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pt-BR" altLang="pt-BR"/>
              <a:t>Organização do Tempo e Melhoria da Qualidade do nosso Trabalho</a:t>
            </a:r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012D115-E37F-4916-B597-7A873DACBD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680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pt-BR" altLang="pt-BR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pt-BR" altLang="pt-BR"/>
          </a:p>
        </p:txBody>
      </p:sp>
      <p:sp>
        <p:nvSpPr>
          <p:cNvPr id="389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pt-BR" altLang="pt-BR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BD19BAD-95C8-4CC2-A46F-ADE8F75906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7539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95F02-A8EA-4969-BDAB-E5B93F5007B1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3880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8400" y="720725"/>
            <a:ext cx="4521200" cy="3390900"/>
          </a:xfrm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9113"/>
            <a:ext cx="5029200" cy="4111625"/>
          </a:xfrm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AutoShape 2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  <a:effectLst>
            <a:outerShdw dist="81320" dir="2319588" algn="ctr" rotWithShape="0">
              <a:srgbClr val="808080"/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90" name="Rectangle 1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7889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7889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3B1E08-8FD5-4B5A-BAE4-E23A0691DB1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8B231-1321-448D-9706-AB7E6CB172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696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42AE-B821-4DCD-B79E-EB3D982B7C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397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6EAA0-8427-4FA8-96CE-B50AE1B085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807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6AD0-848E-4677-810B-9FFC46ABF4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179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76DC-F2ED-4745-B94F-DFD0195ECD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133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0106C-9005-4AC5-AFA7-149F2CCFDF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0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3780-E349-4BD4-ADD0-7D60EE11D0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96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7F60F-3962-45DD-8F1B-398FACEA97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370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2468A-5799-40A4-BF7D-DA1402917A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155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0B693-B6FC-4CC8-B093-4E3817388A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20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AutoShape 2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  <a:p>
            <a:pPr lvl="3"/>
            <a:endParaRPr lang="pt-BR" altLang="pt-BR" smtClean="0"/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786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943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kumimoji="0" sz="1400">
                <a:solidFill>
                  <a:schemeClr val="tx1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778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kumimoji="0" sz="1400">
                <a:solidFill>
                  <a:schemeClr val="tx1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778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>
                <a:solidFill>
                  <a:schemeClr val="tx1"/>
                </a:solidFill>
              </a:defRPr>
            </a:lvl1pPr>
          </a:lstStyle>
          <a:p>
            <a:fld id="{C044A639-3656-41D6-9961-6ECC08D64D8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kumimoji="1"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kumimoji="1"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nielseideldf@gmail.com" TargetMode="External"/><Relationship Id="rId4" Type="http://schemas.openxmlformats.org/officeDocument/2006/relationships/hyperlink" Target="mailto:cbjpagenda@gmail.co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71600" y="6535738"/>
            <a:ext cx="434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400">
                <a:solidFill>
                  <a:srgbClr val="FFFFFF"/>
                </a:solidFill>
              </a:rPr>
              <a:t>Copyright, 1997 © Dale Carnegie &amp; Associates, Inc.</a:t>
            </a:r>
            <a:endParaRPr lang="pt-BR" altLang="pt-B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14400" y="914400"/>
            <a:ext cx="7696200" cy="4724400"/>
          </a:xfrm>
        </p:spPr>
        <p:txBody>
          <a:bodyPr/>
          <a:lstStyle/>
          <a:p>
            <a:r>
              <a:rPr lang="pt-BR" altLang="pt-BR">
                <a:solidFill>
                  <a:schemeClr val="bg2"/>
                </a:solidFill>
              </a:rPr>
              <a:t>Fé e Política:</a:t>
            </a:r>
            <a:br>
              <a:rPr lang="pt-BR" altLang="pt-BR">
                <a:solidFill>
                  <a:schemeClr val="bg2"/>
                </a:solidFill>
              </a:rPr>
            </a:br>
            <a:r>
              <a:rPr lang="pt-BR" altLang="pt-BR">
                <a:solidFill>
                  <a:schemeClr val="bg2"/>
                </a:solidFill>
              </a:rPr>
              <a:t>herança e novos desafios!</a:t>
            </a:r>
            <a:r>
              <a:rPr lang="pt-BR" altLang="pt-BR"/>
              <a:t/>
            </a:r>
            <a:br>
              <a:rPr lang="pt-BR" altLang="pt-BR"/>
            </a:br>
            <a:r>
              <a:rPr lang="pt-BR" altLang="pt-BR"/>
              <a:t/>
            </a:r>
            <a:br>
              <a:rPr lang="pt-BR" altLang="pt-BR"/>
            </a:br>
            <a:r>
              <a:rPr lang="pt-BR" altLang="pt-BR"/>
              <a:t/>
            </a:r>
            <a:br>
              <a:rPr lang="pt-BR" altLang="pt-BR"/>
            </a:br>
            <a:r>
              <a:rPr lang="pt-BR" altLang="pt-BR"/>
              <a:t/>
            </a:r>
            <a:br>
              <a:rPr lang="pt-BR" altLang="pt-BR"/>
            </a:br>
            <a:r>
              <a:rPr lang="pt-BR" altLang="pt-BR"/>
              <a:t>Daniel Seidel</a:t>
            </a:r>
            <a:br>
              <a:rPr lang="pt-BR" altLang="pt-BR"/>
            </a:br>
            <a:r>
              <a:rPr lang="pt-BR" altLang="pt-BR" sz="2700"/>
              <a:t>Bibliografia: “Um jeito novo - atuação político partidária na construção da Cidadania” - Ed. CCJ</a:t>
            </a:r>
            <a:endParaRPr lang="pt-BR" altLang="pt-BR"/>
          </a:p>
        </p:txBody>
      </p:sp>
      <p:pic>
        <p:nvPicPr>
          <p:cNvPr id="2061" name="Picture 13" descr="C:\aaaaa\Carnegie\carnegi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10096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Relação Fé e Política - colocação de base: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Colocações equivocadas: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3) </a:t>
            </a:r>
            <a:r>
              <a:rPr lang="pt-BR" altLang="pt-BR" b="1"/>
              <a:t>Redução</a:t>
            </a:r>
            <a:r>
              <a:rPr lang="pt-BR" altLang="pt-BR"/>
              <a:t> de uma à outra: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politicismo: instrumentalizar a fé para razão políticas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espiritualismo integralista: temos que pela fé dominarmos todos os ambientes da política para que Deus possa imperar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 build="p" autoUpdateAnimBg="0"/>
      <p:bldP spid="414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Relação Fé e Política - colocação de base: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Modelo Geral: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1) A relação entre Fé e Política é dialética: uma interpela a outra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2) São esferas autônomas, porém abertas uma à outra: é o modelo da “autonomia relativa”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3) Vale o “modelo da Calcedônia”: “União sem confusão; distinção sem separação”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 build="p" autoUpdateAnimBg="0"/>
      <p:bldP spid="4157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Relação Fé e Política - colocação de base: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Modelo Geral: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4) A relação entre Fé e Política é como o casamento: a relação entre marido e mulher é dinâmica, móvel, tensa, necessita de diálogo permanente para que ambos se desenvolvam e dêem sua contribuição para dar certo. Se um quiser dominar demais ou se anular, não é casamento.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 build="p" autoUpdateAnimBg="0"/>
      <p:bldP spid="416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838200"/>
          </a:xfrm>
        </p:spPr>
        <p:txBody>
          <a:bodyPr/>
          <a:lstStyle/>
          <a:p>
            <a:r>
              <a:rPr lang="pt-BR" altLang="pt-BR"/>
              <a:t>A Relação Fé e Política: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543800" cy="4876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Aplicando o Modelo de Calcedônia: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1) </a:t>
            </a:r>
            <a:r>
              <a:rPr lang="pt-BR" altLang="pt-BR" b="1"/>
              <a:t>No nível institucional</a:t>
            </a:r>
            <a:r>
              <a:rPr lang="pt-BR" altLang="pt-BR"/>
              <a:t>: 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a Fé e a Política se expressam como instituições específicas: são duas esferas distintas.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Eclesial, de um lado e partidária ou estatal, de outro. Relações de Autonomia e cooperação, distinção e entrosamento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“Dai a César o que é de César e a Deus o que é de Deus!” (Mc 12,17)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build="p" autoUpdateAnimBg="0"/>
      <p:bldP spid="418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Relação Fé e Política - colocação de base: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Aplicando o Modelo de Calcedônia: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2) </a:t>
            </a:r>
            <a:r>
              <a:rPr lang="pt-BR" altLang="pt-BR" b="1"/>
              <a:t>No nível das práticas</a:t>
            </a:r>
            <a:r>
              <a:rPr lang="pt-BR" altLang="pt-BR"/>
              <a:t>: 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elas têm o mesmo sujeito: o cristão militante. Deve-se manifestar através da coerência.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tornam-se campos entrelaçados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É viver sua fé de forma consciente e a política com a dimensão profunda da espiritualidade libertadora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build="p" autoUpdateAnimBg="0"/>
      <p:bldP spid="419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Relação Fé e Política - colocação de base: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Aplicando o “Modelo de Calcedônia”: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3) </a:t>
            </a:r>
            <a:r>
              <a:rPr lang="pt-BR" altLang="pt-BR" b="1"/>
              <a:t>No nível existencial</a:t>
            </a:r>
            <a:r>
              <a:rPr lang="pt-BR" altLang="pt-BR"/>
              <a:t>: 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De fato a fé é a grandeza maior que assume em si a política como uma dimensão constitutiva.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A Fé é o horizonte maior de tudo.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A Fé engloba a política e lhe dá sentido e orientação.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build="p" autoUpdateAnimBg="0"/>
      <p:bldP spid="420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Dialética específica entre  Fé e Política: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1) A Fé determina a política, respeitando sua autonomia.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Ela estabelece os critérios e objetivos maiores que também servem para a política.</a:t>
            </a:r>
          </a:p>
          <a:p>
            <a:pPr>
              <a:buFontTx/>
              <a:buNone/>
            </a:pPr>
            <a:r>
              <a:rPr lang="pt-BR" altLang="pt-BR"/>
              <a:t>2) A via que vai da fé para a política é de continuidade.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A Política é exigência necessária da Fé.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2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2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0" grpId="0" build="p" autoUpdateAnimBg="0"/>
      <p:bldP spid="421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Dialética específica entre  Fé e Política: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3) Qual é a Política determinada pela Fé? 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A posição política em suas determinações concretas é fruto do discernimento cristão, pessoal e coletivo, a partir das inspirações e princípios do Evangelho.</a:t>
            </a:r>
          </a:p>
          <a:p>
            <a:pPr>
              <a:buFontTx/>
              <a:buNone/>
            </a:pPr>
            <a:r>
              <a:rPr lang="pt-BR" altLang="pt-BR"/>
              <a:t>4) a via que vai da política para a Fé sofre solução de continuidade, ou seja, a Fé não é necessária de maneira absoluta para a Política.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 build="p" autoUpdateAnimBg="0"/>
      <p:bldP spid="422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Novos temas para o cristão militante: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1) A cultura da solidariedade - o cuidado com o outro, com o diferente.</a:t>
            </a:r>
          </a:p>
          <a:p>
            <a:pPr>
              <a:buFontTx/>
              <a:buNone/>
            </a:pPr>
            <a:r>
              <a:rPr lang="pt-BR" altLang="pt-BR"/>
              <a:t>2) Testemunho individual e Projeto de vida pessoal e comunitário.</a:t>
            </a:r>
          </a:p>
          <a:p>
            <a:pPr>
              <a:buFontTx/>
              <a:buNone/>
            </a:pPr>
            <a:r>
              <a:rPr lang="pt-BR" altLang="pt-BR"/>
              <a:t>3) A nova pedagogia dos excluídos(as) - a imperiosa necessidade do trabalho de base.</a:t>
            </a:r>
          </a:p>
          <a:p>
            <a:pPr>
              <a:buFontTx/>
              <a:buNone/>
            </a:pPr>
            <a:r>
              <a:rPr lang="pt-BR" altLang="pt-BR"/>
              <a:t>4) Preferência da negociação sobre o confronto.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2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2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 build="p" autoUpdateAnimBg="0"/>
      <p:bldP spid="423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1143000"/>
          </a:xfrm>
        </p:spPr>
        <p:txBody>
          <a:bodyPr/>
          <a:lstStyle/>
          <a:p>
            <a:r>
              <a:rPr lang="pt-BR" altLang="pt-BR"/>
              <a:t>Novos temas para o cristão militante: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5) O processo de globalização - agir localmente e pensar globalmente (Fórum Social Mundial e outras lutas: ALCA)</a:t>
            </a:r>
          </a:p>
          <a:p>
            <a:pPr>
              <a:buFontTx/>
              <a:buNone/>
            </a:pPr>
            <a:r>
              <a:rPr lang="pt-BR" altLang="pt-BR"/>
              <a:t>6) A Coragem da Utopia: </a:t>
            </a:r>
          </a:p>
          <a:p>
            <a:pPr>
              <a:buFontTx/>
              <a:buNone/>
            </a:pPr>
            <a:r>
              <a:rPr lang="pt-BR" altLang="pt-BR"/>
              <a:t>nova sociedade, </a:t>
            </a:r>
          </a:p>
          <a:p>
            <a:pPr>
              <a:buFontTx/>
              <a:buNone/>
            </a:pPr>
            <a:r>
              <a:rPr lang="pt-BR" altLang="pt-BR"/>
              <a:t>nova estratégia política, </a:t>
            </a:r>
          </a:p>
          <a:p>
            <a:pPr>
              <a:buFontTx/>
              <a:buNone/>
            </a:pPr>
            <a:r>
              <a:rPr lang="pt-BR" altLang="pt-BR"/>
              <a:t>nova subjetividade, </a:t>
            </a:r>
          </a:p>
          <a:p>
            <a:pPr>
              <a:buFontTx/>
              <a:buNone/>
            </a:pPr>
            <a:r>
              <a:rPr lang="pt-BR" altLang="pt-BR"/>
              <a:t>nova racionalidade.</a:t>
            </a:r>
          </a:p>
          <a:p>
            <a:pPr>
              <a:buFontTx/>
              <a:buNone/>
            </a:pP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24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24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 build="p" autoUpdateAnimBg="0"/>
      <p:bldP spid="424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7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914400"/>
          </a:xfrm>
        </p:spPr>
        <p:txBody>
          <a:bodyPr/>
          <a:lstStyle/>
          <a:p>
            <a:r>
              <a:rPr lang="pt-BR" altLang="pt-BR"/>
              <a:t>Mudanças no campo da Política: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1 ) </a:t>
            </a:r>
            <a:r>
              <a:rPr lang="pt-BR" altLang="pt-BR" b="1"/>
              <a:t>Descrédito na política partidária</a:t>
            </a:r>
            <a:r>
              <a:rPr lang="pt-BR" altLang="pt-BR"/>
              <a:t>: </a:t>
            </a:r>
          </a:p>
          <a:p>
            <a:pPr>
              <a:lnSpc>
                <a:spcPct val="80000"/>
              </a:lnSpc>
            </a:pPr>
            <a:r>
              <a:rPr lang="pt-BR" altLang="pt-BR"/>
              <a:t>briga pelo poder</a:t>
            </a:r>
          </a:p>
          <a:p>
            <a:pPr>
              <a:lnSpc>
                <a:spcPct val="80000"/>
              </a:lnSpc>
            </a:pPr>
            <a:r>
              <a:rPr lang="pt-BR" altLang="pt-BR"/>
              <a:t>individualismo pós-modesno acentuado</a:t>
            </a:r>
          </a:p>
          <a:p>
            <a:pPr>
              <a:lnSpc>
                <a:spcPct val="80000"/>
              </a:lnSpc>
            </a:pPr>
            <a:r>
              <a:rPr lang="pt-BR" altLang="pt-BR"/>
              <a:t>corrupções e outros escandalos...</a:t>
            </a:r>
          </a:p>
          <a:p>
            <a:pPr>
              <a:lnSpc>
                <a:spcPct val="80000"/>
              </a:lnSpc>
            </a:pPr>
            <a:r>
              <a:rPr lang="pt-BR" altLang="pt-BR"/>
              <a:t>2) </a:t>
            </a:r>
            <a:r>
              <a:rPr lang="pt-BR" altLang="pt-BR" b="1"/>
              <a:t>Questionamento da forma “partido”</a:t>
            </a:r>
            <a:r>
              <a:rPr lang="pt-BR" altLang="pt-BR"/>
              <a:t>:</a:t>
            </a:r>
          </a:p>
          <a:p>
            <a:pPr>
              <a:lnSpc>
                <a:spcPct val="80000"/>
              </a:lnSpc>
            </a:pPr>
            <a:r>
              <a:rPr lang="pt-BR" altLang="pt-BR"/>
              <a:t>estrutura burocrática, nem sempre democrática</a:t>
            </a:r>
          </a:p>
          <a:p>
            <a:pPr>
              <a:lnSpc>
                <a:spcPct val="80000"/>
              </a:lnSpc>
            </a:pPr>
            <a:r>
              <a:rPr lang="pt-BR" altLang="pt-BR"/>
              <a:t>necessidade de propostas concretas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0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0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0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0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0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0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0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0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0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0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0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0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0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7" grpId="0" build="p" autoUpdateAnimBg="0"/>
      <p:bldP spid="29082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ORIENTAÇÕES PRÁTICAS (Documento nº 67 - CNBB)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543800" cy="40386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A) conscientizar cidadãos e cidadãs da sua responsabilidade de votar e votar bem, podendo para isso produzir cartilhas, panfletos, programas de rádio.</a:t>
            </a:r>
          </a:p>
          <a:p>
            <a:pPr>
              <a:buFontTx/>
              <a:buNone/>
            </a:pPr>
            <a:r>
              <a:rPr lang="pt-BR" altLang="pt-BR"/>
              <a:t>B) promover debates e reflexões sobre programas e candidatos.</a:t>
            </a:r>
          </a:p>
          <a:p>
            <a:pPr>
              <a:buFontTx/>
              <a:buNone/>
            </a:pPr>
            <a:r>
              <a:rPr lang="pt-BR" altLang="pt-BR"/>
              <a:t>C) organizar seminários e encontros para debater questões específicas da região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build="p" autoUpdateAnimBg="0"/>
      <p:bldP spid="3809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609600"/>
          </a:xfrm>
        </p:spPr>
        <p:txBody>
          <a:bodyPr/>
          <a:lstStyle/>
          <a:p>
            <a:r>
              <a:rPr lang="pt-BR" altLang="pt-BR"/>
              <a:t>ORIENTAÇÕES PRÁTICAS: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D) estimular para que se escolha candidato a partir de seu programa; do respeito ao pluralismo cultural e religioso; do seu comportamento ético e de suas qualidades (honestidade, compet~encia, liderança, transparência, vontade de servir ao bem comum comprovada pela atuação anterior); seu compromisso com a justiça e com a causa dos marginalizados.</a:t>
            </a:r>
          </a:p>
          <a:p>
            <a:pPr>
              <a:buFontTx/>
              <a:buNone/>
            </a:pPr>
            <a:r>
              <a:rPr lang="pt-BR" altLang="pt-BR"/>
              <a:t>E) criar comitês contra a corrupção eleitoral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 autoUpdateAnimBg="0"/>
      <p:bldP spid="4259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609600"/>
          </a:xfrm>
        </p:spPr>
        <p:txBody>
          <a:bodyPr/>
          <a:lstStyle/>
          <a:p>
            <a:r>
              <a:rPr lang="pt-BR" altLang="pt-BR"/>
              <a:t>ORIENTAÇÕES PRÁTICAS: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F) incentivar a participação das mulheres. Há cota de 30% dos cargos.</a:t>
            </a:r>
          </a:p>
          <a:p>
            <a:pPr>
              <a:buFontTx/>
              <a:buNone/>
            </a:pPr>
            <a:r>
              <a:rPr lang="pt-BR" altLang="pt-BR"/>
              <a:t>G) valorizar candidatos católicos eleitos, acompanhando-os no exercício de seu mandato e procurando manter relações de diálogo com a comunidade eclesial. </a:t>
            </a:r>
          </a:p>
          <a:p>
            <a:pPr>
              <a:buFontTx/>
              <a:buNone/>
            </a:pPr>
            <a:r>
              <a:rPr lang="pt-BR" altLang="pt-BR"/>
              <a:t>Nº 55 - A Igreja poderá divulgar informações sobre os candidatos, cuidando da exatidão das informações e dentro das exigências da Lei.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7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0" grpId="0" build="p" autoUpdateAnimBg="0"/>
      <p:bldP spid="42701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609600"/>
          </a:xfrm>
        </p:spPr>
        <p:txBody>
          <a:bodyPr/>
          <a:lstStyle/>
          <a:p>
            <a:r>
              <a:rPr lang="pt-BR" altLang="pt-BR"/>
              <a:t>Comissão Brasileira de Justiça de Paz - CBJP - CNBB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dirty="0"/>
              <a:t>Página </a:t>
            </a:r>
            <a:r>
              <a:rPr lang="pt-BR" altLang="pt-BR" dirty="0" smtClean="0"/>
              <a:t>no facebook: @</a:t>
            </a:r>
            <a:r>
              <a:rPr lang="pt-BR" altLang="pt-BR" dirty="0" err="1" smtClean="0"/>
              <a:t>cbjpdacnbb</a:t>
            </a:r>
            <a:endParaRPr lang="pt-BR" altLang="pt-BR" dirty="0"/>
          </a:p>
          <a:p>
            <a:pPr>
              <a:buFontTx/>
              <a:buNone/>
            </a:pPr>
            <a:r>
              <a:rPr lang="pt-BR" altLang="pt-BR" dirty="0"/>
              <a:t>correio eletrônico</a:t>
            </a:r>
            <a:r>
              <a:rPr lang="pt-BR" altLang="pt-BR"/>
              <a:t>: </a:t>
            </a:r>
            <a:r>
              <a:rPr lang="pt-BR" altLang="pt-BR" smtClean="0">
                <a:hlinkClick r:id="rId4"/>
              </a:rPr>
              <a:t>cbjpagenda@gmail.com</a:t>
            </a:r>
            <a:r>
              <a:rPr lang="pt-BR" altLang="pt-BR" smtClean="0"/>
              <a:t> </a:t>
            </a:r>
            <a:endParaRPr lang="pt-BR" altLang="pt-BR" dirty="0"/>
          </a:p>
          <a:p>
            <a:pPr>
              <a:buFontTx/>
              <a:buNone/>
            </a:pPr>
            <a:r>
              <a:rPr lang="pt-BR" altLang="pt-BR" dirty="0" smtClean="0"/>
              <a:t>telefone: </a:t>
            </a:r>
            <a:r>
              <a:rPr lang="pt-BR" altLang="pt-BR" dirty="0"/>
              <a:t>(61) </a:t>
            </a:r>
            <a:r>
              <a:rPr lang="pt-BR" altLang="pt-BR" dirty="0" smtClean="0"/>
              <a:t>3323-8713</a:t>
            </a:r>
            <a:endParaRPr lang="pt-BR" altLang="pt-BR" dirty="0"/>
          </a:p>
          <a:p>
            <a:pPr>
              <a:buFontTx/>
              <a:buNone/>
            </a:pPr>
            <a:endParaRPr lang="pt-BR" altLang="pt-BR" dirty="0"/>
          </a:p>
          <a:p>
            <a:pPr>
              <a:buFontTx/>
              <a:buNone/>
            </a:pPr>
            <a:r>
              <a:rPr lang="pt-BR" altLang="pt-BR" dirty="0"/>
              <a:t>-</a:t>
            </a:r>
          </a:p>
          <a:p>
            <a:pPr>
              <a:buFontTx/>
              <a:buNone/>
            </a:pPr>
            <a:r>
              <a:rPr lang="pt-BR" altLang="pt-BR" dirty="0"/>
              <a:t>Daniel Seidel: </a:t>
            </a:r>
            <a:r>
              <a:rPr lang="pt-BR" altLang="pt-BR" dirty="0" smtClean="0">
                <a:hlinkClick r:id="rId5"/>
              </a:rPr>
              <a:t>danielseideldf@gmail.com</a:t>
            </a:r>
            <a:r>
              <a:rPr lang="pt-BR" altLang="pt-BR" dirty="0" smtClean="0"/>
              <a:t>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4" grpId="0" build="p" autoUpdateAnimBg="0"/>
      <p:bldP spid="4280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>
                <a:solidFill>
                  <a:schemeClr val="tx1"/>
                </a:solidFill>
              </a:rPr>
              <a:t>Teoria da Comunicação Humana</a:t>
            </a:r>
            <a:endParaRPr lang="pt-BR" altLang="pt-BR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696200" cy="2743200"/>
          </a:xfrm>
        </p:spPr>
        <p:txBody>
          <a:bodyPr/>
          <a:lstStyle/>
          <a:p>
            <a:pPr algn="ctr"/>
            <a:r>
              <a:rPr lang="pt-BR" altLang="pt-BR" sz="5800"/>
              <a:t>PRAGMÁTICA DA COMUNICAÇÃO HUMANA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6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 build="p" autoUpdateAnimBg="0"/>
      <p:bldP spid="3860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pt-BR" altLang="pt-BR">
                <a:solidFill>
                  <a:schemeClr val="tx1"/>
                </a:solidFill>
              </a:rPr>
              <a:t>RELAÇÃO = </a:t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>RE + LAÇÃO </a:t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/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>RE = </a:t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>DE NOVO </a:t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/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>LAÇÃO,  NÃO É NÓ, </a:t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>É LAÇO GRANDE QUE AMARRA COM ENCANTO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2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2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r>
              <a:rPr lang="pt-BR" altLang="pt-BR" sz="5700">
                <a:solidFill>
                  <a:schemeClr val="tx1"/>
                </a:solidFill>
              </a:rPr>
              <a:t>RELAÇÃO SEMPRE TEM DOIS SENTIDOS:</a:t>
            </a:r>
            <a:br>
              <a:rPr lang="pt-BR" altLang="pt-BR" sz="5700">
                <a:solidFill>
                  <a:schemeClr val="tx1"/>
                </a:solidFill>
              </a:rPr>
            </a:br>
            <a:r>
              <a:rPr lang="pt-BR" altLang="pt-BR" sz="5700">
                <a:solidFill>
                  <a:schemeClr val="tx1"/>
                </a:solidFill>
              </a:rPr>
              <a:t/>
            </a:r>
            <a:br>
              <a:rPr lang="pt-BR" altLang="pt-BR" sz="5700">
                <a:solidFill>
                  <a:schemeClr val="tx1"/>
                </a:solidFill>
              </a:rPr>
            </a:br>
            <a:r>
              <a:rPr lang="pt-BR" altLang="pt-BR" sz="5700">
                <a:solidFill>
                  <a:schemeClr val="tx1"/>
                </a:solidFill>
              </a:rPr>
              <a:t>&gt; UM QUE VAI E</a:t>
            </a:r>
            <a:br>
              <a:rPr lang="pt-BR" altLang="pt-BR" sz="5700">
                <a:solidFill>
                  <a:schemeClr val="tx1"/>
                </a:solidFill>
              </a:rPr>
            </a:br>
            <a:r>
              <a:rPr lang="pt-BR" altLang="pt-BR" sz="5700">
                <a:solidFill>
                  <a:schemeClr val="tx1"/>
                </a:solidFill>
              </a:rPr>
              <a:t> </a:t>
            </a:r>
            <a:br>
              <a:rPr lang="pt-BR" altLang="pt-BR" sz="5700">
                <a:solidFill>
                  <a:schemeClr val="tx1"/>
                </a:solidFill>
              </a:rPr>
            </a:br>
            <a:r>
              <a:rPr lang="pt-BR" altLang="pt-BR" sz="5700">
                <a:solidFill>
                  <a:schemeClr val="tx1"/>
                </a:solidFill>
              </a:rPr>
              <a:t>&gt; OUTRO QUE VEM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I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47800"/>
          </a:xfrm>
        </p:spPr>
        <p:txBody>
          <a:bodyPr/>
          <a:lstStyle/>
          <a:p>
            <a:r>
              <a:rPr lang="pt-BR" altLang="pt-BR">
                <a:solidFill>
                  <a:srgbClr val="3333FF"/>
                </a:solidFill>
              </a:rPr>
              <a:t>1º Princípio</a:t>
            </a:r>
            <a:endParaRPr lang="pt-BR" altLang="pt-BR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altLang="pt-BR" sz="4700"/>
          </a:p>
          <a:p>
            <a:pPr algn="ctr"/>
            <a:r>
              <a:rPr lang="pt-BR" altLang="pt-BR" sz="4700">
                <a:solidFill>
                  <a:srgbClr val="3333FF"/>
                </a:solidFill>
              </a:rPr>
              <a:t>É IMPOSSÍVEL NÃO COMUNICAR</a:t>
            </a:r>
            <a:r>
              <a:rPr lang="pt-BR" altLang="pt-BR"/>
              <a:t>.</a:t>
            </a:r>
          </a:p>
          <a:p>
            <a:pPr algn="ctr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800">
                <a:solidFill>
                  <a:srgbClr val="3333FF"/>
                </a:solidFill>
              </a:rPr>
              <a:t>2º Princípio</a:t>
            </a:r>
            <a:endParaRPr lang="pt-BR" altLang="pt-BR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t-BR" altLang="pt-BR">
                <a:solidFill>
                  <a:srgbClr val="3333FF"/>
                </a:solidFill>
              </a:rPr>
              <a:t>TODA COMUNICAÇÃO POSSUI DOIS NÍVEIS: RELATO E ORDEM</a:t>
            </a:r>
          </a:p>
          <a:p>
            <a:pPr algn="ctr">
              <a:buFontTx/>
              <a:buNone/>
            </a:pPr>
            <a:r>
              <a:rPr lang="pt-BR" altLang="pt-BR">
                <a:solidFill>
                  <a:srgbClr val="3333FF"/>
                </a:solidFill>
              </a:rPr>
              <a:t>A) O QUE SE FALA - CONTEÚDO;</a:t>
            </a:r>
          </a:p>
          <a:p>
            <a:pPr algn="ctr">
              <a:buFontTx/>
              <a:buNone/>
            </a:pPr>
            <a:r>
              <a:rPr lang="pt-BR" altLang="pt-BR">
                <a:solidFill>
                  <a:srgbClr val="3333FF"/>
                </a:solidFill>
              </a:rPr>
              <a:t>B) COMO SE FALA - FORMA (EXPRESSA O TIPO DE RELAÇÃO);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800">
                <a:solidFill>
                  <a:srgbClr val="0000FF"/>
                </a:solidFill>
              </a:rPr>
              <a:t>3º Princípio</a:t>
            </a:r>
            <a:endParaRPr lang="pt-BR" altLang="pt-BR" sz="380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altLang="pt-BR" sz="3200">
                <a:solidFill>
                  <a:srgbClr val="0000FF"/>
                </a:solidFill>
              </a:rPr>
              <a:t>A LINGUAGEM VERBAL PODE SER MUITO PRECISA, MAS REVELA POUCO NO CAMPO DAS RELAÇÕES;</a:t>
            </a:r>
          </a:p>
          <a:p>
            <a:pPr algn="ctr"/>
            <a:r>
              <a:rPr lang="pt-BR" altLang="pt-BR" sz="3200">
                <a:solidFill>
                  <a:srgbClr val="0000FF"/>
                </a:solidFill>
              </a:rPr>
              <a:t> ENQUANTO A LINGUAGEM NÃO VERBAL REVELA MUITO DA NATUREZA DAS RELAÇÕES, PORÉM É POUCO PRECISA</a:t>
            </a:r>
            <a:r>
              <a:rPr lang="pt-BR" altLang="pt-BR" sz="2800"/>
              <a:t> .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48600" cy="914400"/>
          </a:xfrm>
        </p:spPr>
        <p:txBody>
          <a:bodyPr/>
          <a:lstStyle/>
          <a:p>
            <a:r>
              <a:rPr lang="pt-BR" altLang="pt-BR"/>
              <a:t>Mudanças no campo da Política: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3 ) </a:t>
            </a:r>
            <a:r>
              <a:rPr lang="pt-BR" altLang="pt-BR" b="1"/>
              <a:t>Preferência pela atuação política imediata e direta</a:t>
            </a:r>
            <a:r>
              <a:rPr lang="pt-BR" altLang="pt-BR"/>
              <a:t>: </a:t>
            </a:r>
          </a:p>
          <a:p>
            <a:pPr>
              <a:lnSpc>
                <a:spcPct val="80000"/>
              </a:lnSpc>
            </a:pPr>
            <a:r>
              <a:rPr lang="pt-BR" altLang="pt-BR"/>
              <a:t>Movimentos e ONGs</a:t>
            </a:r>
          </a:p>
          <a:p>
            <a:pPr>
              <a:lnSpc>
                <a:spcPct val="80000"/>
              </a:lnSpc>
            </a:pPr>
            <a:r>
              <a:rPr lang="pt-BR" altLang="pt-BR"/>
              <a:t>cidadania ao invés de política</a:t>
            </a:r>
          </a:p>
          <a:p>
            <a:pPr>
              <a:lnSpc>
                <a:spcPct val="80000"/>
              </a:lnSpc>
            </a:pPr>
            <a:r>
              <a:rPr lang="pt-BR" altLang="pt-BR"/>
              <a:t>Os movimentos e ONGs podem substituir partidos e o Estado?</a:t>
            </a:r>
          </a:p>
          <a:p>
            <a:pPr>
              <a:lnSpc>
                <a:spcPct val="80000"/>
              </a:lnSpc>
            </a:pPr>
            <a:r>
              <a:rPr lang="pt-BR" altLang="pt-BR"/>
              <a:t>4) </a:t>
            </a:r>
            <a:r>
              <a:rPr lang="pt-BR" altLang="pt-BR" b="1"/>
              <a:t>“Personalização” da política partidária</a:t>
            </a:r>
          </a:p>
          <a:p>
            <a:pPr>
              <a:lnSpc>
                <a:spcPct val="80000"/>
              </a:lnSpc>
            </a:pPr>
            <a:r>
              <a:rPr lang="pt-BR" altLang="pt-BR"/>
              <a:t>espetacularização - palanque eletrônico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 build="p" autoUpdateAnimBg="0"/>
      <p:bldP spid="408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914400"/>
          </a:xfrm>
        </p:spPr>
        <p:txBody>
          <a:bodyPr/>
          <a:lstStyle/>
          <a:p>
            <a:r>
              <a:rPr lang="pt-BR" altLang="pt-BR"/>
              <a:t>Mudanças no campo da Política: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5) </a:t>
            </a:r>
            <a:r>
              <a:rPr lang="pt-BR" altLang="pt-BR" b="1"/>
              <a:t>Direitos ao invés de ideologia</a:t>
            </a:r>
            <a:r>
              <a:rPr lang="pt-BR" altLang="pt-BR"/>
              <a:t>: </a:t>
            </a:r>
          </a:p>
          <a:p>
            <a:pPr>
              <a:lnSpc>
                <a:spcPct val="80000"/>
              </a:lnSpc>
            </a:pPr>
            <a:r>
              <a:rPr lang="pt-BR" altLang="pt-BR"/>
              <a:t>momento de crise, </a:t>
            </a:r>
          </a:p>
          <a:p>
            <a:pPr>
              <a:lnSpc>
                <a:spcPct val="80000"/>
              </a:lnSpc>
            </a:pPr>
            <a:r>
              <a:rPr lang="pt-BR" altLang="pt-BR"/>
              <a:t>fragmentação e relativização</a:t>
            </a:r>
          </a:p>
          <a:p>
            <a:pPr>
              <a:lnSpc>
                <a:spcPct val="80000"/>
              </a:lnSpc>
            </a:pPr>
            <a:r>
              <a:rPr lang="pt-BR" altLang="pt-BR"/>
              <a:t>6) </a:t>
            </a:r>
            <a:r>
              <a:rPr lang="pt-BR" altLang="pt-BR" b="1"/>
              <a:t>Mais ética na política</a:t>
            </a:r>
          </a:p>
          <a:p>
            <a:pPr>
              <a:lnSpc>
                <a:spcPct val="80000"/>
              </a:lnSpc>
            </a:pPr>
            <a:r>
              <a:rPr lang="pt-BR" altLang="pt-BR"/>
              <a:t>honestidade é fundamental</a:t>
            </a:r>
          </a:p>
          <a:p>
            <a:pPr>
              <a:lnSpc>
                <a:spcPct val="80000"/>
              </a:lnSpc>
            </a:pPr>
            <a:r>
              <a:rPr lang="pt-BR" altLang="pt-BR"/>
              <a:t>ética na vida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 build="p" autoUpdateAnimBg="0"/>
      <p:bldP spid="409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838200"/>
          </a:xfrm>
        </p:spPr>
        <p:txBody>
          <a:bodyPr/>
          <a:lstStyle/>
          <a:p>
            <a:r>
              <a:rPr lang="pt-BR" altLang="pt-BR"/>
              <a:t>Mudanças no campo da Política: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543800" cy="4267200"/>
          </a:xfrm>
        </p:spPr>
        <p:txBody>
          <a:bodyPr/>
          <a:lstStyle/>
          <a:p>
            <a:r>
              <a:rPr lang="pt-BR" altLang="pt-BR"/>
              <a:t>7) </a:t>
            </a:r>
            <a:r>
              <a:rPr lang="pt-BR" altLang="pt-BR" b="1"/>
              <a:t>Subjetivização da política</a:t>
            </a:r>
            <a:r>
              <a:rPr lang="pt-BR" altLang="pt-BR"/>
              <a:t>: </a:t>
            </a:r>
          </a:p>
          <a:p>
            <a:r>
              <a:rPr lang="pt-BR" altLang="pt-BR"/>
              <a:t>afetividade: fazer política com alegria </a:t>
            </a:r>
          </a:p>
          <a:p>
            <a:r>
              <a:rPr lang="pt-BR" altLang="pt-BR"/>
              <a:t>espiritualidade: encontrar sentido profundo e coerência</a:t>
            </a:r>
          </a:p>
          <a:p>
            <a:r>
              <a:rPr lang="pt-BR" altLang="pt-BR"/>
              <a:t>cotidiano: igualdade nas relações interpessoais, gênero, família, comunidade</a:t>
            </a:r>
          </a:p>
          <a:p>
            <a:pPr>
              <a:lnSpc>
                <a:spcPct val="80000"/>
              </a:lnSpc>
            </a:pPr>
            <a:r>
              <a:rPr lang="pt-BR" altLang="pt-BR"/>
              <a:t>8) </a:t>
            </a:r>
            <a:r>
              <a:rPr lang="pt-BR" altLang="pt-BR" b="1"/>
              <a:t>Valorização do poder local</a:t>
            </a:r>
          </a:p>
          <a:p>
            <a:pPr>
              <a:lnSpc>
                <a:spcPct val="80000"/>
              </a:lnSpc>
            </a:pPr>
            <a:r>
              <a:rPr lang="pt-BR" altLang="pt-BR"/>
              <a:t>política no município é fundamental</a:t>
            </a:r>
          </a:p>
          <a:p>
            <a:pPr>
              <a:lnSpc>
                <a:spcPct val="80000"/>
              </a:lnSpc>
            </a:pPr>
            <a:r>
              <a:rPr lang="pt-BR" altLang="pt-BR"/>
              <a:t>7) Subjetivização da política: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 build="p" autoUpdateAnimBg="0"/>
      <p:bldP spid="410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r>
              <a:rPr lang="pt-BR" altLang="pt-BR"/>
              <a:t>Mudanças no campo da Fé: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1 ) </a:t>
            </a:r>
            <a:r>
              <a:rPr lang="pt-BR" altLang="pt-BR" b="1"/>
              <a:t>Fé - opção livre</a:t>
            </a:r>
            <a:r>
              <a:rPr lang="pt-BR" altLang="pt-BR"/>
              <a:t>: </a:t>
            </a:r>
          </a:p>
          <a:p>
            <a:pPr>
              <a:lnSpc>
                <a:spcPct val="80000"/>
              </a:lnSpc>
            </a:pPr>
            <a:r>
              <a:rPr lang="pt-BR" altLang="pt-BR"/>
              <a:t>é mais questão de escolha, que tradição</a:t>
            </a:r>
          </a:p>
          <a:p>
            <a:pPr>
              <a:lnSpc>
                <a:spcPct val="80000"/>
              </a:lnSpc>
            </a:pPr>
            <a:r>
              <a:rPr lang="pt-BR" altLang="pt-BR"/>
              <a:t>menos institucional e mais pessoal</a:t>
            </a:r>
          </a:p>
          <a:p>
            <a:pPr>
              <a:lnSpc>
                <a:spcPct val="80000"/>
              </a:lnSpc>
            </a:pPr>
            <a:r>
              <a:rPr lang="pt-BR" altLang="pt-BR"/>
              <a:t>2) </a:t>
            </a:r>
            <a:r>
              <a:rPr lang="pt-BR" altLang="pt-BR" b="1"/>
              <a:t>Fé - sentido</a:t>
            </a:r>
            <a:r>
              <a:rPr lang="pt-BR" altLang="pt-BR"/>
              <a:t>:</a:t>
            </a:r>
          </a:p>
          <a:p>
            <a:pPr>
              <a:lnSpc>
                <a:spcPct val="80000"/>
              </a:lnSpc>
            </a:pPr>
            <a:r>
              <a:rPr lang="pt-BR" altLang="pt-BR"/>
              <a:t>fé como resposta à busca pelo sentido da vida</a:t>
            </a:r>
          </a:p>
          <a:p>
            <a:pPr>
              <a:lnSpc>
                <a:spcPct val="80000"/>
              </a:lnSpc>
            </a:pPr>
            <a:r>
              <a:rPr lang="pt-BR" altLang="pt-BR"/>
              <a:t>necessidade existencial, num mundo em crise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0" grpId="0" build="p" autoUpdateAnimBg="0"/>
      <p:bldP spid="4116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r>
              <a:rPr lang="pt-BR" altLang="pt-BR"/>
              <a:t>Mudanças no campo da Fé: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3 ) </a:t>
            </a:r>
            <a:r>
              <a:rPr lang="pt-BR" altLang="pt-BR" b="1"/>
              <a:t>Fé - experiência</a:t>
            </a:r>
            <a:r>
              <a:rPr lang="pt-BR" altLang="pt-BR"/>
              <a:t>: </a:t>
            </a:r>
          </a:p>
          <a:p>
            <a:pPr>
              <a:lnSpc>
                <a:spcPct val="80000"/>
              </a:lnSpc>
            </a:pPr>
            <a:r>
              <a:rPr lang="pt-BR" altLang="pt-BR"/>
              <a:t>subjetivização de sua vivência</a:t>
            </a:r>
          </a:p>
          <a:p>
            <a:pPr>
              <a:lnSpc>
                <a:spcPct val="80000"/>
              </a:lnSpc>
            </a:pPr>
            <a:r>
              <a:rPr lang="pt-BR" altLang="pt-BR"/>
              <a:t>negação da racionalidade da fé e suas exigências</a:t>
            </a:r>
          </a:p>
          <a:p>
            <a:pPr>
              <a:lnSpc>
                <a:spcPct val="80000"/>
              </a:lnSpc>
            </a:pPr>
            <a:r>
              <a:rPr lang="pt-BR" altLang="pt-BR"/>
              <a:t>4) </a:t>
            </a:r>
            <a:r>
              <a:rPr lang="pt-BR" altLang="pt-BR" b="1"/>
              <a:t>Fé multipolar</a:t>
            </a:r>
            <a:r>
              <a:rPr lang="pt-BR" altLang="pt-BR"/>
              <a:t>:</a:t>
            </a:r>
          </a:p>
          <a:p>
            <a:pPr>
              <a:lnSpc>
                <a:spcPct val="80000"/>
              </a:lnSpc>
            </a:pPr>
            <a:r>
              <a:rPr lang="pt-BR" altLang="pt-BR"/>
              <a:t>enfraquecimento do pólo “política” da fé </a:t>
            </a:r>
          </a:p>
          <a:p>
            <a:pPr>
              <a:lnSpc>
                <a:spcPct val="80000"/>
              </a:lnSpc>
            </a:pPr>
            <a:r>
              <a:rPr lang="pt-BR" altLang="pt-BR"/>
              <a:t>pluralismo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2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 build="p" autoUpdateAnimBg="0"/>
      <p:bldP spid="412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r>
              <a:rPr lang="pt-BR" altLang="pt-BR"/>
              <a:t>Mudanças no campo da Fé: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5 ) </a:t>
            </a:r>
            <a:r>
              <a:rPr lang="pt-BR" altLang="pt-BR" b="1"/>
              <a:t>Reforço do autoritarismo eclesiástico</a:t>
            </a:r>
            <a:r>
              <a:rPr lang="pt-BR" altLang="pt-BR"/>
              <a:t>: </a:t>
            </a:r>
          </a:p>
          <a:p>
            <a:pPr>
              <a:lnSpc>
                <a:spcPct val="80000"/>
              </a:lnSpc>
            </a:pPr>
            <a:r>
              <a:rPr lang="pt-BR" altLang="pt-BR"/>
              <a:t>maior disciplina, estatutos e regimentos</a:t>
            </a:r>
          </a:p>
          <a:p>
            <a:pPr>
              <a:lnSpc>
                <a:spcPct val="80000"/>
              </a:lnSpc>
            </a:pPr>
            <a:r>
              <a:rPr lang="pt-BR" altLang="pt-BR"/>
              <a:t>qual é o lugar do cristão não ordenado na Igreja?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 build="p" autoUpdateAnimBg="0"/>
      <p:bldP spid="413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21" name="Rectangle 10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Relação Fé e Política - colocação de base:</a:t>
            </a:r>
          </a:p>
        </p:txBody>
      </p:sp>
      <p:sp>
        <p:nvSpPr>
          <p:cNvPr id="346122" name="Rectangle 1034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Colocações equivocadas:</a:t>
            </a:r>
            <a:endParaRPr lang="pt-BR" altLang="pt-BR"/>
          </a:p>
          <a:p>
            <a:pPr>
              <a:spcBef>
                <a:spcPct val="40000"/>
              </a:spcBef>
            </a:pPr>
            <a:r>
              <a:rPr lang="pt-BR" altLang="pt-BR"/>
              <a:t>1) </a:t>
            </a:r>
            <a:r>
              <a:rPr lang="pt-BR" altLang="pt-BR" b="1"/>
              <a:t>Oposição</a:t>
            </a:r>
            <a:r>
              <a:rPr lang="pt-BR" altLang="pt-BR"/>
              <a:t> entre Fé e Política: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a FÉ nada tem haver com política (alienação)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2) </a:t>
            </a:r>
            <a:r>
              <a:rPr lang="pt-BR" altLang="pt-BR" b="1"/>
              <a:t>Divórcio </a:t>
            </a:r>
            <a:r>
              <a:rPr lang="pt-BR" altLang="pt-BR"/>
              <a:t>entre Fé e Política:</a:t>
            </a:r>
          </a:p>
          <a:p>
            <a:pPr>
              <a:spcBef>
                <a:spcPct val="40000"/>
              </a:spcBef>
            </a:pPr>
            <a:r>
              <a:rPr lang="pt-BR" altLang="pt-BR"/>
              <a:t>Fé é de Deus (do Céu) e política é coisa dos homens (do Mundo)!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6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6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6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6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6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6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6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6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6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6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21" grpId="0" build="p" autoUpdateAnimBg="0"/>
      <p:bldP spid="346122" grpId="0" build="p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4D4D4D"/>
      </a:dk1>
      <a:lt1>
        <a:srgbClr val="FFFFFF"/>
      </a:lt1>
      <a:dk2>
        <a:srgbClr val="006666"/>
      </a:dk2>
      <a:lt2>
        <a:srgbClr val="CC9900"/>
      </a:lt2>
      <a:accent1>
        <a:srgbClr val="CC9900"/>
      </a:accent1>
      <a:accent2>
        <a:srgbClr val="800000"/>
      </a:accent2>
      <a:accent3>
        <a:srgbClr val="AAB8B8"/>
      </a:accent3>
      <a:accent4>
        <a:srgbClr val="DADADA"/>
      </a:accent4>
      <a:accent5>
        <a:srgbClr val="E2CAAA"/>
      </a:accent5>
      <a:accent6>
        <a:srgbClr val="730000"/>
      </a:accent6>
      <a:hlink>
        <a:srgbClr val="C0C0C0"/>
      </a:hlink>
      <a:folHlink>
        <a:srgbClr val="969696"/>
      </a:folHlink>
    </a:clrScheme>
    <a:fontScheme name="Tema do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t-BR" sz="4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t-BR" sz="4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ma do Office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1314</Words>
  <Application>Microsoft Office PowerPoint</Application>
  <PresentationFormat>Apresentação na tela (4:3)</PresentationFormat>
  <Paragraphs>141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Times New Roman</vt:lpstr>
      <vt:lpstr>Tahoma</vt:lpstr>
      <vt:lpstr>Garamond</vt:lpstr>
      <vt:lpstr>Tema do Office</vt:lpstr>
      <vt:lpstr>Fé e Política: herança e novos desafios!    Daniel Seidel Bibliografia: “Um jeito novo - atuação político partidária na construção da Cidadania” - Ed. CCJ</vt:lpstr>
      <vt:lpstr>Mudanças no campo da Política:</vt:lpstr>
      <vt:lpstr>Mudanças no campo da Política:</vt:lpstr>
      <vt:lpstr>Mudanças no campo da Política:</vt:lpstr>
      <vt:lpstr>Mudanças no campo da Política:</vt:lpstr>
      <vt:lpstr>Mudanças no campo da Fé:</vt:lpstr>
      <vt:lpstr>Mudanças no campo da Fé:</vt:lpstr>
      <vt:lpstr>Mudanças no campo da Fé:</vt:lpstr>
      <vt:lpstr>A Relação Fé e Política - colocação de base:</vt:lpstr>
      <vt:lpstr>A Relação Fé e Política - colocação de base:</vt:lpstr>
      <vt:lpstr>A Relação Fé e Política - colocação de base:</vt:lpstr>
      <vt:lpstr>A Relação Fé e Política - colocação de base:</vt:lpstr>
      <vt:lpstr>A Relação Fé e Política:</vt:lpstr>
      <vt:lpstr>A Relação Fé e Política - colocação de base:</vt:lpstr>
      <vt:lpstr>A Relação Fé e Política - colocação de base:</vt:lpstr>
      <vt:lpstr>A Dialética específica entre  Fé e Política:</vt:lpstr>
      <vt:lpstr>A Dialética específica entre  Fé e Política:</vt:lpstr>
      <vt:lpstr>Novos temas para o cristão militante:</vt:lpstr>
      <vt:lpstr>Novos temas para o cristão militante:</vt:lpstr>
      <vt:lpstr>ORIENTAÇÕES PRÁTICAS (Documento nº 67 - CNBB)</vt:lpstr>
      <vt:lpstr>ORIENTAÇÕES PRÁTICAS:</vt:lpstr>
      <vt:lpstr>ORIENTAÇÕES PRÁTICAS:</vt:lpstr>
      <vt:lpstr>Comissão Brasileira de Justiça de Paz - CBJP - CNBB</vt:lpstr>
      <vt:lpstr>Teoria da Comunicação Humana</vt:lpstr>
      <vt:lpstr>RELAÇÃO =  RE + LAÇÃO   RE =  DE NOVO   LAÇÃO,  NÃO É NÓ,  É LAÇO GRANDE QUE AMARRA COM ENCANTO</vt:lpstr>
      <vt:lpstr>RELAÇÃO SEMPRE TEM DOIS SENTIDOS:  &gt; UM QUE VAI E   &gt; OUTRO QUE VEM</vt:lpstr>
      <vt:lpstr>1º Princípio</vt:lpstr>
      <vt:lpstr>2º Princípio</vt:lpstr>
      <vt:lpstr>3º Princípio</vt:lpstr>
    </vt:vector>
  </TitlesOfParts>
  <Company>Secretaria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Tempo e Melhoria da Qualidade do nosso Trabalho    Daniel Seidel</dc:title>
  <dc:creator>Daniel &amp; Jussara</dc:creator>
  <cp:lastModifiedBy>JUSSARA</cp:lastModifiedBy>
  <cp:revision>33</cp:revision>
  <dcterms:created xsi:type="dcterms:W3CDTF">2003-02-08T00:13:23Z</dcterms:created>
  <dcterms:modified xsi:type="dcterms:W3CDTF">2019-02-01T00:30:46Z</dcterms:modified>
</cp:coreProperties>
</file>