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35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10" y="-9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5259" y="1134110"/>
            <a:ext cx="9072563" cy="1512147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6A30F34-A539-46ED-AB85-37FABD13AADC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512094" y="2754820"/>
            <a:ext cx="7056438" cy="14491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6A30F34-A539-46ED-AB85-37FABD13AADC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4110" y="504049"/>
            <a:ext cx="7812484" cy="1512147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64110" y="2073568"/>
            <a:ext cx="7812484" cy="1248308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542" y="5305640"/>
            <a:ext cx="840052" cy="301904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26A30F34-A539-46ED-AB85-37FABD13AADC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24318" y="1323129"/>
            <a:ext cx="4452276" cy="37423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6A30F34-A539-46ED-AB85-37FABD13AADC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225772"/>
            <a:ext cx="9072563" cy="94509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620872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120818" y="1269311"/>
            <a:ext cx="4455776" cy="620872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504031" y="1953190"/>
            <a:ext cx="4454027" cy="31122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1953190"/>
            <a:ext cx="4455776" cy="31122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6A30F34-A539-46ED-AB85-37FABD13AADC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6A30F34-A539-46ED-AB85-37FABD13AADC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6A30F34-A539-46ED-AB85-37FABD13AADC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2" y="225772"/>
            <a:ext cx="3316456" cy="960843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04032" y="1260123"/>
            <a:ext cx="3316456" cy="380530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941245" y="225772"/>
            <a:ext cx="5635349" cy="483965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6A30F34-A539-46ED-AB85-37FABD13AADC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125" y="504049"/>
            <a:ext cx="6048375" cy="431855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125" y="1514772"/>
            <a:ext cx="6048375" cy="3276318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125" y="964760"/>
            <a:ext cx="6048375" cy="438523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6A30F34-A539-46ED-AB85-37FABD13AADC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6A30F34-A539-46ED-AB85-37FABD13AADC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453" y="227085"/>
            <a:ext cx="2268141" cy="4838344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031" y="227085"/>
            <a:ext cx="6636411" cy="483834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6A30F34-A539-46ED-AB85-37FABD13AADC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m 6"/>
          <p:cNvPicPr/>
          <p:nvPr/>
        </p:nvPicPr>
        <p:blipFill>
          <a:blip r:embed="rId14"/>
          <a:stretch/>
        </p:blipFill>
        <p:spPr>
          <a:xfrm>
            <a:off x="5040" y="360"/>
            <a:ext cx="10075680" cy="566928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Clique para editar o texto mestre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Segundo nível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764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Terceiro nível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564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Quarto nível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5640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Quinto nível</a:t>
            </a: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6BB0448-88EC-45D1-A6A5-EE32BDEFEF1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04031" y="1323128"/>
            <a:ext cx="9072563" cy="38937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04031" y="5305640"/>
            <a:ext cx="2352146" cy="30190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444214" y="5305640"/>
            <a:ext cx="3192198" cy="30190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736542" y="5305640"/>
            <a:ext cx="840052" cy="30190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6BB0448-88EC-45D1-A6A5-EE32BDEFEF11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2880000" y="4275360"/>
            <a:ext cx="6048360" cy="8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pt-BR" sz="2600" b="0" strike="noStrike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Sylfaen"/>
                <a:ea typeface="Microsoft YaHei"/>
              </a:rPr>
              <a:t>“fortalecer a capacidade de continuarmos humanos, mesmo em condições adversas!”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226600" y="1323000"/>
            <a:ext cx="554436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COMUNICAÇÃO NÃO VIOLENTA</a:t>
            </a:r>
            <a:endParaRPr lang="pt-BR" sz="4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m 1"/>
          <p:cNvPicPr/>
          <p:nvPr/>
        </p:nvPicPr>
        <p:blipFill>
          <a:blip r:embed="rId2"/>
          <a:stretch/>
        </p:blipFill>
        <p:spPr>
          <a:xfrm>
            <a:off x="776520" y="72000"/>
            <a:ext cx="8080200" cy="5138280"/>
          </a:xfrm>
          <a:prstGeom prst="rect">
            <a:avLst/>
          </a:prstGeom>
          <a:ln>
            <a:noFill/>
          </a:ln>
        </p:spPr>
      </p:pic>
      <p:sp>
        <p:nvSpPr>
          <p:cNvPr id="154" name="TextShape 1"/>
          <p:cNvSpPr txBox="1"/>
          <p:nvPr/>
        </p:nvSpPr>
        <p:spPr>
          <a:xfrm>
            <a:off x="1656000" y="242280"/>
            <a:ext cx="7416360" cy="7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Identificar e expressar sentimentos</a:t>
            </a:r>
            <a:endParaRPr lang="pt-B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720000" y="1107000"/>
            <a:ext cx="3456000" cy="29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ctr">
              <a:lnSpc>
                <a:spcPct val="100000"/>
              </a:lnSpc>
              <a:spcAft>
                <a:spcPts val="1417"/>
              </a:spcAft>
            </a:pPr>
            <a:r>
              <a:rPr lang="pt-BR" sz="3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Expressar nossos sentimentos </a:t>
            </a:r>
            <a:r>
              <a:rPr lang="pt-BR" sz="3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pode  ajudar a resolver conflitos.</a:t>
            </a:r>
            <a:endParaRPr lang="pt-BR" sz="3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287640" y="243000"/>
            <a:ext cx="9072360" cy="94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Assumir a responsabilidade por nossos sentimentos</a:t>
            </a:r>
            <a:endParaRPr lang="pt-B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287280" y="1440000"/>
            <a:ext cx="9288720" cy="38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 algn="ctr">
              <a:lnSpc>
                <a:spcPct val="90000"/>
              </a:lnSpc>
              <a:spcAft>
                <a:spcPts val="1417"/>
              </a:spcAft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Quatro opções de como receber emoções negativas</a:t>
            </a: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ctr">
              <a:lnSpc>
                <a:spcPct val="100000"/>
              </a:lnSpc>
              <a:spcAft>
                <a:spcPts val="850"/>
              </a:spcAft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Culpar a nós mesmos.           Culpar os outros.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ctr">
              <a:lnSpc>
                <a:spcPct val="100000"/>
              </a:lnSpc>
              <a:spcAft>
                <a:spcPts val="850"/>
              </a:spcAft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Escutar nossos  próprios sentimentos e necessidades.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algn="ctr">
              <a:lnSpc>
                <a:spcPct val="100000"/>
              </a:lnSpc>
              <a:spcAft>
                <a:spcPts val="850"/>
              </a:spcAft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Escutar os sentimentos e necessidades dos outros.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35960" y="215640"/>
            <a:ext cx="9072360" cy="94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Assumir a responsabilidade por nossas necessidades</a:t>
            </a:r>
            <a:endParaRPr lang="pt-B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9" name="Picture 9"/>
          <p:cNvPicPr/>
          <p:nvPr/>
        </p:nvPicPr>
        <p:blipFill>
          <a:blip r:embed="rId2"/>
          <a:srcRect l="10571" r="1870" b="3338"/>
          <a:stretch/>
        </p:blipFill>
        <p:spPr>
          <a:xfrm>
            <a:off x="1080000" y="2995560"/>
            <a:ext cx="2222280" cy="2044440"/>
          </a:xfrm>
          <a:prstGeom prst="rect">
            <a:avLst/>
          </a:prstGeom>
          <a:ln>
            <a:noFill/>
          </a:ln>
        </p:spPr>
      </p:pic>
      <p:sp>
        <p:nvSpPr>
          <p:cNvPr id="160" name="TextShape 2"/>
          <p:cNvSpPr txBox="1"/>
          <p:nvPr/>
        </p:nvSpPr>
        <p:spPr>
          <a:xfrm>
            <a:off x="287640" y="1323000"/>
            <a:ext cx="5256360" cy="148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ctr">
              <a:lnSpc>
                <a:spcPct val="100000"/>
              </a:lnSpc>
              <a:spcAft>
                <a:spcPts val="1417"/>
              </a:spcAft>
            </a:pPr>
            <a:r>
              <a:rPr lang="pt-BR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Quando expressamos nossas necessidades, temos mais chance de vê-las satisfeitas.</a:t>
            </a:r>
            <a:endParaRPr lang="pt-BR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3"/>
          <p:cNvSpPr txBox="1"/>
          <p:nvPr/>
        </p:nvSpPr>
        <p:spPr>
          <a:xfrm>
            <a:off x="3770280" y="3371040"/>
            <a:ext cx="5733720" cy="159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ctr">
              <a:lnSpc>
                <a:spcPct val="100000"/>
              </a:lnSpc>
              <a:spcAft>
                <a:spcPts val="1417"/>
              </a:spcAft>
            </a:pPr>
            <a:r>
              <a:rPr lang="pt-BR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 não valorizamos nossas necessidades, os outros também podem não valorizá-las.</a:t>
            </a:r>
            <a:endParaRPr lang="pt-BR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Picture 8"/>
          <p:cNvPicPr/>
          <p:nvPr/>
        </p:nvPicPr>
        <p:blipFill>
          <a:blip r:embed="rId3"/>
          <a:srcRect l="56041"/>
          <a:stretch/>
        </p:blipFill>
        <p:spPr>
          <a:xfrm>
            <a:off x="5976360" y="1395000"/>
            <a:ext cx="2322000" cy="18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35960" y="215640"/>
            <a:ext cx="9072360" cy="94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Pedir aquilo que enriquecerá nossa vida</a:t>
            </a:r>
            <a:endParaRPr lang="pt-B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936000" y="1827000"/>
            <a:ext cx="793656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ctr">
              <a:lnSpc>
                <a:spcPct val="100000"/>
              </a:lnSpc>
              <a:spcAft>
                <a:spcPts val="1417"/>
              </a:spcAft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Formular pedidos em uma linguagem clara, positiva e de ações concretas revela o que realmente queremos.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56760" y="1287360"/>
            <a:ext cx="8981280" cy="374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“ </a:t>
            </a: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Para além das ideias de certo e errado, existe um campo. Eu me encontrarei com você lá”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1417"/>
              </a:spcAft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Poeta Sufi Rumi 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Espaço Reservado para Conteúdo 5"/>
          <p:cNvPicPr/>
          <p:nvPr/>
        </p:nvPicPr>
        <p:blipFill>
          <a:blip r:embed="rId2"/>
          <a:stretch/>
        </p:blipFill>
        <p:spPr>
          <a:xfrm>
            <a:off x="668520" y="1287360"/>
            <a:ext cx="8743320" cy="250020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2976480" y="2061360"/>
            <a:ext cx="6409440" cy="20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ttp://www.contarhistorias.com.br/2011/12/mafalda-e-o-que-as-pessoas-esperam-do.html</a:t>
            </a:r>
            <a:endParaRPr lang="pt-B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46680" y="155880"/>
            <a:ext cx="9072360" cy="94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COMUNICAÇÃO NÃO VIOLENTA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503640" y="1179000"/>
            <a:ext cx="3672000" cy="375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3640" algn="ctr">
              <a:lnSpc>
                <a:spcPct val="90000"/>
              </a:lnSpc>
              <a:spcAft>
                <a:spcPts val="1417"/>
              </a:spcAft>
            </a:pPr>
            <a:r>
              <a:rPr lang="pt-BR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Ela se baseia em habilidades de linguagem e comunicação que  fortalecem a capacidade de continuarmos humanos, mesmo em condições adversas.</a:t>
            </a:r>
            <a:endParaRPr lang="pt-BR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90000"/>
              </a:lnSpc>
              <a:spcAft>
                <a:spcPts val="1417"/>
              </a:spcAft>
            </a:pPr>
            <a:endParaRPr lang="pt-BR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Imagem 2"/>
          <p:cNvPicPr/>
          <p:nvPr/>
        </p:nvPicPr>
        <p:blipFill>
          <a:blip r:embed="rId2"/>
          <a:stretch/>
        </p:blipFill>
        <p:spPr>
          <a:xfrm>
            <a:off x="4320360" y="1432080"/>
            <a:ext cx="5256360" cy="350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m 5"/>
          <p:cNvPicPr/>
          <p:nvPr/>
        </p:nvPicPr>
        <p:blipFill>
          <a:blip r:embed="rId2"/>
          <a:stretch/>
        </p:blipFill>
        <p:spPr>
          <a:xfrm>
            <a:off x="1396440" y="265680"/>
            <a:ext cx="7291080" cy="486072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1396440" y="257040"/>
            <a:ext cx="55443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1ª Componente da CNV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528000" y="4347360"/>
            <a:ext cx="5616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oper Black"/>
              </a:rPr>
              <a:t>OBSERVAÇÃO</a:t>
            </a:r>
            <a:r>
              <a:rPr lang="pt-BR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oper Black"/>
              </a:rPr>
              <a:t> </a:t>
            </a:r>
            <a:endParaRPr lang="pt-B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1"/>
          <p:cNvPicPr/>
          <p:nvPr/>
        </p:nvPicPr>
        <p:blipFill>
          <a:blip r:embed="rId2"/>
          <a:stretch/>
        </p:blipFill>
        <p:spPr>
          <a:xfrm>
            <a:off x="143640" y="0"/>
            <a:ext cx="9500760" cy="492300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2420280" y="215280"/>
            <a:ext cx="58748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1944360" y="0"/>
            <a:ext cx="7700040" cy="1710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2º Componente da CNV: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2304000" y="3699360"/>
            <a:ext cx="56350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pt-BR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lang="pt-BR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SENTIMENTO </a:t>
            </a:r>
            <a:r>
              <a:rPr lang="pt-BR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pt-B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m 2"/>
          <p:cNvPicPr/>
          <p:nvPr/>
        </p:nvPicPr>
        <p:blipFill>
          <a:blip r:embed="rId2"/>
          <a:stretch/>
        </p:blipFill>
        <p:spPr>
          <a:xfrm>
            <a:off x="1442520" y="298440"/>
            <a:ext cx="7195320" cy="479664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3214800" y="691920"/>
            <a:ext cx="49996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1442520" y="291600"/>
            <a:ext cx="719532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3º Componente da CNV: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2448000" y="4131360"/>
            <a:ext cx="4752000" cy="69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lang="pt-BR" sz="4000" b="1" strike="noStrike" spc="-1">
                <a:uFill>
                  <a:solidFill>
                    <a:srgbClr val="FFFFFF"/>
                  </a:solidFill>
                </a:uFill>
                <a:latin typeface="Times New Roman"/>
              </a:rPr>
              <a:t>NECESSIDADES</a:t>
            </a:r>
            <a:endParaRPr lang="pt-BR" sz="4000" b="0" strike="noStrike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m 2"/>
          <p:cNvPicPr/>
          <p:nvPr/>
        </p:nvPicPr>
        <p:blipFill>
          <a:blip r:embed="rId2"/>
          <a:stretch/>
        </p:blipFill>
        <p:spPr>
          <a:xfrm>
            <a:off x="720000" y="99000"/>
            <a:ext cx="8118360" cy="484812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751320" y="134280"/>
            <a:ext cx="594792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4º Componente da CNV: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2448000" y="4028400"/>
            <a:ext cx="45237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pt-BR" sz="4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PEDIDO</a:t>
            </a:r>
            <a:endParaRPr lang="pt-BR" sz="4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77200" y="155880"/>
            <a:ext cx="9072360" cy="94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PARTES DA CNV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356760" y="1542600"/>
            <a:ext cx="4451760" cy="374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ctr">
              <a:lnSpc>
                <a:spcPct val="100000"/>
              </a:lnSpc>
              <a:spcAft>
                <a:spcPts val="1417"/>
              </a:spcAft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Expressar-se honestamente por meio dos quatro componentes. 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Imagem 3"/>
          <p:cNvPicPr/>
          <p:nvPr/>
        </p:nvPicPr>
        <p:blipFill>
          <a:blip r:embed="rId2"/>
          <a:stretch/>
        </p:blipFill>
        <p:spPr>
          <a:xfrm>
            <a:off x="5616360" y="1857600"/>
            <a:ext cx="3240000" cy="241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515520" y="215640"/>
            <a:ext cx="9072360" cy="94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PARTES DA CNV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277200" y="1582920"/>
            <a:ext cx="4451760" cy="374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ctr">
              <a:lnSpc>
                <a:spcPct val="100000"/>
              </a:lnSpc>
              <a:spcAft>
                <a:spcPts val="1417"/>
              </a:spcAft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Receber com empatia através dos quatro componentes.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Imagem 1"/>
          <p:cNvPicPr/>
          <p:nvPr/>
        </p:nvPicPr>
        <p:blipFill>
          <a:blip r:embed="rId2"/>
          <a:stretch/>
        </p:blipFill>
        <p:spPr>
          <a:xfrm>
            <a:off x="5472360" y="2259360"/>
            <a:ext cx="2542680" cy="18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356760" y="215640"/>
            <a:ext cx="9072360" cy="94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Observar sem avaliar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503640" y="1166040"/>
            <a:ext cx="5112360" cy="394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ctr">
              <a:lnSpc>
                <a:spcPct val="100000"/>
              </a:lnSpc>
              <a:spcAft>
                <a:spcPts val="1417"/>
              </a:spcAft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CNV é uma linguagem dinâmica  que desestimula generalizações estáticas; ao contrário, as avaliações devem sempre se basear nas observações específicas de cada momento e contexto.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Imagem 1"/>
          <p:cNvPicPr/>
          <p:nvPr/>
        </p:nvPicPr>
        <p:blipFill>
          <a:blip r:embed="rId2"/>
          <a:stretch/>
        </p:blipFill>
        <p:spPr>
          <a:xfrm>
            <a:off x="6048360" y="1971000"/>
            <a:ext cx="2466720" cy="184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253</Words>
  <Application>Microsoft Office PowerPoint</Application>
  <PresentationFormat>Personalizar</PresentationFormat>
  <Paragraphs>49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Office Theme</vt:lpstr>
      <vt:lpstr>Ápice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Seidel</dc:creator>
  <cp:lastModifiedBy>Usuario</cp:lastModifiedBy>
  <cp:revision>48</cp:revision>
  <dcterms:created xsi:type="dcterms:W3CDTF">2018-05-29T13:03:19Z</dcterms:created>
  <dcterms:modified xsi:type="dcterms:W3CDTF">2019-02-01T17:56:30Z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