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9" r:id="rId3"/>
    <p:sldId id="260" r:id="rId4"/>
    <p:sldId id="271" r:id="rId5"/>
    <p:sldId id="272" r:id="rId6"/>
    <p:sldId id="273" r:id="rId7"/>
    <p:sldId id="306" r:id="rId8"/>
    <p:sldId id="275" r:id="rId9"/>
    <p:sldId id="278" r:id="rId10"/>
    <p:sldId id="261" r:id="rId11"/>
    <p:sldId id="280" r:id="rId12"/>
    <p:sldId id="281" r:id="rId13"/>
    <p:sldId id="282" r:id="rId14"/>
    <p:sldId id="283" r:id="rId15"/>
    <p:sldId id="285" r:id="rId16"/>
    <p:sldId id="286" r:id="rId17"/>
    <p:sldId id="288" r:id="rId18"/>
    <p:sldId id="290" r:id="rId19"/>
    <p:sldId id="336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3" r:id="rId32"/>
    <p:sldId id="304" r:id="rId33"/>
    <p:sldId id="337" r:id="rId34"/>
    <p:sldId id="305" r:id="rId35"/>
    <p:sldId id="262" r:id="rId36"/>
    <p:sldId id="333" r:id="rId37"/>
    <p:sldId id="334" r:id="rId38"/>
    <p:sldId id="338" r:id="rId39"/>
    <p:sldId id="339" r:id="rId40"/>
    <p:sldId id="340" r:id="rId41"/>
    <p:sldId id="335" r:id="rId42"/>
    <p:sldId id="263" r:id="rId43"/>
    <p:sldId id="313" r:id="rId44"/>
    <p:sldId id="315" r:id="rId45"/>
    <p:sldId id="317" r:id="rId46"/>
    <p:sldId id="325" r:id="rId47"/>
    <p:sldId id="324" r:id="rId48"/>
  </p:sldIdLst>
  <p:sldSz cx="12192000" cy="6858000"/>
  <p:notesSz cx="9947275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0A87-C3FC-4174-BBA5-19392CD7CD7D}" type="doc">
      <dgm:prSet loTypeId="urn:microsoft.com/office/officeart/2009/3/layout/SubStepProcess" loCatId="process" qsTypeId="urn:microsoft.com/office/officeart/2005/8/quickstyle/3d1" qsCatId="3D" csTypeId="urn:microsoft.com/office/officeart/2005/8/colors/colorful4" csCatId="colorful" phldr="1"/>
      <dgm:spPr/>
    </dgm:pt>
    <dgm:pt modelId="{A2D46308-72AA-49BA-BE7C-E9433B5B1717}">
      <dgm:prSet phldrT="[Texto]" custT="1"/>
      <dgm:spPr/>
      <dgm:t>
        <a:bodyPr/>
        <a:lstStyle/>
        <a:p>
          <a:r>
            <a:rPr lang="pt-BR" sz="1800" dirty="0" smtClean="0"/>
            <a:t>Diferentes pessoas,</a:t>
          </a:r>
        </a:p>
        <a:p>
          <a:r>
            <a:rPr lang="pt-BR" sz="1800" dirty="0" smtClean="0"/>
            <a:t>organizações e instituições</a:t>
          </a:r>
        </a:p>
        <a:p>
          <a:r>
            <a:rPr lang="pt-BR" sz="1800" dirty="0" smtClean="0"/>
            <a:t>(públicas e privadas)</a:t>
          </a:r>
          <a:endParaRPr lang="pt-BR" sz="1800" dirty="0"/>
        </a:p>
      </dgm:t>
    </dgm:pt>
    <dgm:pt modelId="{E91D0B00-4717-4B88-B1BF-9B94B6F77F9C}" type="parTrans" cxnId="{C2983621-BC83-434D-AAF4-2F90851304AD}">
      <dgm:prSet/>
      <dgm:spPr/>
      <dgm:t>
        <a:bodyPr/>
        <a:lstStyle/>
        <a:p>
          <a:endParaRPr lang="pt-BR"/>
        </a:p>
      </dgm:t>
    </dgm:pt>
    <dgm:pt modelId="{40930A86-0A95-4E34-ADCF-1559D032ADDA}" type="sibTrans" cxnId="{C2983621-BC83-434D-AAF4-2F90851304AD}">
      <dgm:prSet/>
      <dgm:spPr/>
      <dgm:t>
        <a:bodyPr/>
        <a:lstStyle/>
        <a:p>
          <a:endParaRPr lang="pt-BR"/>
        </a:p>
      </dgm:t>
    </dgm:pt>
    <dgm:pt modelId="{9CA7FD1B-7E65-4D7A-8E3F-83C8F28F35E0}">
      <dgm:prSet phldrT="[Texto]" custT="1"/>
      <dgm:spPr/>
      <dgm:t>
        <a:bodyPr/>
        <a:lstStyle/>
        <a:p>
          <a:r>
            <a:rPr lang="pt-BR" sz="1800" dirty="0" smtClean="0"/>
            <a:t>Arenas formais</a:t>
          </a:r>
        </a:p>
        <a:p>
          <a:r>
            <a:rPr lang="pt-BR" sz="1800" dirty="0" smtClean="0"/>
            <a:t>(Esfera Pública,</a:t>
          </a:r>
        </a:p>
        <a:p>
          <a:r>
            <a:rPr lang="pt-BR" sz="1800" dirty="0" smtClean="0"/>
            <a:t>Conselhos de</a:t>
          </a:r>
        </a:p>
        <a:p>
          <a:r>
            <a:rPr lang="pt-BR" sz="1800" dirty="0" smtClean="0"/>
            <a:t>Direitos, Audiências</a:t>
          </a:r>
        </a:p>
        <a:p>
          <a:r>
            <a:rPr lang="pt-BR" sz="1800" dirty="0" smtClean="0"/>
            <a:t>Públicas, fóruns...)</a:t>
          </a:r>
          <a:endParaRPr lang="pt-BR" sz="1800" dirty="0"/>
        </a:p>
      </dgm:t>
    </dgm:pt>
    <dgm:pt modelId="{9AEC807E-7612-488B-97F2-5419BF849C74}" type="parTrans" cxnId="{2FCAAE84-667F-482A-8C20-DCE5D3FC4CB8}">
      <dgm:prSet/>
      <dgm:spPr/>
      <dgm:t>
        <a:bodyPr/>
        <a:lstStyle/>
        <a:p>
          <a:endParaRPr lang="pt-BR"/>
        </a:p>
      </dgm:t>
    </dgm:pt>
    <dgm:pt modelId="{55EA95ED-F335-4F4D-8DA1-2CEA3FBF4FAF}" type="sibTrans" cxnId="{2FCAAE84-667F-482A-8C20-DCE5D3FC4CB8}">
      <dgm:prSet/>
      <dgm:spPr/>
      <dgm:t>
        <a:bodyPr/>
        <a:lstStyle/>
        <a:p>
          <a:endParaRPr lang="pt-BR"/>
        </a:p>
      </dgm:t>
    </dgm:pt>
    <dgm:pt modelId="{B415AF7E-5A20-404E-B043-E5399CE8C908}">
      <dgm:prSet phldrT="[Texto]" custT="1"/>
      <dgm:spPr/>
      <dgm:t>
        <a:bodyPr/>
        <a:lstStyle/>
        <a:p>
          <a:r>
            <a:rPr lang="pt-BR" sz="1800" dirty="0" smtClean="0"/>
            <a:t>Arenas informais</a:t>
          </a:r>
        </a:p>
        <a:p>
          <a:r>
            <a:rPr lang="pt-BR" sz="1800" dirty="0" smtClean="0"/>
            <a:t>(Ruas e as</a:t>
          </a:r>
        </a:p>
        <a:p>
          <a:r>
            <a:rPr lang="pt-BR" sz="1800" dirty="0" smtClean="0"/>
            <a:t>manifestações</a:t>
          </a:r>
        </a:p>
        <a:p>
          <a:r>
            <a:rPr lang="pt-BR" sz="1800" dirty="0" smtClean="0"/>
            <a:t>populares)</a:t>
          </a:r>
          <a:endParaRPr lang="pt-BR" sz="1800" dirty="0"/>
        </a:p>
      </dgm:t>
    </dgm:pt>
    <dgm:pt modelId="{FD7F7DAF-167F-4D09-A0FB-9F6B893C1C2F}" type="parTrans" cxnId="{4CCCB874-5C2E-4E0F-B197-CF3B93608C10}">
      <dgm:prSet/>
      <dgm:spPr/>
      <dgm:t>
        <a:bodyPr/>
        <a:lstStyle/>
        <a:p>
          <a:endParaRPr lang="pt-BR"/>
        </a:p>
      </dgm:t>
    </dgm:pt>
    <dgm:pt modelId="{AA6B8604-23C2-4B78-B75F-6B069977B3AE}" type="sibTrans" cxnId="{4CCCB874-5C2E-4E0F-B197-CF3B93608C10}">
      <dgm:prSet/>
      <dgm:spPr/>
      <dgm:t>
        <a:bodyPr/>
        <a:lstStyle/>
        <a:p>
          <a:endParaRPr lang="pt-BR"/>
        </a:p>
      </dgm:t>
    </dgm:pt>
    <dgm:pt modelId="{BDD24456-D967-418A-B8D9-F49AC7A66E2B}" type="pres">
      <dgm:prSet presAssocID="{F5260A87-C3FC-4174-BBA5-19392CD7CD7D}" presName="Name0" presStyleCnt="0">
        <dgm:presLayoutVars>
          <dgm:chMax val="7"/>
          <dgm:dir/>
          <dgm:animOne val="branch"/>
        </dgm:presLayoutVars>
      </dgm:prSet>
      <dgm:spPr/>
    </dgm:pt>
    <dgm:pt modelId="{0A4789B3-EB56-4897-A8EE-23231B0B7CD6}" type="pres">
      <dgm:prSet presAssocID="{A2D46308-72AA-49BA-BE7C-E9433B5B1717}" presName="parTx1" presStyleLbl="node1" presStyleIdx="0" presStyleCnt="3" custLinFactNeighborX="-69545"/>
      <dgm:spPr/>
      <dgm:t>
        <a:bodyPr/>
        <a:lstStyle/>
        <a:p>
          <a:endParaRPr lang="pt-BR"/>
        </a:p>
      </dgm:t>
    </dgm:pt>
    <dgm:pt modelId="{48F7A1D5-7C6F-4289-B525-1039D92419C6}" type="pres">
      <dgm:prSet presAssocID="{9CA7FD1B-7E65-4D7A-8E3F-83C8F28F35E0}" presName="parTx2" presStyleLbl="node1" presStyleIdx="1" presStyleCnt="3" custLinFactNeighborX="24848" custLinFactNeighborY="0"/>
      <dgm:spPr/>
      <dgm:t>
        <a:bodyPr/>
        <a:lstStyle/>
        <a:p>
          <a:endParaRPr lang="pt-BR"/>
        </a:p>
      </dgm:t>
    </dgm:pt>
    <dgm:pt modelId="{4FAE03A2-E535-4155-AC99-D37E820E4528}" type="pres">
      <dgm:prSet presAssocID="{B415AF7E-5A20-404E-B043-E5399CE8C908}" presName="parTx3" presStyleLbl="node1" presStyleIdx="2" presStyleCnt="3" custScaleX="99464" custScaleY="94663" custLinFactNeighborX="30303" custLinFactNeighborY="0"/>
      <dgm:spPr/>
      <dgm:t>
        <a:bodyPr/>
        <a:lstStyle/>
        <a:p>
          <a:endParaRPr lang="pt-BR"/>
        </a:p>
      </dgm:t>
    </dgm:pt>
  </dgm:ptLst>
  <dgm:cxnLst>
    <dgm:cxn modelId="{044E842F-15E1-4BF0-B8C2-19E1C6D11C94}" type="presOf" srcId="{B415AF7E-5A20-404E-B043-E5399CE8C908}" destId="{4FAE03A2-E535-4155-AC99-D37E820E4528}" srcOrd="0" destOrd="0" presId="urn:microsoft.com/office/officeart/2009/3/layout/SubStepProcess"/>
    <dgm:cxn modelId="{29446254-A5E8-4EE8-BB17-BC7F88112EAB}" type="presOf" srcId="{F5260A87-C3FC-4174-BBA5-19392CD7CD7D}" destId="{BDD24456-D967-418A-B8D9-F49AC7A66E2B}" srcOrd="0" destOrd="0" presId="urn:microsoft.com/office/officeart/2009/3/layout/SubStepProcess"/>
    <dgm:cxn modelId="{3E13A85C-E9F0-4D93-979B-EBBC87936605}" type="presOf" srcId="{9CA7FD1B-7E65-4D7A-8E3F-83C8F28F35E0}" destId="{48F7A1D5-7C6F-4289-B525-1039D92419C6}" srcOrd="0" destOrd="0" presId="urn:microsoft.com/office/officeart/2009/3/layout/SubStepProcess"/>
    <dgm:cxn modelId="{2FCAAE84-667F-482A-8C20-DCE5D3FC4CB8}" srcId="{F5260A87-C3FC-4174-BBA5-19392CD7CD7D}" destId="{9CA7FD1B-7E65-4D7A-8E3F-83C8F28F35E0}" srcOrd="1" destOrd="0" parTransId="{9AEC807E-7612-488B-97F2-5419BF849C74}" sibTransId="{55EA95ED-F335-4F4D-8DA1-2CEA3FBF4FAF}"/>
    <dgm:cxn modelId="{C2983621-BC83-434D-AAF4-2F90851304AD}" srcId="{F5260A87-C3FC-4174-BBA5-19392CD7CD7D}" destId="{A2D46308-72AA-49BA-BE7C-E9433B5B1717}" srcOrd="0" destOrd="0" parTransId="{E91D0B00-4717-4B88-B1BF-9B94B6F77F9C}" sibTransId="{40930A86-0A95-4E34-ADCF-1559D032ADDA}"/>
    <dgm:cxn modelId="{4CCCB874-5C2E-4E0F-B197-CF3B93608C10}" srcId="{F5260A87-C3FC-4174-BBA5-19392CD7CD7D}" destId="{B415AF7E-5A20-404E-B043-E5399CE8C908}" srcOrd="2" destOrd="0" parTransId="{FD7F7DAF-167F-4D09-A0FB-9F6B893C1C2F}" sibTransId="{AA6B8604-23C2-4B78-B75F-6B069977B3AE}"/>
    <dgm:cxn modelId="{A9A6588C-4DB3-424F-AFCE-1F59F4AACB25}" type="presOf" srcId="{A2D46308-72AA-49BA-BE7C-E9433B5B1717}" destId="{0A4789B3-EB56-4897-A8EE-23231B0B7CD6}" srcOrd="0" destOrd="0" presId="urn:microsoft.com/office/officeart/2009/3/layout/SubStepProcess"/>
    <dgm:cxn modelId="{9A550238-2002-4020-A865-2E75C43FA573}" type="presParOf" srcId="{BDD24456-D967-418A-B8D9-F49AC7A66E2B}" destId="{0A4789B3-EB56-4897-A8EE-23231B0B7CD6}" srcOrd="0" destOrd="0" presId="urn:microsoft.com/office/officeart/2009/3/layout/SubStepProcess"/>
    <dgm:cxn modelId="{5CE9709F-6293-40E9-B07C-410A9670F82A}" type="presParOf" srcId="{BDD24456-D967-418A-B8D9-F49AC7A66E2B}" destId="{48F7A1D5-7C6F-4289-B525-1039D92419C6}" srcOrd="1" destOrd="0" presId="urn:microsoft.com/office/officeart/2009/3/layout/SubStepProcess"/>
    <dgm:cxn modelId="{933980A3-30D2-4C41-89BE-B194913011EC}" type="presParOf" srcId="{BDD24456-D967-418A-B8D9-F49AC7A66E2B}" destId="{4FAE03A2-E535-4155-AC99-D37E820E4528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8B017-6AF5-432B-9F81-A0ED9270A527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19F4329-9735-485F-AA06-8750BF4B9A69}">
      <dgm:prSet phldrT="[Texto]"/>
      <dgm:spPr/>
      <dgm:t>
        <a:bodyPr/>
        <a:lstStyle/>
        <a:p>
          <a:r>
            <a:rPr lang="pt-BR" dirty="0" smtClean="0"/>
            <a:t>Identificação do problema</a:t>
          </a:r>
          <a:endParaRPr lang="pt-BR" dirty="0"/>
        </a:p>
      </dgm:t>
    </dgm:pt>
    <dgm:pt modelId="{3875CF81-9A30-403E-9EB2-DD2898A431A9}" type="parTrans" cxnId="{E4E3D576-76D3-4747-A562-DDDEA703C1A9}">
      <dgm:prSet/>
      <dgm:spPr/>
      <dgm:t>
        <a:bodyPr/>
        <a:lstStyle/>
        <a:p>
          <a:endParaRPr lang="pt-BR"/>
        </a:p>
      </dgm:t>
    </dgm:pt>
    <dgm:pt modelId="{1D2E4A51-C034-4EFA-BC15-CD6D96759418}" type="sibTrans" cxnId="{E4E3D576-76D3-4747-A562-DDDEA703C1A9}">
      <dgm:prSet/>
      <dgm:spPr/>
      <dgm:t>
        <a:bodyPr/>
        <a:lstStyle/>
        <a:p>
          <a:endParaRPr lang="pt-BR"/>
        </a:p>
      </dgm:t>
    </dgm:pt>
    <dgm:pt modelId="{0CCDBC3C-DF7B-47EE-86B4-862F7A4B622E}">
      <dgm:prSet phldrT="[Texto]"/>
      <dgm:spPr/>
      <dgm:t>
        <a:bodyPr/>
        <a:lstStyle/>
        <a:p>
          <a:r>
            <a:rPr lang="pt-BR" dirty="0" smtClean="0"/>
            <a:t>Formulação</a:t>
          </a:r>
          <a:endParaRPr lang="pt-BR" dirty="0"/>
        </a:p>
      </dgm:t>
    </dgm:pt>
    <dgm:pt modelId="{D0159506-83C9-4A89-AF27-1D6C0D1E1165}" type="parTrans" cxnId="{BDEE4F28-E064-478F-97D0-E32154EC5266}">
      <dgm:prSet/>
      <dgm:spPr/>
      <dgm:t>
        <a:bodyPr/>
        <a:lstStyle/>
        <a:p>
          <a:endParaRPr lang="pt-BR"/>
        </a:p>
      </dgm:t>
    </dgm:pt>
    <dgm:pt modelId="{6C0272BB-5D98-42B4-8340-4FDEA371928C}" type="sibTrans" cxnId="{BDEE4F28-E064-478F-97D0-E32154EC5266}">
      <dgm:prSet/>
      <dgm:spPr/>
      <dgm:t>
        <a:bodyPr/>
        <a:lstStyle/>
        <a:p>
          <a:endParaRPr lang="pt-BR"/>
        </a:p>
      </dgm:t>
    </dgm:pt>
    <dgm:pt modelId="{18B77E1F-E820-46C4-ADAB-3EA7FF1A244A}">
      <dgm:prSet phldrT="[Texto]"/>
      <dgm:spPr/>
      <dgm:t>
        <a:bodyPr/>
        <a:lstStyle/>
        <a:p>
          <a:r>
            <a:rPr lang="pt-BR" dirty="0" smtClean="0"/>
            <a:t>Tomada de decisões</a:t>
          </a:r>
          <a:endParaRPr lang="pt-BR" dirty="0"/>
        </a:p>
      </dgm:t>
    </dgm:pt>
    <dgm:pt modelId="{2C4F8771-420C-447C-87CA-0CB1324F76AC}" type="parTrans" cxnId="{3BAD385B-5DAA-4363-967B-E75262982632}">
      <dgm:prSet/>
      <dgm:spPr/>
      <dgm:t>
        <a:bodyPr/>
        <a:lstStyle/>
        <a:p>
          <a:endParaRPr lang="pt-BR"/>
        </a:p>
      </dgm:t>
    </dgm:pt>
    <dgm:pt modelId="{8EB15C87-1BFC-4C02-A1CE-C3385AA6B824}" type="sibTrans" cxnId="{3BAD385B-5DAA-4363-967B-E75262982632}">
      <dgm:prSet/>
      <dgm:spPr/>
      <dgm:t>
        <a:bodyPr/>
        <a:lstStyle/>
        <a:p>
          <a:endParaRPr lang="pt-BR"/>
        </a:p>
      </dgm:t>
    </dgm:pt>
    <dgm:pt modelId="{E4605AF1-18A9-49DA-9838-72432CBEB5DA}">
      <dgm:prSet phldrT="[Texto]"/>
      <dgm:spPr/>
      <dgm:t>
        <a:bodyPr/>
        <a:lstStyle/>
        <a:p>
          <a:r>
            <a:rPr lang="pt-BR" dirty="0" smtClean="0"/>
            <a:t>Implementação</a:t>
          </a:r>
          <a:endParaRPr lang="pt-BR" dirty="0"/>
        </a:p>
      </dgm:t>
    </dgm:pt>
    <dgm:pt modelId="{2A1F3316-3425-43A3-B002-7C5E4BE124E3}" type="parTrans" cxnId="{96D9353D-3589-4D31-B1B6-2AA0464A2AB4}">
      <dgm:prSet/>
      <dgm:spPr/>
      <dgm:t>
        <a:bodyPr/>
        <a:lstStyle/>
        <a:p>
          <a:endParaRPr lang="pt-BR"/>
        </a:p>
      </dgm:t>
    </dgm:pt>
    <dgm:pt modelId="{E2890AD4-4275-4902-A412-44FBFFEEC9CC}" type="sibTrans" cxnId="{96D9353D-3589-4D31-B1B6-2AA0464A2AB4}">
      <dgm:prSet/>
      <dgm:spPr/>
      <dgm:t>
        <a:bodyPr/>
        <a:lstStyle/>
        <a:p>
          <a:endParaRPr lang="pt-BR"/>
        </a:p>
      </dgm:t>
    </dgm:pt>
    <dgm:pt modelId="{4D6519F3-0525-4251-A4A7-6E9530969D2B}">
      <dgm:prSet phldrT="[Texto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F8B2A59D-D876-4127-B4A9-C3866EEBDABE}" type="parTrans" cxnId="{7EC1645C-3A0F-4160-B325-729722A205DD}">
      <dgm:prSet/>
      <dgm:spPr/>
      <dgm:t>
        <a:bodyPr/>
        <a:lstStyle/>
        <a:p>
          <a:endParaRPr lang="pt-BR"/>
        </a:p>
      </dgm:t>
    </dgm:pt>
    <dgm:pt modelId="{28C6F7AF-E8FA-4BAF-852D-5E01454510B4}" type="sibTrans" cxnId="{7EC1645C-3A0F-4160-B325-729722A205DD}">
      <dgm:prSet/>
      <dgm:spPr/>
      <dgm:t>
        <a:bodyPr/>
        <a:lstStyle/>
        <a:p>
          <a:endParaRPr lang="pt-BR"/>
        </a:p>
      </dgm:t>
    </dgm:pt>
    <dgm:pt modelId="{1F9917D0-65E1-4EE9-8716-10F5EADBE3F8}" type="pres">
      <dgm:prSet presAssocID="{56F8B017-6AF5-432B-9F81-A0ED9270A5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9D6E94-3E27-489F-A905-2D27B106CDCC}" type="pres">
      <dgm:prSet presAssocID="{C19F4329-9735-485F-AA06-8750BF4B9A69}" presName="dummy" presStyleCnt="0"/>
      <dgm:spPr/>
    </dgm:pt>
    <dgm:pt modelId="{012961DB-9855-4107-ADAB-627C10D0AA54}" type="pres">
      <dgm:prSet presAssocID="{C19F4329-9735-485F-AA06-8750BF4B9A6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141571-6B20-49C6-8A15-5706B315AB81}" type="pres">
      <dgm:prSet presAssocID="{1D2E4A51-C034-4EFA-BC15-CD6D96759418}" presName="sibTrans" presStyleLbl="node1" presStyleIdx="0" presStyleCnt="5"/>
      <dgm:spPr/>
      <dgm:t>
        <a:bodyPr/>
        <a:lstStyle/>
        <a:p>
          <a:endParaRPr lang="pt-BR"/>
        </a:p>
      </dgm:t>
    </dgm:pt>
    <dgm:pt modelId="{D29460F7-6CFB-48D0-A71D-CE2154E171B3}" type="pres">
      <dgm:prSet presAssocID="{0CCDBC3C-DF7B-47EE-86B4-862F7A4B622E}" presName="dummy" presStyleCnt="0"/>
      <dgm:spPr/>
    </dgm:pt>
    <dgm:pt modelId="{E5C3BCDE-DD46-45DA-AFD8-6A3DBE6B0A07}" type="pres">
      <dgm:prSet presAssocID="{0CCDBC3C-DF7B-47EE-86B4-862F7A4B622E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BF54C7-CD96-4A2B-9E74-CE7E6F4B6FC1}" type="pres">
      <dgm:prSet presAssocID="{6C0272BB-5D98-42B4-8340-4FDEA371928C}" presName="sibTrans" presStyleLbl="node1" presStyleIdx="1" presStyleCnt="5"/>
      <dgm:spPr/>
      <dgm:t>
        <a:bodyPr/>
        <a:lstStyle/>
        <a:p>
          <a:endParaRPr lang="pt-BR"/>
        </a:p>
      </dgm:t>
    </dgm:pt>
    <dgm:pt modelId="{2160FF06-D950-4517-AC64-E43693B7A856}" type="pres">
      <dgm:prSet presAssocID="{18B77E1F-E820-46C4-ADAB-3EA7FF1A244A}" presName="dummy" presStyleCnt="0"/>
      <dgm:spPr/>
    </dgm:pt>
    <dgm:pt modelId="{A42B9633-AFB5-4789-ACF3-4193AA7A7060}" type="pres">
      <dgm:prSet presAssocID="{18B77E1F-E820-46C4-ADAB-3EA7FF1A244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588F9E-9A68-4147-AAC7-89B20BB05993}" type="pres">
      <dgm:prSet presAssocID="{8EB15C87-1BFC-4C02-A1CE-C3385AA6B824}" presName="sibTrans" presStyleLbl="node1" presStyleIdx="2" presStyleCnt="5"/>
      <dgm:spPr/>
      <dgm:t>
        <a:bodyPr/>
        <a:lstStyle/>
        <a:p>
          <a:endParaRPr lang="pt-BR"/>
        </a:p>
      </dgm:t>
    </dgm:pt>
    <dgm:pt modelId="{69C4E340-3FC9-49CA-AC20-246622EA2407}" type="pres">
      <dgm:prSet presAssocID="{E4605AF1-18A9-49DA-9838-72432CBEB5DA}" presName="dummy" presStyleCnt="0"/>
      <dgm:spPr/>
    </dgm:pt>
    <dgm:pt modelId="{3AE93884-A065-4C13-BD9D-67D9DE100B82}" type="pres">
      <dgm:prSet presAssocID="{E4605AF1-18A9-49DA-9838-72432CBEB5DA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69E1E8-451A-4709-9726-AD98B8A27AC0}" type="pres">
      <dgm:prSet presAssocID="{E2890AD4-4275-4902-A412-44FBFFEEC9CC}" presName="sibTrans" presStyleLbl="node1" presStyleIdx="3" presStyleCnt="5"/>
      <dgm:spPr/>
      <dgm:t>
        <a:bodyPr/>
        <a:lstStyle/>
        <a:p>
          <a:endParaRPr lang="pt-BR"/>
        </a:p>
      </dgm:t>
    </dgm:pt>
    <dgm:pt modelId="{9151C569-B7B9-4E3A-9020-5B8A00602014}" type="pres">
      <dgm:prSet presAssocID="{4D6519F3-0525-4251-A4A7-6E9530969D2B}" presName="dummy" presStyleCnt="0"/>
      <dgm:spPr/>
    </dgm:pt>
    <dgm:pt modelId="{C4E9DAF1-F4D3-4838-A3B7-5C822D5757AA}" type="pres">
      <dgm:prSet presAssocID="{4D6519F3-0525-4251-A4A7-6E9530969D2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4BAC14-63B8-4175-8713-7370B931A55A}" type="pres">
      <dgm:prSet presAssocID="{28C6F7AF-E8FA-4BAF-852D-5E01454510B4}" presName="sibTrans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7EC1645C-3A0F-4160-B325-729722A205DD}" srcId="{56F8B017-6AF5-432B-9F81-A0ED9270A527}" destId="{4D6519F3-0525-4251-A4A7-6E9530969D2B}" srcOrd="4" destOrd="0" parTransId="{F8B2A59D-D876-4127-B4A9-C3866EEBDABE}" sibTransId="{28C6F7AF-E8FA-4BAF-852D-5E01454510B4}"/>
    <dgm:cxn modelId="{755DBAFE-93FA-4AAC-BB6B-E2AAB964AA01}" type="presOf" srcId="{4D6519F3-0525-4251-A4A7-6E9530969D2B}" destId="{C4E9DAF1-F4D3-4838-A3B7-5C822D5757AA}" srcOrd="0" destOrd="0" presId="urn:microsoft.com/office/officeart/2005/8/layout/cycle1"/>
    <dgm:cxn modelId="{BDEE4F28-E064-478F-97D0-E32154EC5266}" srcId="{56F8B017-6AF5-432B-9F81-A0ED9270A527}" destId="{0CCDBC3C-DF7B-47EE-86B4-862F7A4B622E}" srcOrd="1" destOrd="0" parTransId="{D0159506-83C9-4A89-AF27-1D6C0D1E1165}" sibTransId="{6C0272BB-5D98-42B4-8340-4FDEA371928C}"/>
    <dgm:cxn modelId="{96D9353D-3589-4D31-B1B6-2AA0464A2AB4}" srcId="{56F8B017-6AF5-432B-9F81-A0ED9270A527}" destId="{E4605AF1-18A9-49DA-9838-72432CBEB5DA}" srcOrd="3" destOrd="0" parTransId="{2A1F3316-3425-43A3-B002-7C5E4BE124E3}" sibTransId="{E2890AD4-4275-4902-A412-44FBFFEEC9CC}"/>
    <dgm:cxn modelId="{136F46CB-2AF7-429A-9326-F23B0017FFCB}" type="presOf" srcId="{28C6F7AF-E8FA-4BAF-852D-5E01454510B4}" destId="{E84BAC14-63B8-4175-8713-7370B931A55A}" srcOrd="0" destOrd="0" presId="urn:microsoft.com/office/officeart/2005/8/layout/cycle1"/>
    <dgm:cxn modelId="{7E9E8A9A-FBCA-414F-AA1B-7B3CC48A8D52}" type="presOf" srcId="{E4605AF1-18A9-49DA-9838-72432CBEB5DA}" destId="{3AE93884-A065-4C13-BD9D-67D9DE100B82}" srcOrd="0" destOrd="0" presId="urn:microsoft.com/office/officeart/2005/8/layout/cycle1"/>
    <dgm:cxn modelId="{D067DAA1-C56C-4ECE-A019-ED55F765F6ED}" type="presOf" srcId="{1D2E4A51-C034-4EFA-BC15-CD6D96759418}" destId="{4E141571-6B20-49C6-8A15-5706B315AB81}" srcOrd="0" destOrd="0" presId="urn:microsoft.com/office/officeart/2005/8/layout/cycle1"/>
    <dgm:cxn modelId="{61524938-FA83-4F79-B8FF-DB38E108A031}" type="presOf" srcId="{56F8B017-6AF5-432B-9F81-A0ED9270A527}" destId="{1F9917D0-65E1-4EE9-8716-10F5EADBE3F8}" srcOrd="0" destOrd="0" presId="urn:microsoft.com/office/officeart/2005/8/layout/cycle1"/>
    <dgm:cxn modelId="{30DB2CDB-9C13-415E-A6A3-FF3163534C13}" type="presOf" srcId="{6C0272BB-5D98-42B4-8340-4FDEA371928C}" destId="{6FBF54C7-CD96-4A2B-9E74-CE7E6F4B6FC1}" srcOrd="0" destOrd="0" presId="urn:microsoft.com/office/officeart/2005/8/layout/cycle1"/>
    <dgm:cxn modelId="{E4E3D576-76D3-4747-A562-DDDEA703C1A9}" srcId="{56F8B017-6AF5-432B-9F81-A0ED9270A527}" destId="{C19F4329-9735-485F-AA06-8750BF4B9A69}" srcOrd="0" destOrd="0" parTransId="{3875CF81-9A30-403E-9EB2-DD2898A431A9}" sibTransId="{1D2E4A51-C034-4EFA-BC15-CD6D96759418}"/>
    <dgm:cxn modelId="{B2DE0F1E-3326-4130-99AF-B06549887E38}" type="presOf" srcId="{8EB15C87-1BFC-4C02-A1CE-C3385AA6B824}" destId="{81588F9E-9A68-4147-AAC7-89B20BB05993}" srcOrd="0" destOrd="0" presId="urn:microsoft.com/office/officeart/2005/8/layout/cycle1"/>
    <dgm:cxn modelId="{D9473B30-2B46-4759-A0F3-38C5ED6C58A5}" type="presOf" srcId="{C19F4329-9735-485F-AA06-8750BF4B9A69}" destId="{012961DB-9855-4107-ADAB-627C10D0AA54}" srcOrd="0" destOrd="0" presId="urn:microsoft.com/office/officeart/2005/8/layout/cycle1"/>
    <dgm:cxn modelId="{3BAD385B-5DAA-4363-967B-E75262982632}" srcId="{56F8B017-6AF5-432B-9F81-A0ED9270A527}" destId="{18B77E1F-E820-46C4-ADAB-3EA7FF1A244A}" srcOrd="2" destOrd="0" parTransId="{2C4F8771-420C-447C-87CA-0CB1324F76AC}" sibTransId="{8EB15C87-1BFC-4C02-A1CE-C3385AA6B824}"/>
    <dgm:cxn modelId="{D69BF5ED-5387-4429-891D-A3C017209242}" type="presOf" srcId="{E2890AD4-4275-4902-A412-44FBFFEEC9CC}" destId="{3D69E1E8-451A-4709-9726-AD98B8A27AC0}" srcOrd="0" destOrd="0" presId="urn:microsoft.com/office/officeart/2005/8/layout/cycle1"/>
    <dgm:cxn modelId="{4FD3E08A-D38A-44B8-AFFF-7EC3FD6B6B9C}" type="presOf" srcId="{0CCDBC3C-DF7B-47EE-86B4-862F7A4B622E}" destId="{E5C3BCDE-DD46-45DA-AFD8-6A3DBE6B0A07}" srcOrd="0" destOrd="0" presId="urn:microsoft.com/office/officeart/2005/8/layout/cycle1"/>
    <dgm:cxn modelId="{16BE57E1-9EC7-4A6B-BE92-F76A4A5C5DC0}" type="presOf" srcId="{18B77E1F-E820-46C4-ADAB-3EA7FF1A244A}" destId="{A42B9633-AFB5-4789-ACF3-4193AA7A7060}" srcOrd="0" destOrd="0" presId="urn:microsoft.com/office/officeart/2005/8/layout/cycle1"/>
    <dgm:cxn modelId="{14568518-FB01-4746-B3BA-CA7BD71FDE53}" type="presParOf" srcId="{1F9917D0-65E1-4EE9-8716-10F5EADBE3F8}" destId="{159D6E94-3E27-489F-A905-2D27B106CDCC}" srcOrd="0" destOrd="0" presId="urn:microsoft.com/office/officeart/2005/8/layout/cycle1"/>
    <dgm:cxn modelId="{E6826BE1-6A1B-4074-BFE9-A22A450F34F1}" type="presParOf" srcId="{1F9917D0-65E1-4EE9-8716-10F5EADBE3F8}" destId="{012961DB-9855-4107-ADAB-627C10D0AA54}" srcOrd="1" destOrd="0" presId="urn:microsoft.com/office/officeart/2005/8/layout/cycle1"/>
    <dgm:cxn modelId="{9B455510-B8AD-4F52-A760-5AE5A7FEC6D5}" type="presParOf" srcId="{1F9917D0-65E1-4EE9-8716-10F5EADBE3F8}" destId="{4E141571-6B20-49C6-8A15-5706B315AB81}" srcOrd="2" destOrd="0" presId="urn:microsoft.com/office/officeart/2005/8/layout/cycle1"/>
    <dgm:cxn modelId="{AF575CF4-619B-45F5-B8E4-39DB6ACA6A61}" type="presParOf" srcId="{1F9917D0-65E1-4EE9-8716-10F5EADBE3F8}" destId="{D29460F7-6CFB-48D0-A71D-CE2154E171B3}" srcOrd="3" destOrd="0" presId="urn:microsoft.com/office/officeart/2005/8/layout/cycle1"/>
    <dgm:cxn modelId="{3A3BE167-1E9F-450E-9C35-D412D2B2A09E}" type="presParOf" srcId="{1F9917D0-65E1-4EE9-8716-10F5EADBE3F8}" destId="{E5C3BCDE-DD46-45DA-AFD8-6A3DBE6B0A07}" srcOrd="4" destOrd="0" presId="urn:microsoft.com/office/officeart/2005/8/layout/cycle1"/>
    <dgm:cxn modelId="{29A0D324-1553-4FB4-9F95-94A532D1F9CE}" type="presParOf" srcId="{1F9917D0-65E1-4EE9-8716-10F5EADBE3F8}" destId="{6FBF54C7-CD96-4A2B-9E74-CE7E6F4B6FC1}" srcOrd="5" destOrd="0" presId="urn:microsoft.com/office/officeart/2005/8/layout/cycle1"/>
    <dgm:cxn modelId="{35B92F8D-DF25-489E-B684-CDCB77ADF41B}" type="presParOf" srcId="{1F9917D0-65E1-4EE9-8716-10F5EADBE3F8}" destId="{2160FF06-D950-4517-AC64-E43693B7A856}" srcOrd="6" destOrd="0" presId="urn:microsoft.com/office/officeart/2005/8/layout/cycle1"/>
    <dgm:cxn modelId="{38A04665-CF9F-460D-892C-FA979F1FF3AA}" type="presParOf" srcId="{1F9917D0-65E1-4EE9-8716-10F5EADBE3F8}" destId="{A42B9633-AFB5-4789-ACF3-4193AA7A7060}" srcOrd="7" destOrd="0" presId="urn:microsoft.com/office/officeart/2005/8/layout/cycle1"/>
    <dgm:cxn modelId="{81E745E5-96B6-45D7-BDA6-14EB11F0D47A}" type="presParOf" srcId="{1F9917D0-65E1-4EE9-8716-10F5EADBE3F8}" destId="{81588F9E-9A68-4147-AAC7-89B20BB05993}" srcOrd="8" destOrd="0" presId="urn:microsoft.com/office/officeart/2005/8/layout/cycle1"/>
    <dgm:cxn modelId="{0BC7F780-BC0E-4B33-8724-BC01391629E8}" type="presParOf" srcId="{1F9917D0-65E1-4EE9-8716-10F5EADBE3F8}" destId="{69C4E340-3FC9-49CA-AC20-246622EA2407}" srcOrd="9" destOrd="0" presId="urn:microsoft.com/office/officeart/2005/8/layout/cycle1"/>
    <dgm:cxn modelId="{1EFD64D4-4D9A-4228-ABB6-933A4A4BCD8F}" type="presParOf" srcId="{1F9917D0-65E1-4EE9-8716-10F5EADBE3F8}" destId="{3AE93884-A065-4C13-BD9D-67D9DE100B82}" srcOrd="10" destOrd="0" presId="urn:microsoft.com/office/officeart/2005/8/layout/cycle1"/>
    <dgm:cxn modelId="{B936294A-051F-4FC1-92E2-3D152E35EA9A}" type="presParOf" srcId="{1F9917D0-65E1-4EE9-8716-10F5EADBE3F8}" destId="{3D69E1E8-451A-4709-9726-AD98B8A27AC0}" srcOrd="11" destOrd="0" presId="urn:microsoft.com/office/officeart/2005/8/layout/cycle1"/>
    <dgm:cxn modelId="{5B2D7246-C928-49E4-9F5B-EBB9657975C5}" type="presParOf" srcId="{1F9917D0-65E1-4EE9-8716-10F5EADBE3F8}" destId="{9151C569-B7B9-4E3A-9020-5B8A00602014}" srcOrd="12" destOrd="0" presId="urn:microsoft.com/office/officeart/2005/8/layout/cycle1"/>
    <dgm:cxn modelId="{619FE365-88A3-4A81-BB3C-B03E10DB05C1}" type="presParOf" srcId="{1F9917D0-65E1-4EE9-8716-10F5EADBE3F8}" destId="{C4E9DAF1-F4D3-4838-A3B7-5C822D5757AA}" srcOrd="13" destOrd="0" presId="urn:microsoft.com/office/officeart/2005/8/layout/cycle1"/>
    <dgm:cxn modelId="{E5974C50-D808-4B7E-8D5B-1E8DDF869543}" type="presParOf" srcId="{1F9917D0-65E1-4EE9-8716-10F5EADBE3F8}" destId="{E84BAC14-63B8-4175-8713-7370B931A55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ABC214-B8AD-42C5-987B-DBC07C92DAA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E9B7D1A-AFD9-470C-B23E-9E95E1B9F336}">
      <dgm:prSet phldrT="[Texto]" custT="1"/>
      <dgm:spPr/>
      <dgm:t>
        <a:bodyPr/>
        <a:lstStyle/>
        <a:p>
          <a:r>
            <a:rPr lang="pt-BR" sz="1800" b="1" dirty="0" smtClean="0"/>
            <a:t>Primeiro Setor</a:t>
          </a:r>
        </a:p>
        <a:p>
          <a:r>
            <a:rPr lang="pt-BR" sz="1700" dirty="0" smtClean="0"/>
            <a:t>(Esfera Pública)</a:t>
          </a:r>
        </a:p>
        <a:p>
          <a:r>
            <a:rPr lang="pt-BR" sz="1700" dirty="0" smtClean="0"/>
            <a:t>Estado</a:t>
          </a:r>
          <a:endParaRPr lang="pt-BR" sz="1700" dirty="0"/>
        </a:p>
      </dgm:t>
    </dgm:pt>
    <dgm:pt modelId="{BB959ACF-1B83-4239-9BC6-0765B2DDA2BA}" type="parTrans" cxnId="{720DC609-8FCE-4FB6-BF7E-76C7FE083A77}">
      <dgm:prSet/>
      <dgm:spPr/>
      <dgm:t>
        <a:bodyPr/>
        <a:lstStyle/>
        <a:p>
          <a:endParaRPr lang="pt-BR"/>
        </a:p>
      </dgm:t>
    </dgm:pt>
    <dgm:pt modelId="{F5AA10A9-BB10-42A5-B32D-5546E2B7ABE3}" type="sibTrans" cxnId="{720DC609-8FCE-4FB6-BF7E-76C7FE083A77}">
      <dgm:prSet/>
      <dgm:spPr/>
      <dgm:t>
        <a:bodyPr/>
        <a:lstStyle/>
        <a:p>
          <a:endParaRPr lang="pt-BR"/>
        </a:p>
      </dgm:t>
    </dgm:pt>
    <dgm:pt modelId="{53C31372-0DFD-4C4A-BCD6-B5260E03239F}">
      <dgm:prSet phldrT="[Texto]" custT="1"/>
      <dgm:spPr/>
      <dgm:t>
        <a:bodyPr/>
        <a:lstStyle/>
        <a:p>
          <a:r>
            <a:rPr lang="pt-BR" sz="1800" b="1" dirty="0" smtClean="0"/>
            <a:t>Segundo Setor</a:t>
          </a:r>
        </a:p>
        <a:p>
          <a:r>
            <a:rPr lang="pt-BR" sz="1700" dirty="0" smtClean="0"/>
            <a:t>(Esfera Privada)</a:t>
          </a:r>
        </a:p>
        <a:p>
          <a:r>
            <a:rPr lang="pt-BR" sz="1700" dirty="0" smtClean="0"/>
            <a:t>Mercado</a:t>
          </a:r>
          <a:endParaRPr lang="pt-BR" sz="1700" dirty="0"/>
        </a:p>
      </dgm:t>
    </dgm:pt>
    <dgm:pt modelId="{4105D13C-93EB-4D69-B38D-D477A01260E1}" type="parTrans" cxnId="{0C59176A-3CB3-4964-9824-1E8438146646}">
      <dgm:prSet/>
      <dgm:spPr/>
      <dgm:t>
        <a:bodyPr/>
        <a:lstStyle/>
        <a:p>
          <a:endParaRPr lang="pt-BR"/>
        </a:p>
      </dgm:t>
    </dgm:pt>
    <dgm:pt modelId="{B95B872C-3DD9-4296-96C8-51E63CDD273D}" type="sibTrans" cxnId="{0C59176A-3CB3-4964-9824-1E8438146646}">
      <dgm:prSet/>
      <dgm:spPr/>
      <dgm:t>
        <a:bodyPr/>
        <a:lstStyle/>
        <a:p>
          <a:endParaRPr lang="pt-BR"/>
        </a:p>
      </dgm:t>
    </dgm:pt>
    <dgm:pt modelId="{D0C5219E-3278-4C65-BAAA-315243D094FA}">
      <dgm:prSet phldrT="[Texto]" custT="1"/>
      <dgm:spPr/>
      <dgm:t>
        <a:bodyPr/>
        <a:lstStyle/>
        <a:p>
          <a:r>
            <a:rPr lang="pt-BR" sz="1800" b="1" dirty="0" smtClean="0"/>
            <a:t>Terceiro Setor</a:t>
          </a:r>
        </a:p>
        <a:p>
          <a:r>
            <a:rPr lang="pt-BR" sz="1700" dirty="0" smtClean="0"/>
            <a:t>(Esfera não Estatal)</a:t>
          </a:r>
        </a:p>
        <a:p>
          <a:r>
            <a:rPr lang="pt-BR" sz="1700" dirty="0" smtClean="0"/>
            <a:t>Organizações da</a:t>
          </a:r>
        </a:p>
        <a:p>
          <a:r>
            <a:rPr lang="pt-BR" sz="1700" dirty="0" smtClean="0"/>
            <a:t>Sociedade Civil</a:t>
          </a:r>
          <a:endParaRPr lang="pt-BR" sz="1700" dirty="0"/>
        </a:p>
      </dgm:t>
    </dgm:pt>
    <dgm:pt modelId="{E7C73C68-2CE2-4473-AE29-D6388544D9AA}" type="parTrans" cxnId="{5DEA9A3C-A4B2-49B3-8DF7-00442CA1FC1C}">
      <dgm:prSet/>
      <dgm:spPr/>
      <dgm:t>
        <a:bodyPr/>
        <a:lstStyle/>
        <a:p>
          <a:endParaRPr lang="pt-BR"/>
        </a:p>
      </dgm:t>
    </dgm:pt>
    <dgm:pt modelId="{4BE08370-3389-463A-9D60-229B495F3810}" type="sibTrans" cxnId="{5DEA9A3C-A4B2-49B3-8DF7-00442CA1FC1C}">
      <dgm:prSet/>
      <dgm:spPr/>
      <dgm:t>
        <a:bodyPr/>
        <a:lstStyle/>
        <a:p>
          <a:endParaRPr lang="pt-BR"/>
        </a:p>
      </dgm:t>
    </dgm:pt>
    <dgm:pt modelId="{51E4BB43-8FD2-42CF-A7B0-E25F92A95ECB}" type="pres">
      <dgm:prSet presAssocID="{17ABC214-B8AD-42C5-987B-DBC07C92DAA9}" presName="compositeShape" presStyleCnt="0">
        <dgm:presLayoutVars>
          <dgm:chMax val="7"/>
          <dgm:dir/>
          <dgm:resizeHandles val="exact"/>
        </dgm:presLayoutVars>
      </dgm:prSet>
      <dgm:spPr/>
    </dgm:pt>
    <dgm:pt modelId="{017BD1F9-07E0-4345-A09D-F7EE434204C4}" type="pres">
      <dgm:prSet presAssocID="{DE9B7D1A-AFD9-470C-B23E-9E95E1B9F336}" presName="circ1" presStyleLbl="vennNode1" presStyleIdx="0" presStyleCnt="3"/>
      <dgm:spPr/>
      <dgm:t>
        <a:bodyPr/>
        <a:lstStyle/>
        <a:p>
          <a:endParaRPr lang="pt-BR"/>
        </a:p>
      </dgm:t>
    </dgm:pt>
    <dgm:pt modelId="{2C83B0A5-FEF0-49AA-B1A0-696B85259864}" type="pres">
      <dgm:prSet presAssocID="{DE9B7D1A-AFD9-470C-B23E-9E95E1B9F3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9348C0-2B44-45E6-BE0A-DB0107B3443B}" type="pres">
      <dgm:prSet presAssocID="{53C31372-0DFD-4C4A-BCD6-B5260E03239F}" presName="circ2" presStyleLbl="vennNode1" presStyleIdx="1" presStyleCnt="3"/>
      <dgm:spPr/>
      <dgm:t>
        <a:bodyPr/>
        <a:lstStyle/>
        <a:p>
          <a:endParaRPr lang="pt-BR"/>
        </a:p>
      </dgm:t>
    </dgm:pt>
    <dgm:pt modelId="{8471C88A-1B0A-483E-A22D-55D854667B1F}" type="pres">
      <dgm:prSet presAssocID="{53C31372-0DFD-4C4A-BCD6-B5260E0323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A2D611-1100-4E7A-9F15-90D8A71835CB}" type="pres">
      <dgm:prSet presAssocID="{D0C5219E-3278-4C65-BAAA-315243D094FA}" presName="circ3" presStyleLbl="vennNode1" presStyleIdx="2" presStyleCnt="3"/>
      <dgm:spPr/>
      <dgm:t>
        <a:bodyPr/>
        <a:lstStyle/>
        <a:p>
          <a:endParaRPr lang="pt-BR"/>
        </a:p>
      </dgm:t>
    </dgm:pt>
    <dgm:pt modelId="{A2A90AF6-42E4-4980-9443-DFBF24D3AACA}" type="pres">
      <dgm:prSet presAssocID="{D0C5219E-3278-4C65-BAAA-315243D094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0DC609-8FCE-4FB6-BF7E-76C7FE083A77}" srcId="{17ABC214-B8AD-42C5-987B-DBC07C92DAA9}" destId="{DE9B7D1A-AFD9-470C-B23E-9E95E1B9F336}" srcOrd="0" destOrd="0" parTransId="{BB959ACF-1B83-4239-9BC6-0765B2DDA2BA}" sibTransId="{F5AA10A9-BB10-42A5-B32D-5546E2B7ABE3}"/>
    <dgm:cxn modelId="{4B054570-5B8F-4BD6-92B4-CAECCB9C49A0}" type="presOf" srcId="{17ABC214-B8AD-42C5-987B-DBC07C92DAA9}" destId="{51E4BB43-8FD2-42CF-A7B0-E25F92A95ECB}" srcOrd="0" destOrd="0" presId="urn:microsoft.com/office/officeart/2005/8/layout/venn1"/>
    <dgm:cxn modelId="{A6B5698C-EB51-440E-82EF-71857CF08AF4}" type="presOf" srcId="{D0C5219E-3278-4C65-BAAA-315243D094FA}" destId="{A2A90AF6-42E4-4980-9443-DFBF24D3AACA}" srcOrd="1" destOrd="0" presId="urn:microsoft.com/office/officeart/2005/8/layout/venn1"/>
    <dgm:cxn modelId="{5DEA9A3C-A4B2-49B3-8DF7-00442CA1FC1C}" srcId="{17ABC214-B8AD-42C5-987B-DBC07C92DAA9}" destId="{D0C5219E-3278-4C65-BAAA-315243D094FA}" srcOrd="2" destOrd="0" parTransId="{E7C73C68-2CE2-4473-AE29-D6388544D9AA}" sibTransId="{4BE08370-3389-463A-9D60-229B495F3810}"/>
    <dgm:cxn modelId="{E172A392-9754-4313-8F65-1788EAA07447}" type="presOf" srcId="{D0C5219E-3278-4C65-BAAA-315243D094FA}" destId="{30A2D611-1100-4E7A-9F15-90D8A71835CB}" srcOrd="0" destOrd="0" presId="urn:microsoft.com/office/officeart/2005/8/layout/venn1"/>
    <dgm:cxn modelId="{EEFE3D1F-952F-460E-815E-3C0E41022B2C}" type="presOf" srcId="{53C31372-0DFD-4C4A-BCD6-B5260E03239F}" destId="{8471C88A-1B0A-483E-A22D-55D854667B1F}" srcOrd="1" destOrd="0" presId="urn:microsoft.com/office/officeart/2005/8/layout/venn1"/>
    <dgm:cxn modelId="{0C59176A-3CB3-4964-9824-1E8438146646}" srcId="{17ABC214-B8AD-42C5-987B-DBC07C92DAA9}" destId="{53C31372-0DFD-4C4A-BCD6-B5260E03239F}" srcOrd="1" destOrd="0" parTransId="{4105D13C-93EB-4D69-B38D-D477A01260E1}" sibTransId="{B95B872C-3DD9-4296-96C8-51E63CDD273D}"/>
    <dgm:cxn modelId="{A1895D15-4D6B-4137-9FFA-30B37523FD27}" type="presOf" srcId="{DE9B7D1A-AFD9-470C-B23E-9E95E1B9F336}" destId="{017BD1F9-07E0-4345-A09D-F7EE434204C4}" srcOrd="0" destOrd="0" presId="urn:microsoft.com/office/officeart/2005/8/layout/venn1"/>
    <dgm:cxn modelId="{8E73E355-F551-48CF-B23D-E71B15E1410C}" type="presOf" srcId="{DE9B7D1A-AFD9-470C-B23E-9E95E1B9F336}" destId="{2C83B0A5-FEF0-49AA-B1A0-696B85259864}" srcOrd="1" destOrd="0" presId="urn:microsoft.com/office/officeart/2005/8/layout/venn1"/>
    <dgm:cxn modelId="{A51E67CC-CFCB-4FE9-82EB-6B7ED85C15F5}" type="presOf" srcId="{53C31372-0DFD-4C4A-BCD6-B5260E03239F}" destId="{3F9348C0-2B44-45E6-BE0A-DB0107B3443B}" srcOrd="0" destOrd="0" presId="urn:microsoft.com/office/officeart/2005/8/layout/venn1"/>
    <dgm:cxn modelId="{162A3242-8F35-4C1F-A809-4E2A571879F6}" type="presParOf" srcId="{51E4BB43-8FD2-42CF-A7B0-E25F92A95ECB}" destId="{017BD1F9-07E0-4345-A09D-F7EE434204C4}" srcOrd="0" destOrd="0" presId="urn:microsoft.com/office/officeart/2005/8/layout/venn1"/>
    <dgm:cxn modelId="{DAF045B0-7254-46BE-95B7-3FB85E9D0178}" type="presParOf" srcId="{51E4BB43-8FD2-42CF-A7B0-E25F92A95ECB}" destId="{2C83B0A5-FEF0-49AA-B1A0-696B85259864}" srcOrd="1" destOrd="0" presId="urn:microsoft.com/office/officeart/2005/8/layout/venn1"/>
    <dgm:cxn modelId="{8359019C-EFDF-44FD-918F-A868AB0DFD7C}" type="presParOf" srcId="{51E4BB43-8FD2-42CF-A7B0-E25F92A95ECB}" destId="{3F9348C0-2B44-45E6-BE0A-DB0107B3443B}" srcOrd="2" destOrd="0" presId="urn:microsoft.com/office/officeart/2005/8/layout/venn1"/>
    <dgm:cxn modelId="{11D60D67-7EB9-47EC-9785-3390B364EDC8}" type="presParOf" srcId="{51E4BB43-8FD2-42CF-A7B0-E25F92A95ECB}" destId="{8471C88A-1B0A-483E-A22D-55D854667B1F}" srcOrd="3" destOrd="0" presId="urn:microsoft.com/office/officeart/2005/8/layout/venn1"/>
    <dgm:cxn modelId="{92A62CC9-B2FE-4580-88F5-5D6BE6058020}" type="presParOf" srcId="{51E4BB43-8FD2-42CF-A7B0-E25F92A95ECB}" destId="{30A2D611-1100-4E7A-9F15-90D8A71835CB}" srcOrd="4" destOrd="0" presId="urn:microsoft.com/office/officeart/2005/8/layout/venn1"/>
    <dgm:cxn modelId="{AF23A725-3BB4-4DBE-B8EA-A8C68111CA3C}" type="presParOf" srcId="{51E4BB43-8FD2-42CF-A7B0-E25F92A95ECB}" destId="{A2A90AF6-42E4-4980-9443-DFBF24D3AAC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789B3-EB56-4897-A8EE-23231B0B7CD6}">
      <dsp:nvSpPr>
        <dsp:cNvPr id="0" name=""/>
        <dsp:cNvSpPr/>
      </dsp:nvSpPr>
      <dsp:spPr>
        <a:xfrm>
          <a:off x="0" y="0"/>
          <a:ext cx="2786741" cy="2786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Diferentes pessoas,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organizações e instituições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(públicas e privadas)</a:t>
          </a:r>
          <a:endParaRPr lang="pt-BR" sz="1800" kern="1200" dirty="0"/>
        </a:p>
      </dsp:txBody>
      <dsp:txXfrm>
        <a:off x="408109" y="408109"/>
        <a:ext cx="1970523" cy="1970523"/>
      </dsp:txXfrm>
    </dsp:sp>
    <dsp:sp modelId="{48F7A1D5-7C6F-4289-B525-1039D92419C6}">
      <dsp:nvSpPr>
        <dsp:cNvPr id="0" name=""/>
        <dsp:cNvSpPr/>
      </dsp:nvSpPr>
      <dsp:spPr>
        <a:xfrm>
          <a:off x="4560609" y="0"/>
          <a:ext cx="2786741" cy="2786741"/>
        </a:xfrm>
        <a:prstGeom prst="ellipse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Arenas formais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(Esfera Pública,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Conselhos 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Direitos, Audiências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Públicas, fóruns...)</a:t>
          </a:r>
          <a:endParaRPr lang="pt-BR" sz="1800" kern="1200" dirty="0"/>
        </a:p>
      </dsp:txBody>
      <dsp:txXfrm>
        <a:off x="4968718" y="408109"/>
        <a:ext cx="1970523" cy="1970523"/>
      </dsp:txXfrm>
    </dsp:sp>
    <dsp:sp modelId="{4FAE03A2-E535-4155-AC99-D37E820E4528}">
      <dsp:nvSpPr>
        <dsp:cNvPr id="0" name=""/>
        <dsp:cNvSpPr/>
      </dsp:nvSpPr>
      <dsp:spPr>
        <a:xfrm>
          <a:off x="7495636" y="67256"/>
          <a:ext cx="2786741" cy="2652229"/>
        </a:xfrm>
        <a:prstGeom prst="ellipse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Arenas informais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(Ruas e 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manifestações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populares)</a:t>
          </a:r>
          <a:endParaRPr lang="pt-BR" sz="1800" kern="1200" dirty="0"/>
        </a:p>
      </dsp:txBody>
      <dsp:txXfrm>
        <a:off x="7903745" y="455666"/>
        <a:ext cx="1970523" cy="1875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961DB-9855-4107-ADAB-627C10D0AA54}">
      <dsp:nvSpPr>
        <dsp:cNvPr id="0" name=""/>
        <dsp:cNvSpPr/>
      </dsp:nvSpPr>
      <dsp:spPr>
        <a:xfrm>
          <a:off x="5869070" y="36231"/>
          <a:ext cx="1278508" cy="127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Identificação do problema</a:t>
          </a:r>
          <a:endParaRPr lang="pt-BR" sz="1500" kern="1200" dirty="0"/>
        </a:p>
      </dsp:txBody>
      <dsp:txXfrm>
        <a:off x="5869070" y="36231"/>
        <a:ext cx="1278508" cy="1278508"/>
      </dsp:txXfrm>
    </dsp:sp>
    <dsp:sp modelId="{4E141571-6B20-49C6-8A15-5706B315AB81}">
      <dsp:nvSpPr>
        <dsp:cNvPr id="0" name=""/>
        <dsp:cNvSpPr/>
      </dsp:nvSpPr>
      <dsp:spPr>
        <a:xfrm>
          <a:off x="2860196" y="-918"/>
          <a:ext cx="4795207" cy="4795207"/>
        </a:xfrm>
        <a:prstGeom prst="circularArrow">
          <a:avLst>
            <a:gd name="adj1" fmla="val 5199"/>
            <a:gd name="adj2" fmla="val 335838"/>
            <a:gd name="adj3" fmla="val 21293547"/>
            <a:gd name="adj4" fmla="val 19765971"/>
            <a:gd name="adj5" fmla="val 606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C3BCDE-DD46-45DA-AFD8-6A3DBE6B0A07}">
      <dsp:nvSpPr>
        <dsp:cNvPr id="0" name=""/>
        <dsp:cNvSpPr/>
      </dsp:nvSpPr>
      <dsp:spPr>
        <a:xfrm>
          <a:off x="6641936" y="2414870"/>
          <a:ext cx="1278508" cy="127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Formulação</a:t>
          </a:r>
          <a:endParaRPr lang="pt-BR" sz="1500" kern="1200" dirty="0"/>
        </a:p>
      </dsp:txBody>
      <dsp:txXfrm>
        <a:off x="6641936" y="2414870"/>
        <a:ext cx="1278508" cy="1278508"/>
      </dsp:txXfrm>
    </dsp:sp>
    <dsp:sp modelId="{6FBF54C7-CD96-4A2B-9E74-CE7E6F4B6FC1}">
      <dsp:nvSpPr>
        <dsp:cNvPr id="0" name=""/>
        <dsp:cNvSpPr/>
      </dsp:nvSpPr>
      <dsp:spPr>
        <a:xfrm>
          <a:off x="2860196" y="-918"/>
          <a:ext cx="4795207" cy="4795207"/>
        </a:xfrm>
        <a:prstGeom prst="circularArrow">
          <a:avLst>
            <a:gd name="adj1" fmla="val 5199"/>
            <a:gd name="adj2" fmla="val 335838"/>
            <a:gd name="adj3" fmla="val 4015015"/>
            <a:gd name="adj4" fmla="val 2253142"/>
            <a:gd name="adj5" fmla="val 6066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2B9633-AFB5-4789-ACF3-4193AA7A7060}">
      <dsp:nvSpPr>
        <dsp:cNvPr id="0" name=""/>
        <dsp:cNvSpPr/>
      </dsp:nvSpPr>
      <dsp:spPr>
        <a:xfrm>
          <a:off x="4618545" y="3884949"/>
          <a:ext cx="1278508" cy="127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Tomada de decisões</a:t>
          </a:r>
          <a:endParaRPr lang="pt-BR" sz="1500" kern="1200" dirty="0"/>
        </a:p>
      </dsp:txBody>
      <dsp:txXfrm>
        <a:off x="4618545" y="3884949"/>
        <a:ext cx="1278508" cy="1278508"/>
      </dsp:txXfrm>
    </dsp:sp>
    <dsp:sp modelId="{81588F9E-9A68-4147-AAC7-89B20BB05993}">
      <dsp:nvSpPr>
        <dsp:cNvPr id="0" name=""/>
        <dsp:cNvSpPr/>
      </dsp:nvSpPr>
      <dsp:spPr>
        <a:xfrm>
          <a:off x="2860196" y="-918"/>
          <a:ext cx="4795207" cy="4795207"/>
        </a:xfrm>
        <a:prstGeom prst="circularArrow">
          <a:avLst>
            <a:gd name="adj1" fmla="val 5199"/>
            <a:gd name="adj2" fmla="val 335838"/>
            <a:gd name="adj3" fmla="val 8211020"/>
            <a:gd name="adj4" fmla="val 6449147"/>
            <a:gd name="adj5" fmla="val 6066"/>
          </a:avLst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E93884-A065-4C13-BD9D-67D9DE100B82}">
      <dsp:nvSpPr>
        <dsp:cNvPr id="0" name=""/>
        <dsp:cNvSpPr/>
      </dsp:nvSpPr>
      <dsp:spPr>
        <a:xfrm>
          <a:off x="2595155" y="2414870"/>
          <a:ext cx="1278508" cy="127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Implementação</a:t>
          </a:r>
          <a:endParaRPr lang="pt-BR" sz="1500" kern="1200" dirty="0"/>
        </a:p>
      </dsp:txBody>
      <dsp:txXfrm>
        <a:off x="2595155" y="2414870"/>
        <a:ext cx="1278508" cy="1278508"/>
      </dsp:txXfrm>
    </dsp:sp>
    <dsp:sp modelId="{3D69E1E8-451A-4709-9726-AD98B8A27AC0}">
      <dsp:nvSpPr>
        <dsp:cNvPr id="0" name=""/>
        <dsp:cNvSpPr/>
      </dsp:nvSpPr>
      <dsp:spPr>
        <a:xfrm>
          <a:off x="2860196" y="-918"/>
          <a:ext cx="4795207" cy="4795207"/>
        </a:xfrm>
        <a:prstGeom prst="circularArrow">
          <a:avLst>
            <a:gd name="adj1" fmla="val 5199"/>
            <a:gd name="adj2" fmla="val 335838"/>
            <a:gd name="adj3" fmla="val 12298191"/>
            <a:gd name="adj4" fmla="val 10770615"/>
            <a:gd name="adj5" fmla="val 6066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E9DAF1-F4D3-4838-A3B7-5C822D5757AA}">
      <dsp:nvSpPr>
        <dsp:cNvPr id="0" name=""/>
        <dsp:cNvSpPr/>
      </dsp:nvSpPr>
      <dsp:spPr>
        <a:xfrm>
          <a:off x="3368021" y="36231"/>
          <a:ext cx="1278508" cy="127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Avaliação</a:t>
          </a:r>
          <a:endParaRPr lang="pt-BR" sz="1500" kern="1200" dirty="0"/>
        </a:p>
      </dsp:txBody>
      <dsp:txXfrm>
        <a:off x="3368021" y="36231"/>
        <a:ext cx="1278508" cy="1278508"/>
      </dsp:txXfrm>
    </dsp:sp>
    <dsp:sp modelId="{E84BAC14-63B8-4175-8713-7370B931A55A}">
      <dsp:nvSpPr>
        <dsp:cNvPr id="0" name=""/>
        <dsp:cNvSpPr/>
      </dsp:nvSpPr>
      <dsp:spPr>
        <a:xfrm>
          <a:off x="2860196" y="-918"/>
          <a:ext cx="4795207" cy="4795207"/>
        </a:xfrm>
        <a:prstGeom prst="circularArrow">
          <a:avLst>
            <a:gd name="adj1" fmla="val 5199"/>
            <a:gd name="adj2" fmla="val 335838"/>
            <a:gd name="adj3" fmla="val 16866002"/>
            <a:gd name="adj4" fmla="val 15198160"/>
            <a:gd name="adj5" fmla="val 6066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25C3-97A3-48C0-AD92-3FF8086DF5CE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FCDF3-BF7F-4B5C-A0B7-F2C2E08AF0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16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43CBC-3C0F-49A2-89D3-B9D7C650A990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033BA-FE25-4E06-A49C-A40E799A44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83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9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24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7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45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48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11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59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8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11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89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6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84218-D178-48FD-AF53-1FCD4775BB7B}" type="datetimeFigureOut">
              <a:rPr lang="pt-BR" smtClean="0"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CC6B-CD14-41C5-BD2B-C09FF0D16E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81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politica@cnbb.org.b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523998" y="1172028"/>
            <a:ext cx="9144000" cy="2387600"/>
          </a:xfrm>
        </p:spPr>
        <p:txBody>
          <a:bodyPr anchor="ctr">
            <a:normAutofit/>
          </a:bodyPr>
          <a:lstStyle/>
          <a:p>
            <a:r>
              <a:rPr lang="pt-BR" sz="7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CAMPANHA DA FRATERNIDADE 2019</a:t>
            </a:r>
            <a:endParaRPr lang="pt-BR" sz="7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493484" y="3952875"/>
            <a:ext cx="11205029" cy="1655762"/>
          </a:xfrm>
        </p:spPr>
        <p:txBody>
          <a:bodyPr anchor="ctr">
            <a:normAutofit fontScale="85000" lnSpcReduction="20000"/>
          </a:bodyPr>
          <a:lstStyle/>
          <a:p>
            <a:r>
              <a:rPr lang="pt-BR" sz="6500" dirty="0" smtClean="0"/>
              <a:t>Fraternidade e Políticas Públicas</a:t>
            </a:r>
          </a:p>
          <a:p>
            <a:endParaRPr lang="pt-BR" dirty="0"/>
          </a:p>
          <a:p>
            <a:r>
              <a:rPr lang="pt-BR" sz="4700" i="1" dirty="0" smtClean="0"/>
              <a:t>“Serás libertado pelo direito e pela justiça” </a:t>
            </a:r>
            <a:r>
              <a:rPr lang="pt-BR" dirty="0" smtClean="0"/>
              <a:t>(</a:t>
            </a:r>
            <a:r>
              <a:rPr lang="pt-BR" dirty="0" err="1" smtClean="0"/>
              <a:t>Is</a:t>
            </a:r>
            <a:r>
              <a:rPr lang="pt-BR" dirty="0" smtClean="0"/>
              <a:t> 1,27)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48" y="474146"/>
            <a:ext cx="1664352" cy="16643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7012" r="16106"/>
          <a:stretch/>
        </p:blipFill>
        <p:spPr>
          <a:xfrm>
            <a:off x="9789317" y="474146"/>
            <a:ext cx="1757363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75771"/>
            <a:ext cx="10515600" cy="1485633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VER</a:t>
            </a:r>
            <a:br>
              <a:rPr lang="pt-BR" b="1" dirty="0" smtClean="0"/>
            </a:br>
            <a:r>
              <a:rPr lang="pt-BR" sz="4000" dirty="0" smtClean="0"/>
              <a:t>O desafio de um tema complexo</a:t>
            </a:r>
            <a:endParaRPr lang="pt-BR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119"/>
            <a:ext cx="12192000" cy="48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de 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No Brasil, a semelhança entre os termos Política e Políticas Públicas, acaba criando confusão, portanto, é preciso diferenciá-las;</a:t>
            </a:r>
          </a:p>
          <a:p>
            <a:pPr marL="0" indent="0" algn="just">
              <a:buNone/>
            </a:pPr>
            <a:r>
              <a:rPr lang="pt-BR" dirty="0" smtClean="0"/>
              <a:t>A palavra </a:t>
            </a:r>
            <a:r>
              <a:rPr lang="pt-BR" b="1" dirty="0" smtClean="0"/>
              <a:t>“Política”, </a:t>
            </a:r>
            <a:r>
              <a:rPr lang="pt-BR" dirty="0" smtClean="0"/>
              <a:t>vem do grego </a:t>
            </a:r>
            <a:r>
              <a:rPr lang="pt-BR" b="1" dirty="0" smtClean="0"/>
              <a:t>“</a:t>
            </a:r>
            <a:r>
              <a:rPr lang="pt-BR" b="1" dirty="0" err="1" smtClean="0"/>
              <a:t>politikós</a:t>
            </a:r>
            <a:r>
              <a:rPr lang="pt-BR" b="1" dirty="0" smtClean="0"/>
              <a:t>”, </a:t>
            </a:r>
            <a:r>
              <a:rPr lang="pt-BR" dirty="0" smtClean="0"/>
              <a:t>que refere-se a </a:t>
            </a:r>
            <a:r>
              <a:rPr lang="pt-BR" b="1" dirty="0" smtClean="0"/>
              <a:t>“</a:t>
            </a:r>
            <a:r>
              <a:rPr lang="pt-BR" b="1" dirty="0" err="1" smtClean="0"/>
              <a:t>pólis</a:t>
            </a:r>
            <a:r>
              <a:rPr lang="pt-BR" b="1" dirty="0" smtClean="0"/>
              <a:t>” </a:t>
            </a:r>
            <a:r>
              <a:rPr lang="pt-BR" dirty="0" smtClean="0"/>
              <a:t>- espaço para garantir a ordem e estabilizar a sociedade de maneira pacífica, sendo marcada pelo conjunto de interações e conflitos de interesses;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7063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 de Políticas Públicas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b="1" dirty="0" smtClean="0"/>
              <a:t>	As Políticas públicas </a:t>
            </a:r>
            <a:r>
              <a:rPr lang="pt-BR" dirty="0" smtClean="0"/>
              <a:t>representam as soluções específicas para necessidades e problemas da sociedade. Elas são a ação Estado, que busca garantir a segurança e a ordem, por meio da garantia dos direitos.</a:t>
            </a:r>
          </a:p>
          <a:p>
            <a:pPr marL="0" indent="0" algn="just">
              <a:buNone/>
            </a:pPr>
            <a:r>
              <a:rPr lang="pt-BR" dirty="0" smtClean="0"/>
              <a:t>	Não é somente a ação do governo, mas também a relação entre as instituições e os diversos atores, sejam individuais ou coletivos, envolvidos na solução de um determinado problema e, para isso, utilizam alguns princípios, critérios e procedimentos que podem resultar em ações, projetos ou programas para garantir os direitos e deveres previstos na Constituição Federal e em outras leis.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03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1. Poder Público: papel fundamental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 smtClean="0"/>
              <a:t>O Poder Público constituído na forma de República Federativa Presidencialista no Brasil se compõe da União, Distrito Federal, 26 estados e 5.570 municípios. </a:t>
            </a:r>
            <a:r>
              <a:rPr lang="pt-BR" b="1" dirty="0" smtClean="0"/>
              <a:t>A sua estrutura político-administrativa (Estado) se organiza em três poderes</a:t>
            </a:r>
            <a:r>
              <a:rPr lang="pt-BR" dirty="0" smtClean="0"/>
              <a:t> que buscam operar independentes e harmônicos: judiciário, legislativo e executivo.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369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A) Poder Legislativo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b="1" dirty="0" smtClean="0"/>
              <a:t>Poder Legislativo brasileiro, que se fundamenta nos princípios do poder popular e da representação, e tem como objetivo elaborar as leis e fiscalizar o Poder Executivo</a:t>
            </a:r>
            <a:r>
              <a:rPr lang="pt-BR" dirty="0" smtClean="0"/>
              <a:t>, constitui-se do Congresso Nacional com 594 congressistas (81 senadores e 513 deputados federais), de 27 assembleias legislativas com 1.059 deputados estaduais e de 5.570 câmaras municipais com 57.931 vereadores, além de órgãos auxiliares como os tribunais de contas.</a:t>
            </a:r>
          </a:p>
          <a:p>
            <a:pPr marL="0" indent="0" algn="just">
              <a:buNone/>
            </a:pPr>
            <a:r>
              <a:rPr lang="pt-BR" dirty="0"/>
              <a:t>Na comparação internacional, o Brasil parece possuir um dos poderes legislativos mais caros do mundo. </a:t>
            </a:r>
            <a:r>
              <a:rPr lang="pt-BR" dirty="0" smtClean="0"/>
              <a:t>Existe um comprometimento </a:t>
            </a:r>
            <a:r>
              <a:rPr lang="pt-BR" dirty="0"/>
              <a:t>médio anual de US$ 9,6 milhões nos Estados Unidos, </a:t>
            </a:r>
            <a:r>
              <a:rPr lang="pt-BR" b="1" dirty="0"/>
              <a:t>US$7,4 milhões no Brasil</a:t>
            </a:r>
            <a:r>
              <a:rPr lang="pt-BR" dirty="0"/>
              <a:t>, US$1,9 milhão no Japão, US$1,2 milhão na Alemanha, US$ 1,1 milhão na França, entre outros. </a:t>
            </a:r>
          </a:p>
        </p:txBody>
      </p:sp>
    </p:spTree>
    <p:extLst>
      <p:ext uri="{BB962C8B-B14F-4D97-AF65-F5344CB8AC3E}">
        <p14:creationId xmlns:p14="http://schemas.microsoft.com/office/powerpoint/2010/main" val="355936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B) Poder Executivo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b="1" dirty="0" smtClean="0"/>
              <a:t>Poder Executivo brasileiro, que atua na execução das leis que viabilizam as políticas públicas</a:t>
            </a:r>
            <a:r>
              <a:rPr lang="pt-BR" dirty="0" smtClean="0"/>
              <a:t>, encontra-se formado pelo governo federal, 27 governos estaduais e 5.570 prefeituras municipais. Com um total de 7,9 milhões de pessoas empregadas, o Poder Executivo se constitui na instância da administração direta com cinco tipos de órgãos federais (presidência e vice-presidência da República, ministérios de estado, Advocacia-Geral da União e Defensoria Pública da União) e dois tipos de órgãos estaduais (governo e secretarias estaduais) e municipais (prefeitura e secretarias municipais).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2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C) Poder Judiciário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Função </a:t>
            </a:r>
            <a:r>
              <a:rPr lang="pt-BR" b="1" dirty="0" smtClean="0"/>
              <a:t>fiscalizar o cumprimento das leis e estabelecer punições para quem não as segue e assim garantir os direitos individuais, coletivos e sociais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Enquanto </a:t>
            </a:r>
            <a:r>
              <a:rPr lang="pt-BR" dirty="0"/>
              <a:t>a remuneração média do conjunto dos servidores do poder judiciário foi de R$13,7 mil, a dos magistrados alcançou a soma de R$47,7 mil (R$14 mil reais acima do teto constitucional). Em comparação com outros países, o Brasil possui um dos poderes judiciários mais caros do mundo (1,4% do PIB), muito acima do que representa nos Estados Unidos (0,14% do PIB), Inglaterra (0,14% do PIB), Itália (0,19% do PIB), Alemanha (0,32% do PIB), entre outros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15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2. Tipos de Políticas Públicas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b="1" i="1" dirty="0" smtClean="0"/>
              <a:t>Política pública = “Resolução de Problemas”</a:t>
            </a:r>
          </a:p>
          <a:p>
            <a:pPr marL="0" indent="0" algn="just">
              <a:buNone/>
            </a:pPr>
            <a:r>
              <a:rPr lang="pt-BR" dirty="0" smtClean="0"/>
              <a:t>Grupos de problemas:</a:t>
            </a:r>
          </a:p>
          <a:p>
            <a:pPr lvl="1" algn="just"/>
            <a:r>
              <a:rPr lang="pt-BR" b="1" dirty="0" smtClean="0"/>
              <a:t>Políticas Públicas Sociais: </a:t>
            </a:r>
            <a:r>
              <a:rPr lang="pt-BR" dirty="0" smtClean="0"/>
              <a:t>Políticas Públicas de Transporte; Políticas Públicas de Saúde; Políticas, Públicas de Educação; Políticas Públicas de Habitação;</a:t>
            </a:r>
          </a:p>
          <a:p>
            <a:pPr lvl="1" algn="just"/>
            <a:r>
              <a:rPr lang="pt-BR" b="1" dirty="0" smtClean="0"/>
              <a:t>Políticas Públicas Macroeconômica: </a:t>
            </a:r>
            <a:r>
              <a:rPr lang="pt-BR" dirty="0" smtClean="0"/>
              <a:t>Políticas Públicas Fiscais, Monetárias, Cambiais, Industriais e comerciais;</a:t>
            </a:r>
          </a:p>
          <a:p>
            <a:pPr lvl="1" algn="just"/>
            <a:r>
              <a:rPr lang="pt-BR" b="1" dirty="0" smtClean="0"/>
              <a:t>Políticas Públicas especificas ou setoriais: </a:t>
            </a:r>
            <a:r>
              <a:rPr lang="pt-BR" dirty="0" smtClean="0"/>
              <a:t>Políticas Públicas do Meio Ambiente, da Cultura, Agrária, Direitos Humanos, Homossexuais, Mulheres, Negros, Jovens, Crianças e Adolescentes...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55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829301" y="3158329"/>
            <a:ext cx="5157787" cy="823912"/>
          </a:xfrm>
        </p:spPr>
        <p:txBody>
          <a:bodyPr/>
          <a:lstStyle/>
          <a:p>
            <a:r>
              <a:rPr lang="pt-BR" sz="3200" dirty="0" smtClean="0"/>
              <a:t>GOVERNO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5829301" y="3982242"/>
            <a:ext cx="6065836" cy="2404271"/>
          </a:xfrm>
        </p:spPr>
        <p:txBody>
          <a:bodyPr/>
          <a:lstStyle/>
          <a:p>
            <a:r>
              <a:rPr lang="pt-BR" dirty="0" smtClean="0"/>
              <a:t>Insegurança;</a:t>
            </a:r>
          </a:p>
          <a:p>
            <a:r>
              <a:rPr lang="pt-BR" dirty="0" smtClean="0"/>
              <a:t>Por vezes, sem amparo constitucional;</a:t>
            </a:r>
          </a:p>
          <a:p>
            <a:r>
              <a:rPr lang="pt-BR" dirty="0" smtClean="0"/>
              <a:t>Dúvidas cada novo governo;</a:t>
            </a:r>
          </a:p>
          <a:p>
            <a:r>
              <a:rPr lang="pt-BR" dirty="0" smtClean="0"/>
              <a:t>Frágil;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799703" y="1746247"/>
            <a:ext cx="5183188" cy="82391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ESTADO</a:t>
            </a:r>
            <a:endParaRPr lang="pt-BR" sz="32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700880" y="2570160"/>
            <a:ext cx="5461001" cy="200025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Segurança</a:t>
            </a:r>
          </a:p>
          <a:p>
            <a:r>
              <a:rPr lang="pt-BR" dirty="0" smtClean="0"/>
              <a:t>Amparadas pela constituição;</a:t>
            </a:r>
          </a:p>
          <a:p>
            <a:r>
              <a:rPr lang="pt-BR" dirty="0" smtClean="0"/>
              <a:t>Continuidade;</a:t>
            </a:r>
          </a:p>
          <a:p>
            <a:r>
              <a:rPr lang="pt-BR" dirty="0" smtClean="0"/>
              <a:t>Forte;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3. Status das Políticas Públicas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93515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4. Razões das Políticas Públicas e o sistema econômico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Primeira razão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 própria natureza contraditória das forças do mercados, que deixadas à livre iniciativa tende à monopolização competitiva que compromete o funcionamento do mercado.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Segunda razão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pt-BR" dirty="0" smtClean="0"/>
              <a:t>O processo de desigualdade gerado pelo desenvolvimento econômico. Dentro dos mercados circulam recursos que são apropriados privadamente, o que termina por produzir mais concentração de renda e riqueza.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886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Esquema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2450"/>
            <a:ext cx="5491163" cy="435133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Introdução</a:t>
            </a:r>
          </a:p>
          <a:p>
            <a:pPr lvl="1"/>
            <a:r>
              <a:rPr lang="pt-BR" dirty="0" smtClean="0"/>
              <a:t>Quaresma e CF</a:t>
            </a:r>
          </a:p>
          <a:p>
            <a:pPr lvl="1"/>
            <a:r>
              <a:rPr lang="pt-BR" dirty="0" smtClean="0"/>
              <a:t>Esclarecimentos relevantes</a:t>
            </a:r>
          </a:p>
          <a:p>
            <a:pPr lvl="1"/>
            <a:r>
              <a:rPr lang="pt-BR" dirty="0" smtClean="0"/>
              <a:t>Objetivo Geral</a:t>
            </a:r>
          </a:p>
          <a:p>
            <a:r>
              <a:rPr lang="pt-BR" dirty="0" smtClean="0"/>
              <a:t>Ver</a:t>
            </a:r>
          </a:p>
          <a:p>
            <a:pPr lvl="1"/>
            <a:r>
              <a:rPr lang="pt-BR" dirty="0" smtClean="0"/>
              <a:t>Política e Políticas Públicas</a:t>
            </a:r>
          </a:p>
          <a:p>
            <a:pPr lvl="1"/>
            <a:r>
              <a:rPr lang="pt-BR" dirty="0" smtClean="0"/>
              <a:t>Poder público</a:t>
            </a:r>
          </a:p>
          <a:p>
            <a:pPr lvl="1"/>
            <a:r>
              <a:rPr lang="pt-BR" dirty="0" smtClean="0"/>
              <a:t>Tipos e status das Políticas Públicas</a:t>
            </a:r>
          </a:p>
          <a:p>
            <a:pPr lvl="1"/>
            <a:r>
              <a:rPr lang="pt-BR" dirty="0" smtClean="0"/>
              <a:t>Condicionamentos nas Políticas Públicas</a:t>
            </a:r>
          </a:p>
          <a:p>
            <a:pPr lvl="1"/>
            <a:r>
              <a:rPr lang="pt-BR" dirty="0" smtClean="0"/>
              <a:t>O ciclo das Políticas Públicas</a:t>
            </a:r>
          </a:p>
          <a:p>
            <a:pPr lvl="1"/>
            <a:r>
              <a:rPr lang="pt-BR" dirty="0" smtClean="0"/>
              <a:t>Formas de participação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796088" y="1825625"/>
            <a:ext cx="4557712" cy="435133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Julgar</a:t>
            </a:r>
          </a:p>
          <a:p>
            <a:pPr lvl="1"/>
            <a:r>
              <a:rPr lang="pt-BR" b="1" dirty="0" smtClean="0"/>
              <a:t>Tema</a:t>
            </a:r>
          </a:p>
          <a:p>
            <a:pPr lvl="2"/>
            <a:r>
              <a:rPr lang="pt-BR" dirty="0" smtClean="0"/>
              <a:t>Fundamentação bíblica: AT e NT</a:t>
            </a:r>
          </a:p>
          <a:p>
            <a:pPr lvl="2"/>
            <a:r>
              <a:rPr lang="pt-BR" dirty="0" smtClean="0"/>
              <a:t>Fundamentação patrística</a:t>
            </a:r>
          </a:p>
          <a:p>
            <a:pPr lvl="2"/>
            <a:r>
              <a:rPr lang="pt-BR" dirty="0" smtClean="0"/>
              <a:t>Fundamentação DSI</a:t>
            </a:r>
          </a:p>
          <a:p>
            <a:r>
              <a:rPr lang="pt-BR" dirty="0" smtClean="0"/>
              <a:t>Agir</a:t>
            </a:r>
          </a:p>
          <a:p>
            <a:pPr lvl="1"/>
            <a:r>
              <a:rPr lang="pt-BR" dirty="0" smtClean="0"/>
              <a:t>Sugestões Gerais</a:t>
            </a:r>
          </a:p>
          <a:p>
            <a:pPr lvl="1"/>
            <a:r>
              <a:rPr lang="pt-BR" dirty="0" smtClean="0"/>
              <a:t>Sugestões Específicas</a:t>
            </a:r>
          </a:p>
          <a:p>
            <a:r>
              <a:rPr lang="pt-BR" dirty="0" smtClean="0"/>
              <a:t>Conclusão</a:t>
            </a:r>
          </a:p>
          <a:p>
            <a:pPr lvl="1"/>
            <a:r>
              <a:rPr lang="pt-BR" dirty="0" smtClean="0"/>
              <a:t>Tornando concreta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76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5. Condicionantes nas Políticas Públicas</a:t>
            </a:r>
            <a:endParaRPr lang="pt-BR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Orçamentos elaborados para o bem público e não para servir o mercado;</a:t>
            </a:r>
          </a:p>
          <a:p>
            <a:pPr lvl="1" algn="just"/>
            <a:r>
              <a:rPr lang="pt-BR" dirty="0" smtClean="0"/>
              <a:t>Seja dentro legalidade, de forma democrática e nunca movida por interesses de mercado.</a:t>
            </a:r>
          </a:p>
          <a:p>
            <a:pPr marL="0" indent="0" algn="just">
              <a:buNone/>
            </a:pPr>
            <a:r>
              <a:rPr lang="pt-BR" dirty="0" smtClean="0"/>
              <a:t>Financiamento das políticas públicas;</a:t>
            </a:r>
          </a:p>
          <a:p>
            <a:pPr lvl="1" algn="just"/>
            <a:r>
              <a:rPr lang="pt-BR" dirty="0" smtClean="0"/>
              <a:t>Melhorar o sistema de tributação.</a:t>
            </a:r>
          </a:p>
          <a:p>
            <a:pPr marL="0" indent="0" algn="just">
              <a:buNone/>
            </a:pPr>
            <a:r>
              <a:rPr lang="pt-BR" dirty="0" smtClean="0"/>
              <a:t>Aplicação dos recursos arrecadados;</a:t>
            </a:r>
          </a:p>
          <a:p>
            <a:pPr lvl="1" algn="just"/>
            <a:r>
              <a:rPr lang="pt-BR" dirty="0" smtClean="0"/>
              <a:t>Decorre de como tem sido aplicado os recursos públicos arrecadados.</a:t>
            </a:r>
          </a:p>
          <a:p>
            <a:pPr marL="0" indent="0" algn="ctr">
              <a:buNone/>
            </a:pPr>
            <a:r>
              <a:rPr lang="pt-BR" dirty="0" smtClean="0"/>
              <a:t>A forma como se organiza as Políticas Públicas no Brasil, termina por comprometer a eficiência das políticas públicas.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30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6. Ciclos das Políticas Públicas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806" y="1825625"/>
            <a:ext cx="107203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Negociação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Diversos mecanismos de participação social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723788"/>
              </p:ext>
            </p:extLst>
          </p:nvPr>
        </p:nvGraphicFramePr>
        <p:xfrm>
          <a:off x="838200" y="2394858"/>
          <a:ext cx="10515599" cy="278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a direita 4"/>
          <p:cNvSpPr/>
          <p:nvPr/>
        </p:nvSpPr>
        <p:spPr>
          <a:xfrm>
            <a:off x="4368800" y="35967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0317707" y="136477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301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Formulação de Políticas Públicas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086350"/>
          </a:xfrm>
        </p:spPr>
        <p:txBody>
          <a:bodyPr anchor="ctr">
            <a:normAutofit/>
          </a:bodyPr>
          <a:lstStyle/>
          <a:p>
            <a:pPr algn="just"/>
            <a:r>
              <a:rPr lang="pt-BR" dirty="0" smtClean="0"/>
              <a:t>Para se tornar concreta, a política pública envolve processos administrativos, orçamentário, legislativo, e o ideal é que siga determinado percurso para que haja uma eficácia no processo de implementação;</a:t>
            </a:r>
          </a:p>
          <a:p>
            <a:pPr algn="just"/>
            <a:r>
              <a:rPr lang="pt-BR" dirty="0" smtClean="0"/>
              <a:t>Esse processo de formulação de políticas públicas, apesar de parecer complexo, é importante para que as mesmas deixem de ser políticas de governo e passem a ser políticas do Estado;</a:t>
            </a:r>
          </a:p>
          <a:p>
            <a:pPr algn="just"/>
            <a:r>
              <a:rPr lang="pt-BR" dirty="0" smtClean="0"/>
              <a:t>Para que a política pública seja executada é necessário que ela percorra determinado </a:t>
            </a:r>
            <a:r>
              <a:rPr lang="pt-BR" b="1" dirty="0" smtClean="0"/>
              <a:t>ciclo</a:t>
            </a:r>
            <a:r>
              <a:rPr lang="pt-BR" dirty="0" smtClean="0"/>
              <a:t> (Planejamento), independente da esfera governamental em que esteja o debate;</a:t>
            </a:r>
          </a:p>
        </p:txBody>
      </p:sp>
    </p:spTree>
    <p:extLst>
      <p:ext uri="{BB962C8B-B14F-4D97-AF65-F5344CB8AC3E}">
        <p14:creationId xmlns:p14="http://schemas.microsoft.com/office/powerpoint/2010/main" val="4167123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da elaboração de Políticas Públicas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558408"/>
              </p:ext>
            </p:extLst>
          </p:nvPr>
        </p:nvGraphicFramePr>
        <p:xfrm>
          <a:off x="838200" y="1422400"/>
          <a:ext cx="10515600" cy="516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88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Identificação do Problema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pt-BR" dirty="0" smtClean="0"/>
              <a:t>Toda política pública inicia seu ciclo com a identificação de um problema;</a:t>
            </a:r>
          </a:p>
          <a:p>
            <a:pPr algn="just"/>
            <a:r>
              <a:rPr lang="pt-BR" dirty="0" smtClean="0"/>
              <a:t>Determinada situação é reconhecida pela sociedade e pelo agente político e precisa ser tomada alguma decisão,</a:t>
            </a:r>
          </a:p>
          <a:p>
            <a:pPr algn="just"/>
            <a:r>
              <a:rPr lang="pt-BR" dirty="0" smtClean="0"/>
              <a:t>Na identificação do problema é que será determinado se o mesmo será resolvido pelo Estado.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9939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Formulação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pt-BR" dirty="0" smtClean="0"/>
              <a:t>É preciso buscar soluções para resolvê-lo e levantar as diferentes alternativas possíveis;</a:t>
            </a:r>
          </a:p>
          <a:p>
            <a:pPr algn="just"/>
            <a:r>
              <a:rPr lang="pt-BR" dirty="0" smtClean="0"/>
              <a:t>Diferentes atores sociais, agentes públicos e políticos se reúnem e propõem as soluções que acreditam ser mais viáveis para resolver o problema;</a:t>
            </a:r>
          </a:p>
          <a:p>
            <a:pPr algn="just"/>
            <a:r>
              <a:rPr lang="pt-BR" dirty="0" smtClean="0"/>
              <a:t>Esse debate deve ser amplo e participativo.</a:t>
            </a:r>
          </a:p>
        </p:txBody>
      </p:sp>
    </p:spTree>
    <p:extLst>
      <p:ext uri="{BB962C8B-B14F-4D97-AF65-F5344CB8AC3E}">
        <p14:creationId xmlns:p14="http://schemas.microsoft.com/office/powerpoint/2010/main" val="1102525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Tomada de decisões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pt-BR" dirty="0" smtClean="0"/>
              <a:t>Não é possível que o Estado utilize todas as soluções propostas para resolver o problema;</a:t>
            </a:r>
          </a:p>
          <a:p>
            <a:pPr algn="just"/>
            <a:r>
              <a:rPr lang="pt-BR" dirty="0" smtClean="0"/>
              <a:t>Os diferentes atores sociais vão agir na tomada de decisões defendendo seus interesses e ideologias (relação de poder);</a:t>
            </a:r>
          </a:p>
          <a:p>
            <a:pPr algn="just"/>
            <a:r>
              <a:rPr lang="pt-BR" dirty="0" smtClean="0"/>
              <a:t>Esse conflito e debate é importante no processo democrático e participativo;</a:t>
            </a:r>
          </a:p>
          <a:p>
            <a:pPr algn="just"/>
            <a:r>
              <a:rPr lang="pt-BR" dirty="0" smtClean="0"/>
              <a:t>Alguém que tome a decisão (Governo), seja por voto, assinatura, decretos, leis, projetos, programas...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557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Implementação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pt-BR" dirty="0" smtClean="0"/>
              <a:t>Essa etapa é fundamental nos ciclos das políticas públicas;</a:t>
            </a:r>
          </a:p>
          <a:p>
            <a:pPr algn="just"/>
            <a:r>
              <a:rPr lang="pt-BR" dirty="0" smtClean="0"/>
              <a:t>Deixa o plano das discussões e das ideias e se torna algo concreto;</a:t>
            </a:r>
          </a:p>
          <a:p>
            <a:pPr algn="just"/>
            <a:r>
              <a:rPr lang="pt-BR" dirty="0" smtClean="0"/>
              <a:t>O gestor precisa lembrar que a Política Pública tem um caráter técnico, mas também político, excluir qualquer uma dessas concepções é um grande erro;</a:t>
            </a:r>
          </a:p>
          <a:p>
            <a:pPr algn="just"/>
            <a:r>
              <a:rPr lang="pt-BR" dirty="0" smtClean="0"/>
              <a:t>As políticas públicas são complexas e envolvem decisões e repartição do poder, por meio da coalização e da negociação os atores sociais auxiliam na implementação da Política Pública;</a:t>
            </a:r>
          </a:p>
          <a:p>
            <a:pPr algn="just"/>
            <a:r>
              <a:rPr lang="pt-BR" dirty="0" smtClean="0"/>
              <a:t>Pode ser de “cima para baixo” ou de “baixo para cima”.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867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Avaliação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pt-BR" dirty="0" smtClean="0"/>
              <a:t>De maneira espontânea, os atores sociais e políticos conseguem responder se uma política pública teve êxito ou não;</a:t>
            </a:r>
          </a:p>
          <a:p>
            <a:pPr algn="just"/>
            <a:r>
              <a:rPr lang="pt-BR" dirty="0" smtClean="0"/>
              <a:t>Processo sistêmico de supervisão e avaliação da execução de uma atividade/ Política Pública;</a:t>
            </a:r>
          </a:p>
          <a:p>
            <a:pPr algn="just"/>
            <a:r>
              <a:rPr lang="pt-BR" dirty="0" smtClean="0"/>
              <a:t>Um acompanhamento eficaz permite realizar eventuais correções para que o objetivo final seja atingido;</a:t>
            </a:r>
          </a:p>
          <a:p>
            <a:pPr algn="just"/>
            <a:r>
              <a:rPr lang="pt-BR" dirty="0" smtClean="0"/>
              <a:t>Um dos grandes equívocos na construção das políticas públicas é fazer a avaliação apenas no final do processo;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920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7. O papel dos atores sociais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502919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t-BR" dirty="0" smtClean="0"/>
              <a:t>Democracia representativa (crise)  e Democracia participativa (desafio);</a:t>
            </a:r>
          </a:p>
          <a:p>
            <a:pPr algn="just"/>
            <a:r>
              <a:rPr lang="pt-BR" dirty="0" smtClean="0"/>
              <a:t>As diferentes pessoas e organizações envolvidas no debate e na participação nas políticas públicas e da política, são conhecidos como atores sociais (indivíduos, grupos, movimentos sociais, partidos políticos, instituições religiosas, organizações públicas e privadas);</a:t>
            </a:r>
          </a:p>
          <a:p>
            <a:pPr algn="just"/>
            <a:r>
              <a:rPr lang="pt-BR" dirty="0" smtClean="0"/>
              <a:t>Os atores sociais possuem interesses;</a:t>
            </a:r>
          </a:p>
          <a:p>
            <a:pPr algn="just"/>
            <a:r>
              <a:rPr lang="pt-BR" dirty="0" smtClean="0"/>
              <a:t>A Esfera Pública como ponto de encontro desses interesses, então os espaços onde as interações entre os atores sociais ocorrem são lugares de conflitos, de disputas, de cooperação e de negociação;</a:t>
            </a:r>
          </a:p>
          <a:p>
            <a:pPr algn="just"/>
            <a:r>
              <a:rPr lang="pt-BR" dirty="0" smtClean="0"/>
              <a:t>É essencial contar com a participação dos atores sociais para confrontar ou apoiar os ciclos das políticas públicas.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7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99803"/>
            <a:ext cx="10515600" cy="1079292"/>
          </a:xfrm>
        </p:spPr>
        <p:txBody>
          <a:bodyPr/>
          <a:lstStyle/>
          <a:p>
            <a:pPr algn="ctr"/>
            <a:r>
              <a:rPr lang="pt-BR" b="1" dirty="0" smtClean="0"/>
              <a:t>INTRODUÇÃO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119"/>
            <a:ext cx="12192000" cy="48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Terceiro Setor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7263" y="1690688"/>
            <a:ext cx="5743575" cy="4881561"/>
          </a:xfrm>
        </p:spPr>
        <p:txBody>
          <a:bodyPr>
            <a:normAutofit/>
          </a:bodyPr>
          <a:lstStyle/>
          <a:p>
            <a:r>
              <a:rPr lang="pt-BR" dirty="0" smtClean="0"/>
              <a:t>Aumento da demanda da sociedade;</a:t>
            </a:r>
          </a:p>
          <a:p>
            <a:r>
              <a:rPr lang="pt-BR" dirty="0" smtClean="0"/>
              <a:t>Parcerias com organizações especialistas nos diferentes temas, trazendo diversos atores sociais para o processo de formulação e implementação das políticas públicas;</a:t>
            </a:r>
          </a:p>
          <a:p>
            <a:r>
              <a:rPr lang="pt-BR" dirty="0" smtClean="0"/>
              <a:t>Essas organizações da sociedade civil, que diferem do Estado e do Mercado, gerou a formulação de um espaço público não estatal.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4843464" y="1425574"/>
          <a:ext cx="8443912" cy="471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5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8.Formas de Participação nas Políticas Públicas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5075238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t-BR" b="1" dirty="0" smtClean="0"/>
              <a:t>Audiências Públicas: </a:t>
            </a:r>
            <a:r>
              <a:rPr lang="pt-BR" dirty="0" smtClean="0"/>
              <a:t>Espaços de diálogos para buscar soluções especificas para determinados problemas;</a:t>
            </a:r>
          </a:p>
          <a:p>
            <a:pPr algn="just"/>
            <a:r>
              <a:rPr lang="pt-BR" b="1" dirty="0" smtClean="0"/>
              <a:t>Conselhos Gestores ou de Direitos: </a:t>
            </a:r>
            <a:r>
              <a:rPr lang="pt-BR" dirty="0" smtClean="0"/>
              <a:t>São órgãos de controle e participação social, podem ser deliberativos (poder de decisão), consultivos e/ ou fiscalizadores, tem estrutura municipal, estadual e federal;</a:t>
            </a:r>
          </a:p>
          <a:p>
            <a:pPr algn="just"/>
            <a:r>
              <a:rPr lang="pt-BR" b="1" dirty="0" smtClean="0"/>
              <a:t>Conferências: </a:t>
            </a:r>
            <a:r>
              <a:rPr lang="pt-BR" dirty="0" smtClean="0"/>
              <a:t>Espaços de debate e construção de pautas políticas, onde diferentes atores sociais se encontram para contribuir;</a:t>
            </a:r>
          </a:p>
          <a:p>
            <a:pPr algn="just"/>
            <a:r>
              <a:rPr lang="pt-BR" b="1" dirty="0" smtClean="0"/>
              <a:t>Fóruns e reuniões</a:t>
            </a:r>
            <a:r>
              <a:rPr lang="pt-BR" dirty="0" smtClean="0"/>
              <a:t>: Espaços de encontro que podem ser realizados por iniciativa do poder público ou da sociedade;</a:t>
            </a:r>
          </a:p>
          <a:p>
            <a:pPr algn="just"/>
            <a:r>
              <a:rPr lang="pt-BR" b="1" dirty="0" smtClean="0"/>
              <a:t>Organizações da Sociedade Civil e Movimentos Sociais (Terceiro Setor)</a:t>
            </a:r>
            <a:r>
              <a:rPr lang="pt-BR" dirty="0" smtClean="0"/>
              <a:t>: Se formam em torno de determinado tema e se especializam no atendimento e necessidades do mesmo.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96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9. Protagonismo Juvenil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pt-BR" dirty="0" smtClean="0"/>
              <a:t>Estimular os jovens adquirirem mais conhecimentos sobre a elaboração das políticas públicas e a participação nesse processo assumindo seu papel na sociedade;</a:t>
            </a:r>
          </a:p>
          <a:p>
            <a:pPr algn="just"/>
            <a:r>
              <a:rPr lang="pt-BR" dirty="0" smtClean="0"/>
              <a:t>As organizações juvenis são chamadas a se engajar plenamente nos trabalhos de edificação de uma sociedade mais justa, fraterna e solidária.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3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10. Colaboração dos Movimentos Sociais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movimentos sociais representam um papel fundamental na composição dos conselhos; Devem articular-se para compor os conselhos.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Os movimentos sociais podem contribuir no controle social, sobretudo na fiscalização dentro dos Conselhos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5414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10. Valorizar e defender a Família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pt-BR" dirty="0" smtClean="0"/>
              <a:t>Em 2019, celebra-se vinte cinco anos da Campanha da Fraternidade que abordou o tema da família. “A família como vai?”</a:t>
            </a:r>
          </a:p>
          <a:p>
            <a:pPr algn="just"/>
            <a:r>
              <a:rPr lang="pt-BR" dirty="0" smtClean="0"/>
              <a:t>Essa é uma ocasião específica para as instituições que trabalham o tema da família se comprometerem com afinco na participação das políticas públicas ligadas a família.</a:t>
            </a:r>
          </a:p>
          <a:p>
            <a:pPr algn="just"/>
            <a:r>
              <a:rPr lang="pt-BR" dirty="0" smtClean="0"/>
              <a:t>A família é um dos atores sociais que contribuem para definir as formas e os sentidos da própria mudança social.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34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99803"/>
            <a:ext cx="10515600" cy="155802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JULGAR</a:t>
            </a:r>
            <a:br>
              <a:rPr lang="pt-BR" b="1" dirty="0" smtClean="0"/>
            </a:br>
            <a:r>
              <a:rPr lang="pt-BR" sz="3600" dirty="0" smtClean="0"/>
              <a:t>Palavra de Deus e Doutrina Social da Igreja</a:t>
            </a:r>
            <a:endParaRPr lang="pt-BR" sz="3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119"/>
            <a:ext cx="12192000" cy="48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“Serás libertado pelo direito e pela justiça”</a:t>
            </a:r>
            <a:r>
              <a:rPr lang="pt-BR" sz="1800" b="1" dirty="0" smtClean="0"/>
              <a:t>(</a:t>
            </a:r>
            <a:r>
              <a:rPr lang="pt-BR" sz="1800" b="1" dirty="0" err="1" smtClean="0"/>
              <a:t>Is</a:t>
            </a:r>
            <a:r>
              <a:rPr lang="pt-BR" sz="1800" b="1" dirty="0" smtClean="0"/>
              <a:t> 1,27</a:t>
            </a:r>
            <a:r>
              <a:rPr lang="pt-BR" sz="1800" dirty="0" smtClean="0"/>
              <a:t>)</a:t>
            </a: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/>
              <a:t>A Sagrada Escritura utiliza, no Antigo Testamento, a palavra  </a:t>
            </a:r>
            <a:r>
              <a:rPr lang="pt-BR" b="1" dirty="0"/>
              <a:t>direito</a:t>
            </a:r>
            <a:r>
              <a:rPr lang="pt-BR" dirty="0"/>
              <a:t> (</a:t>
            </a:r>
            <a:r>
              <a:rPr lang="pt-BR" i="1" dirty="0"/>
              <a:t>mishpat</a:t>
            </a:r>
            <a:r>
              <a:rPr lang="pt-BR" dirty="0"/>
              <a:t>) para designar a ordem justa da sociedade, em </a:t>
            </a:r>
            <a:r>
              <a:rPr lang="pt-BR" b="1" dirty="0"/>
              <a:t>sentido objetivo</a:t>
            </a:r>
            <a:r>
              <a:rPr lang="pt-BR" dirty="0"/>
              <a:t>, que nem sempre é respeitada na vida real, vinda, por isso, sempre acompanhada da palavra </a:t>
            </a:r>
            <a:r>
              <a:rPr lang="pt-BR" b="1" dirty="0"/>
              <a:t>justiça</a:t>
            </a:r>
            <a:r>
              <a:rPr lang="pt-BR" dirty="0"/>
              <a:t> (</a:t>
            </a:r>
            <a:r>
              <a:rPr lang="pt-BR" i="1" dirty="0" err="1"/>
              <a:t>sedáqâ</a:t>
            </a:r>
            <a:r>
              <a:rPr lang="pt-BR" dirty="0"/>
              <a:t>), que é o fundamento do direito, a obrigação moral do direito em </a:t>
            </a:r>
            <a:r>
              <a:rPr lang="pt-BR" b="1" dirty="0"/>
              <a:t>sentido subjetivo</a:t>
            </a:r>
            <a:r>
              <a:rPr lang="pt-BR" dirty="0"/>
              <a:t>, motivação interior, que torna possível viver a fundo o primeiro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Assim</a:t>
            </a:r>
            <a:r>
              <a:rPr lang="pt-BR" dirty="0"/>
              <a:t>, a </a:t>
            </a:r>
            <a:r>
              <a:rPr lang="pt-BR" b="1" dirty="0" smtClean="0"/>
              <a:t>justiça</a:t>
            </a:r>
            <a:r>
              <a:rPr lang="pt-BR" dirty="0" smtClean="0"/>
              <a:t> (motivação interior) é </a:t>
            </a:r>
            <a:r>
              <a:rPr lang="pt-BR" dirty="0"/>
              <a:t>a razão pela qual nos preocupamos com os mais pobres dentre o </a:t>
            </a:r>
            <a:r>
              <a:rPr lang="pt-BR" dirty="0" smtClean="0"/>
              <a:t>povo, buscando que o </a:t>
            </a:r>
            <a:r>
              <a:rPr lang="pt-BR" b="1" dirty="0" smtClean="0"/>
              <a:t>direito</a:t>
            </a:r>
            <a:r>
              <a:rPr lang="pt-BR" dirty="0" smtClean="0"/>
              <a:t> (a ordem justa) seja escrito em atenção aos mais necessitados.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49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cap="all" dirty="0" smtClean="0"/>
              <a:t>Mishpat - </a:t>
            </a:r>
            <a:r>
              <a:rPr lang="pt-BR" b="1" i="1" cap="all" dirty="0" err="1"/>
              <a:t>sedáqâ</a:t>
            </a:r>
            <a:r>
              <a:rPr lang="pt-BR" b="1" i="1" cap="all" dirty="0"/>
              <a:t> </a:t>
            </a:r>
            <a:r>
              <a:rPr lang="pt-BR" b="1" i="1" cap="all" dirty="0" smtClean="0"/>
              <a:t>(</a:t>
            </a:r>
            <a:r>
              <a:rPr lang="pt-BR" b="1" i="1" cap="all" dirty="0" err="1" smtClean="0"/>
              <a:t>şedeq</a:t>
            </a:r>
            <a:r>
              <a:rPr lang="pt-BR" b="1" i="1" cap="all" dirty="0" smtClean="0"/>
              <a:t>)</a:t>
            </a:r>
            <a:endParaRPr lang="pt-BR" b="1" i="1" cap="al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dirty="0"/>
              <a:t>Assim, a “justiça” obriga moralmente a se preocupar com os mais pobres dentre o povo, representados pela tríade: a viúva, o órfão e o </a:t>
            </a:r>
            <a:r>
              <a:rPr lang="pt-BR" dirty="0" smtClean="0"/>
              <a:t>estrangeiro, para </a:t>
            </a:r>
            <a:r>
              <a:rPr lang="pt-BR" dirty="0"/>
              <a:t>que haja o direito (</a:t>
            </a:r>
            <a:r>
              <a:rPr lang="pt-BR" i="1" dirty="0"/>
              <a:t>mishpat</a:t>
            </a:r>
            <a:r>
              <a:rPr lang="pt-BR" dirty="0"/>
              <a:t>) na sociedade, instaurando o projeto de Deus (</a:t>
            </a:r>
            <a:r>
              <a:rPr lang="pt-BR" i="1" dirty="0" err="1"/>
              <a:t>şedeq</a:t>
            </a:r>
            <a:r>
              <a:rPr lang="pt-BR" dirty="0"/>
              <a:t>) no mundo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significado destas palavras (mishpat, </a:t>
            </a:r>
            <a:r>
              <a:rPr lang="pt-BR" dirty="0" err="1"/>
              <a:t>sedáqâ</a:t>
            </a:r>
            <a:r>
              <a:rPr lang="pt-BR" dirty="0"/>
              <a:t> e </a:t>
            </a:r>
            <a:r>
              <a:rPr lang="pt-BR" dirty="0" err="1"/>
              <a:t>şedeq</a:t>
            </a:r>
            <a:r>
              <a:rPr lang="pt-BR" dirty="0"/>
              <a:t>) vai para além da justiça estrita, no sentido de dar a cada um o que lhe pertence, pois </a:t>
            </a:r>
            <a:r>
              <a:rPr lang="pt-BR" dirty="0" smtClean="0"/>
              <a:t>é </a:t>
            </a:r>
            <a:r>
              <a:rPr lang="pt-BR" dirty="0"/>
              <a:t>uma justiça libertadora, referente ao melhoramento das condições do necessitado no meio do povo, que no plano do governo se manifesta por medidas </a:t>
            </a:r>
            <a:r>
              <a:rPr lang="pt-BR" dirty="0" smtClean="0"/>
              <a:t>legais – políticas públicas.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63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1. O Antigo Testamento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A) O Pentateuco e a legislação do direito e da justiça</a:t>
            </a:r>
          </a:p>
          <a:p>
            <a:pPr marL="0" indent="0">
              <a:buNone/>
            </a:pPr>
            <a:r>
              <a:rPr lang="pt-BR" dirty="0" smtClean="0"/>
              <a:t>B) Os profetas e o anúncio da justiça</a:t>
            </a:r>
          </a:p>
          <a:p>
            <a:pPr marL="0" indent="0">
              <a:buNone/>
            </a:pPr>
            <a:r>
              <a:rPr lang="pt-BR" dirty="0" smtClean="0"/>
              <a:t>c) A Sabedoria como educadora da Justiça]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207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2. O Novo Testamento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pt-BR" dirty="0" smtClean="0"/>
              <a:t>Jesus e o Evangelho do Reino de Deus</a:t>
            </a:r>
          </a:p>
          <a:p>
            <a:pPr marL="514350" indent="-514350">
              <a:buAutoNum type="alphaUcParenR"/>
            </a:pPr>
            <a:r>
              <a:rPr lang="pt-BR" dirty="0" smtClean="0"/>
              <a:t>O combate à fome: reflexão sobre a multiplicação dos pães em Marcos</a:t>
            </a:r>
          </a:p>
          <a:p>
            <a:pPr marL="514350" indent="-514350">
              <a:buAutoNum type="alphaUcParenR"/>
            </a:pPr>
            <a:r>
              <a:rPr lang="pt-BR" dirty="0" smtClean="0"/>
              <a:t>A atenção aos doentes, trabalhadores, mulheres e crianças</a:t>
            </a:r>
          </a:p>
          <a:p>
            <a:pPr marL="514350" indent="-514350">
              <a:buAutoNum type="alphaUcParenR"/>
            </a:pPr>
            <a:r>
              <a:rPr lang="pt-BR" dirty="0" smtClean="0"/>
              <a:t>Aprender com Jesus a ter compaixão dos sofredores</a:t>
            </a:r>
          </a:p>
          <a:p>
            <a:pPr marL="514350" indent="-514350">
              <a:buAutoNum type="alphaUcParenR"/>
            </a:pPr>
            <a:r>
              <a:rPr lang="pt-BR" dirty="0" smtClean="0"/>
              <a:t>Os padres da Igreja e o cuidado com os mais vulneráveis</a:t>
            </a:r>
          </a:p>
          <a:p>
            <a:pPr marL="514350" indent="-514350">
              <a:buAutoNum type="alphaUcParenR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50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Quaresma: preparação para celebrar a vida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3786188" cy="448627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O Tempo quaresmal é </a:t>
            </a:r>
            <a:r>
              <a:rPr lang="pt-BR" b="1" dirty="0" smtClean="0"/>
              <a:t>itinerário fecundo que prepara</a:t>
            </a:r>
            <a:r>
              <a:rPr lang="pt-BR" dirty="0" smtClean="0"/>
              <a:t> toda a Igreja para a celebração dos mistérios pascais (morte – ressurreição);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27" y="1868600"/>
            <a:ext cx="6195673" cy="413044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610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A contribuição da Doutrina Social </a:t>
            </a:r>
            <a:r>
              <a:rPr lang="pt-BR" smtClean="0"/>
              <a:t>da Igreja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280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51579"/>
            <a:ext cx="10015538" cy="5592119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Participação, Cidadania e Bem comum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6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99803"/>
            <a:ext cx="10515600" cy="1079292"/>
          </a:xfrm>
        </p:spPr>
        <p:txBody>
          <a:bodyPr/>
          <a:lstStyle/>
          <a:p>
            <a:pPr algn="ctr"/>
            <a:r>
              <a:rPr lang="pt-BR" b="1" dirty="0" smtClean="0"/>
              <a:t>AGIR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119"/>
            <a:ext cx="12192000" cy="48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1 - Superar dualismo: Fé e Política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Superar o dualismo em relação à fé e a política é o primeiro passo para o agir na Campanha da Fraternidade de 2019. A fé também é um exercício político, enquanto compreendida no sentido amplo de busca do bem comum.</a:t>
            </a:r>
          </a:p>
          <a:p>
            <a:pPr marL="0" indent="0" algn="just">
              <a:buNone/>
            </a:pPr>
            <a:r>
              <a:rPr lang="pt-BR" dirty="0" smtClean="0"/>
              <a:t>Ao reconhecer que a fraternidade exige Políticas Públicas, a Igreja Católica, através desta Campanha, nos </a:t>
            </a:r>
            <a:r>
              <a:rPr lang="pt-BR" b="1" dirty="0" smtClean="0"/>
              <a:t>desafia a testemunhar a justiça participando efetivamente da política</a:t>
            </a:r>
            <a:r>
              <a:rPr lang="pt-BR" dirty="0" smtClean="0"/>
              <a:t>, construindo Políticas Públicas que assegurem a vida e a dignidade das pessoas.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3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2 – Participação Cidadã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“</a:t>
            </a:r>
            <a:r>
              <a:rPr lang="pt-BR" dirty="0"/>
              <a:t>Onde está o teu irmão?” (</a:t>
            </a:r>
            <a:r>
              <a:rPr lang="pt-BR" dirty="0" err="1"/>
              <a:t>Gn</a:t>
            </a:r>
            <a:r>
              <a:rPr lang="pt-BR" dirty="0"/>
              <a:t> 4,9</a:t>
            </a:r>
            <a:r>
              <a:rPr lang="pt-BR" dirty="0" smtClean="0"/>
              <a:t>). Agonizando de </a:t>
            </a:r>
            <a:r>
              <a:rPr lang="pt-BR" dirty="0"/>
              <a:t>fome, ou então </a:t>
            </a:r>
            <a:r>
              <a:rPr lang="pt-BR" dirty="0" smtClean="0"/>
              <a:t>marginalizado por </a:t>
            </a:r>
            <a:r>
              <a:rPr lang="pt-BR" dirty="0"/>
              <a:t>não </a:t>
            </a:r>
            <a:r>
              <a:rPr lang="pt-BR" dirty="0" smtClean="0"/>
              <a:t>ter direito </a:t>
            </a:r>
            <a:r>
              <a:rPr lang="pt-BR" dirty="0"/>
              <a:t>à moradia, trabalho, transporte público, educação e saúde de qualidade. Ser indiferente a esse sofrimento é responder a Deus com a mesma dureza de Caim “Por acaso, eu sou responsável pelo meu irmão?” (</a:t>
            </a:r>
            <a:r>
              <a:rPr lang="pt-BR" dirty="0" err="1"/>
              <a:t>Gn</a:t>
            </a:r>
            <a:r>
              <a:rPr lang="pt-BR" dirty="0"/>
              <a:t> 4,9).</a:t>
            </a:r>
          </a:p>
          <a:p>
            <a:pPr marL="0" indent="0" algn="just">
              <a:buNone/>
            </a:pPr>
            <a:r>
              <a:rPr lang="pt-BR" dirty="0" smtClean="0"/>
              <a:t>Devemos, a partir da consciência de se preocupar com o irmão, participar da sociedade e contribuir para o bem de todos, o que além de ser um exercício de cidadania, é também um ato de fé, pois estaremos praticando as obras de misericórdia, não em um sentido individual, mas social, atingindo um grande número de pessoas.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7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3 - Humanismo Solidário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Educar para um humanismo solidário. Para uma eficaz participação nas Políticas Públicas é importante nesse tempo revisitar a Doutrina social da Igreja, para uma melhor integração social que nasça do encontro das dimensões individual, comunitária e social.</a:t>
            </a:r>
          </a:p>
          <a:p>
            <a:pPr marL="0" indent="0" algn="just">
              <a:buNone/>
            </a:pPr>
            <a:r>
              <a:rPr lang="pt-BR" dirty="0" smtClean="0"/>
              <a:t>Educar para esse humanismo solidário significa colocar a pessoa inteira no centro de nossas preocupações, em todas as suas dimensões, sem excluir ninguém seja por que motivo for. Enfim, </a:t>
            </a:r>
            <a:r>
              <a:rPr lang="pt-BR" b="1" dirty="0" smtClean="0"/>
              <a:t>buscar o bem da pessoa toda e de todas as pessoas</a:t>
            </a:r>
            <a:r>
              <a:rPr lang="pt-BR" dirty="0" smtClean="0"/>
              <a:t>.</a:t>
            </a:r>
          </a:p>
          <a:p>
            <a:pPr marL="0" indent="0" algn="ctr">
              <a:buNone/>
            </a:pPr>
            <a:r>
              <a:rPr lang="pt-BR" i="1" dirty="0" smtClean="0"/>
              <a:t>“ninguém pode, a priori, sentir-se seguro em um mundo em que há sofrimentos e miséria” </a:t>
            </a:r>
            <a:r>
              <a:rPr lang="pt-BR" sz="1800" dirty="0" smtClean="0"/>
              <a:t>(Paulo VI, </a:t>
            </a:r>
            <a:r>
              <a:rPr lang="pt-BR" sz="1800" i="1" dirty="0" err="1" smtClean="0"/>
              <a:t>Populorum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Progressio</a:t>
            </a:r>
            <a:r>
              <a:rPr lang="pt-BR" sz="1800" dirty="0" smtClean="0"/>
              <a:t>, 1)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826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4</a:t>
            </a:r>
            <a:r>
              <a:rPr lang="pt-BR" b="1" dirty="0" smtClean="0"/>
              <a:t> – Bem comum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Colocar-se “no lugar” dos outros. O Brasil e os “Brasis”!</a:t>
            </a:r>
          </a:p>
          <a:p>
            <a:pPr marL="0" indent="0" algn="just">
              <a:buNone/>
            </a:pPr>
            <a:r>
              <a:rPr lang="pt-BR" dirty="0" smtClean="0"/>
              <a:t>Percebe-se </a:t>
            </a:r>
            <a:r>
              <a:rPr lang="pt-BR" dirty="0"/>
              <a:t>nestes anos de ajuste do modelo neoliberal um importante descuido do gasto social, em particular nas áreas da educação, da saúde e da segurança social, na medida em que se deu preferência ao pagamento da dívida externa ou a desvios dos escassos recursos públicos para interesses de uma minoria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dirty="0"/>
              <a:t>Ainda urge estabelecer políticas públicas de inclusão social a milhares de </a:t>
            </a:r>
            <a:r>
              <a:rPr lang="pt-BR" dirty="0" smtClean="0"/>
              <a:t>excluídos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1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299803"/>
            <a:ext cx="10515600" cy="1079292"/>
          </a:xfrm>
        </p:spPr>
        <p:txBody>
          <a:bodyPr/>
          <a:lstStyle/>
          <a:p>
            <a:pPr algn="ctr"/>
            <a:r>
              <a:rPr lang="pt-BR" b="1" dirty="0" smtClean="0"/>
              <a:t>Obrigado pela atenção!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1039"/>
            <a:ext cx="12192000" cy="487888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029908" y="6199920"/>
            <a:ext cx="2165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Pe. Paulo Renato</a:t>
            </a:r>
          </a:p>
          <a:p>
            <a:pPr algn="r"/>
            <a:r>
              <a:rPr lang="pt-BR" dirty="0" smtClean="0">
                <a:hlinkClick r:id="rId3"/>
              </a:rPr>
              <a:t>politica@cnbb.org.br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682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Preparação pessoal e social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/>
            <a:r>
              <a:rPr lang="pt-BR" dirty="0" smtClean="0"/>
              <a:t>Na Quaresma somos chamados à conversão, ou seja, a eliminar os sinais de morte (pecado) para celebrarmos consciente e coerentemente a vida (graça).</a:t>
            </a:r>
          </a:p>
          <a:p>
            <a:pPr algn="just"/>
            <a:r>
              <a:rPr lang="pt-BR" dirty="0" smtClean="0"/>
              <a:t>A sociedade também precisa de conversão e a Campanha da Fraternidade (CF) é um instrumento valioso para a conversão social. Cada ano são apresentadas situações que ferem a dignidade humana, sinais de morte dentro da sociedade, diante dessas situações a Igreja faz um apelo a conversão. Sendo assim, a CF é </a:t>
            </a:r>
            <a:r>
              <a:rPr lang="pt-BR" dirty="0"/>
              <a:t>uma campanha de Evangelização focada em um aspecto da vida social que “precisa de Ressurreição”.</a:t>
            </a:r>
          </a:p>
          <a:p>
            <a:pPr algn="just"/>
            <a:r>
              <a:rPr lang="pt-BR" dirty="0" smtClean="0"/>
              <a:t>Conversão pessoal implica em conversão social.</a:t>
            </a:r>
          </a:p>
        </p:txBody>
      </p:sp>
    </p:spTree>
    <p:extLst>
      <p:ext uri="{BB962C8B-B14F-4D97-AF65-F5344CB8AC3E}">
        <p14:creationId xmlns:p14="http://schemas.microsoft.com/office/powerpoint/2010/main" val="9828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CF e as críticas: clareza teológica e intenção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/>
            <a:r>
              <a:rPr lang="pt-BR" dirty="0" smtClean="0"/>
              <a:t>Nos últimos anos, grupos têm feito severas críticas à Campanha da Fraternidade, argumentando que a mesma ofusca a espiritualidade própria da quaresma. Aqui falta clareza teológica, pois a Campanha, na verdade, plenifica o sentido de conversão, acrescentando na dimensão pessoal a social. Isso evita o intimismo espiritual, e chama o mundo a experimentar a ressurreição.</a:t>
            </a:r>
          </a:p>
          <a:p>
            <a:pPr algn="just"/>
            <a:r>
              <a:rPr lang="pt-BR" dirty="0" smtClean="0"/>
              <a:t>Se existem grupos que no âmbito eclesial supervalorizam a Campanha da Fraternidade em detrimento do Tempo quaresmal, estão cometendo um equívoco, pois a CF não quer ocupar o lugar da espiritualidade quaresmal, mas sim ser um elemento a mais nesse caminho rumo à Páscoa.</a:t>
            </a:r>
          </a:p>
        </p:txBody>
      </p:sp>
    </p:spTree>
    <p:extLst>
      <p:ext uri="{BB962C8B-B14F-4D97-AF65-F5344CB8AC3E}">
        <p14:creationId xmlns:p14="http://schemas.microsoft.com/office/powerpoint/2010/main" val="401480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Equívocos: ativismo ou intimismo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i="1" dirty="0" smtClean="0"/>
              <a:t>“As </a:t>
            </a:r>
            <a:r>
              <a:rPr lang="pt-BR" i="1" dirty="0"/>
              <a:t>ideologias levam a dois erros nocivos: por um lado, transformar o cristianismo numa espécie de ONG, sem levar em conta a graça e a união interior com Cristo; por outro, viver entregue ao intimismo, suspeitando do compromisso social dos outros e considerando-o superficial e mundano (cf. </a:t>
            </a:r>
            <a:r>
              <a:rPr lang="pt-BR" i="1" dirty="0" err="1"/>
              <a:t>Gaudete</a:t>
            </a:r>
            <a:r>
              <a:rPr lang="pt-BR" i="1" dirty="0"/>
              <a:t> et </a:t>
            </a:r>
            <a:r>
              <a:rPr lang="pt-BR" i="1" dirty="0" err="1"/>
              <a:t>Exsultate</a:t>
            </a:r>
            <a:r>
              <a:rPr lang="pt-BR" i="1" dirty="0"/>
              <a:t>, n. 100-101</a:t>
            </a:r>
            <a:r>
              <a:rPr lang="pt-BR" i="1" dirty="0" smtClean="0"/>
              <a:t>)”</a:t>
            </a:r>
          </a:p>
          <a:p>
            <a:pPr marL="0" indent="0" algn="ctr">
              <a:buNone/>
            </a:pPr>
            <a:r>
              <a:rPr lang="pt-BR" dirty="0" smtClean="0"/>
              <a:t>(CNBB</a:t>
            </a:r>
            <a:r>
              <a:rPr lang="pt-BR" dirty="0"/>
              <a:t>, </a:t>
            </a:r>
            <a:r>
              <a:rPr lang="pt-BR" dirty="0" smtClean="0"/>
              <a:t>56ª. AG, Mensagem da CNBB ao Povo de Deus)</a:t>
            </a:r>
          </a:p>
        </p:txBody>
      </p:sp>
    </p:spTree>
    <p:extLst>
      <p:ext uri="{BB962C8B-B14F-4D97-AF65-F5344CB8AC3E}">
        <p14:creationId xmlns:p14="http://schemas.microsoft.com/office/powerpoint/2010/main" val="92126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CF 2019: Políticas Públicas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pt-BR" dirty="0" smtClean="0"/>
              <a:t>Na busca de conversão, de transformação, a Igreja no Brasil oferece no tempo da Quaresma de 2019 às comunidades a realidade das </a:t>
            </a:r>
            <a:r>
              <a:rPr lang="pt-BR" b="1" dirty="0" smtClean="0"/>
              <a:t>políticas públicas</a:t>
            </a:r>
            <a:r>
              <a:rPr lang="pt-BR" dirty="0" smtClean="0"/>
              <a:t>. “São </a:t>
            </a:r>
            <a:r>
              <a:rPr lang="pt-BR" dirty="0"/>
              <a:t>ações e programas que são desenvolvidos pelo Estado para garantir e colocar em prática direitos que são previstos na Constituição Federal e em outras </a:t>
            </a:r>
            <a:r>
              <a:rPr lang="pt-BR" dirty="0" smtClean="0"/>
              <a:t>leis”. </a:t>
            </a:r>
            <a:r>
              <a:rPr lang="pt-BR" dirty="0"/>
              <a:t>Elas visam especialmente as pessoas que </a:t>
            </a:r>
            <a:r>
              <a:rPr lang="pt-BR" dirty="0" smtClean="0"/>
              <a:t>vivem marginalizadas na </a:t>
            </a:r>
            <a:r>
              <a:rPr lang="pt-BR" dirty="0"/>
              <a:t>sociedade e até excluídas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/>
              <a:t>Estimular a </a:t>
            </a:r>
            <a:r>
              <a:rPr lang="pt-BR" b="1" dirty="0" smtClean="0"/>
              <a:t>participação</a:t>
            </a:r>
            <a:r>
              <a:rPr lang="pt-BR" dirty="0" smtClean="0"/>
              <a:t> em políticas públicas, </a:t>
            </a:r>
            <a:r>
              <a:rPr lang="pt-BR" u="sng" dirty="0" smtClean="0"/>
              <a:t>à luz da Palavra de Deus e da Doutrina Social da Igreja</a:t>
            </a:r>
            <a:r>
              <a:rPr lang="pt-BR" dirty="0" smtClean="0"/>
              <a:t> para fortalecer a </a:t>
            </a:r>
            <a:r>
              <a:rPr lang="pt-BR" b="1" dirty="0" smtClean="0"/>
              <a:t>cidadania</a:t>
            </a:r>
            <a:r>
              <a:rPr lang="pt-BR" dirty="0" smtClean="0"/>
              <a:t> e o </a:t>
            </a:r>
            <a:r>
              <a:rPr lang="pt-BR" b="1" dirty="0" smtClean="0"/>
              <a:t>bem comum</a:t>
            </a:r>
            <a:r>
              <a:rPr lang="pt-BR" dirty="0" smtClean="0"/>
              <a:t>, sinais de fraternidade.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6072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3082</Words>
  <Application>Microsoft Office PowerPoint</Application>
  <PresentationFormat>Personalizar</PresentationFormat>
  <Paragraphs>221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CAMPANHA DA FRATERNIDADE 2019</vt:lpstr>
      <vt:lpstr>Esquema</vt:lpstr>
      <vt:lpstr>INTRODUÇÃO</vt:lpstr>
      <vt:lpstr>Quaresma: preparação para celebrar a vida</vt:lpstr>
      <vt:lpstr>Preparação pessoal e social</vt:lpstr>
      <vt:lpstr>CF e as críticas: clareza teológica e intenção</vt:lpstr>
      <vt:lpstr>Equívocos: ativismo ou intimismo</vt:lpstr>
      <vt:lpstr>CF 2019: Políticas Públicas</vt:lpstr>
      <vt:lpstr>Objetivo Geral</vt:lpstr>
      <vt:lpstr>VER O desafio de um tema complexo</vt:lpstr>
      <vt:lpstr>Definição de Política</vt:lpstr>
      <vt:lpstr>Definição de Políticas Públicas</vt:lpstr>
      <vt:lpstr>1. Poder Público: papel fundamental</vt:lpstr>
      <vt:lpstr>A) Poder Legislativo</vt:lpstr>
      <vt:lpstr>B) Poder Executivo</vt:lpstr>
      <vt:lpstr>C) Poder Judiciário</vt:lpstr>
      <vt:lpstr>2. Tipos de Políticas Públicas</vt:lpstr>
      <vt:lpstr>3. Status das Políticas Públicas</vt:lpstr>
      <vt:lpstr>4. Razões das Políticas Públicas e o sistema econômico</vt:lpstr>
      <vt:lpstr>5. Condicionantes nas Políticas Públicas</vt:lpstr>
      <vt:lpstr>6. Ciclos das Políticas Públicas</vt:lpstr>
      <vt:lpstr>Formulação de Políticas Públicas</vt:lpstr>
      <vt:lpstr>Ciclo da elaboração de Políticas Públicas</vt:lpstr>
      <vt:lpstr>Identificação do Problema</vt:lpstr>
      <vt:lpstr>Formulação</vt:lpstr>
      <vt:lpstr>Tomada de decisões</vt:lpstr>
      <vt:lpstr>Implementação</vt:lpstr>
      <vt:lpstr>Avaliação</vt:lpstr>
      <vt:lpstr>7. O papel dos atores sociais</vt:lpstr>
      <vt:lpstr>Terceiro Setor</vt:lpstr>
      <vt:lpstr>8.Formas de Participação nas Políticas Públicas</vt:lpstr>
      <vt:lpstr>9. Protagonismo Juvenil</vt:lpstr>
      <vt:lpstr>10. Colaboração dos Movimentos Sociais</vt:lpstr>
      <vt:lpstr>10. Valorizar e defender a Família</vt:lpstr>
      <vt:lpstr>JULGAR Palavra de Deus e Doutrina Social da Igreja</vt:lpstr>
      <vt:lpstr>“Serás libertado pelo direito e pela justiça”(Is 1,27)</vt:lpstr>
      <vt:lpstr>Mishpat - sedáqâ (şedeq)</vt:lpstr>
      <vt:lpstr>1. O Antigo Testamento</vt:lpstr>
      <vt:lpstr>2. O Novo Testamento</vt:lpstr>
      <vt:lpstr>3. A contribuição da Doutrina Social da Igreja</vt:lpstr>
      <vt:lpstr>Apresentação do PowerPoint</vt:lpstr>
      <vt:lpstr>AGIR</vt:lpstr>
      <vt:lpstr>1 - Superar dualismo: Fé e Política</vt:lpstr>
      <vt:lpstr>2 – Participação Cidadã</vt:lpstr>
      <vt:lpstr>3 - Humanismo Solidário</vt:lpstr>
      <vt:lpstr>4 – Bem comum</vt:lpstr>
      <vt:lpstr>Obrigado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Pe. Paulo Renato de Campos</dc:creator>
  <cp:lastModifiedBy>Pessoal</cp:lastModifiedBy>
  <cp:revision>48</cp:revision>
  <cp:lastPrinted>2018-11-27T13:53:49Z</cp:lastPrinted>
  <dcterms:created xsi:type="dcterms:W3CDTF">2018-11-26T12:33:51Z</dcterms:created>
  <dcterms:modified xsi:type="dcterms:W3CDTF">2019-03-06T12:28:28Z</dcterms:modified>
</cp:coreProperties>
</file>