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1" r:id="rId3"/>
    <p:sldId id="257" r:id="rId4"/>
    <p:sldId id="258" r:id="rId5"/>
    <p:sldId id="259" r:id="rId6"/>
    <p:sldId id="260" r:id="rId7"/>
    <p:sldId id="261" r:id="rId8"/>
    <p:sldId id="262" r:id="rId9"/>
    <p:sldId id="275" r:id="rId10"/>
    <p:sldId id="304" r:id="rId11"/>
    <p:sldId id="305" r:id="rId12"/>
    <p:sldId id="299" r:id="rId13"/>
    <p:sldId id="303" r:id="rId14"/>
    <p:sldId id="265" r:id="rId15"/>
    <p:sldId id="266" r:id="rId16"/>
    <p:sldId id="267" r:id="rId17"/>
    <p:sldId id="268" r:id="rId18"/>
    <p:sldId id="269" r:id="rId19"/>
    <p:sldId id="270" r:id="rId20"/>
    <p:sldId id="276" r:id="rId21"/>
    <p:sldId id="306" r:id="rId22"/>
    <p:sldId id="290" r:id="rId23"/>
    <p:sldId id="292" r:id="rId24"/>
    <p:sldId id="294" r:id="rId2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63F02457-FDF1-4ED0-A1CC-F494BD9B4897}">
          <p14:sldIdLst>
            <p14:sldId id="256"/>
            <p14:sldId id="301"/>
            <p14:sldId id="257"/>
            <p14:sldId id="258"/>
            <p14:sldId id="259"/>
            <p14:sldId id="260"/>
            <p14:sldId id="261"/>
            <p14:sldId id="262"/>
            <p14:sldId id="275"/>
            <p14:sldId id="304"/>
            <p14:sldId id="305"/>
            <p14:sldId id="299"/>
            <p14:sldId id="303"/>
            <p14:sldId id="265"/>
            <p14:sldId id="266"/>
            <p14:sldId id="267"/>
            <p14:sldId id="268"/>
            <p14:sldId id="269"/>
            <p14:sldId id="270"/>
            <p14:sldId id="276"/>
            <p14:sldId id="306"/>
          </p14:sldIdLst>
        </p14:section>
        <p14:section name="Seção sem Título" id="{BEB54877-9329-4948-BAD6-2695ED23908B}">
          <p14:sldIdLst>
            <p14:sldId id="290"/>
            <p14:sldId id="292"/>
            <p14:sldId id="29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85081-20F5-4642-87B7-765B1B292253}" type="datetimeFigureOut">
              <a:rPr lang="pt-BR" smtClean="0"/>
              <a:t>24/01/2019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F1303-FEA8-41E8-9A96-15EC6688031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85081-20F5-4642-87B7-765B1B292253}" type="datetimeFigureOut">
              <a:rPr lang="pt-BR" smtClean="0"/>
              <a:t>24/01/2019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F1303-FEA8-41E8-9A96-15EC6688031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85081-20F5-4642-87B7-765B1B292253}" type="datetimeFigureOut">
              <a:rPr lang="pt-BR" smtClean="0"/>
              <a:t>24/01/2019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F1303-FEA8-41E8-9A96-15EC6688031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85081-20F5-4642-87B7-765B1B292253}" type="datetimeFigureOut">
              <a:rPr lang="pt-BR" smtClean="0"/>
              <a:t>24/01/2019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F1303-FEA8-41E8-9A96-15EC6688031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85081-20F5-4642-87B7-765B1B292253}" type="datetimeFigureOut">
              <a:rPr lang="pt-BR" smtClean="0"/>
              <a:t>24/01/2019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F1303-FEA8-41E8-9A96-15EC6688031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85081-20F5-4642-87B7-765B1B292253}" type="datetimeFigureOut">
              <a:rPr lang="pt-BR" smtClean="0"/>
              <a:t>24/01/2019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F1303-FEA8-41E8-9A96-15EC6688031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85081-20F5-4642-87B7-765B1B292253}" type="datetimeFigureOut">
              <a:rPr lang="pt-BR" smtClean="0"/>
              <a:t>24/01/2019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F1303-FEA8-41E8-9A96-15EC6688031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85081-20F5-4642-87B7-765B1B292253}" type="datetimeFigureOut">
              <a:rPr lang="pt-BR" smtClean="0"/>
              <a:t>24/01/2019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F1303-FEA8-41E8-9A96-15EC6688031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85081-20F5-4642-87B7-765B1B292253}" type="datetimeFigureOut">
              <a:rPr lang="pt-BR" smtClean="0"/>
              <a:t>24/01/2019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F1303-FEA8-41E8-9A96-15EC6688031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85081-20F5-4642-87B7-765B1B292253}" type="datetimeFigureOut">
              <a:rPr lang="pt-BR" smtClean="0"/>
              <a:t>24/01/2019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F1303-FEA8-41E8-9A96-15EC6688031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85081-20F5-4642-87B7-765B1B292253}" type="datetimeFigureOut">
              <a:rPr lang="pt-BR" smtClean="0"/>
              <a:t>24/01/2019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F1303-FEA8-41E8-9A96-15EC6688031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85081-20F5-4642-87B7-765B1B292253}" type="datetimeFigureOut">
              <a:rPr lang="pt-BR" smtClean="0"/>
              <a:t>24/01/2019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F1303-FEA8-41E8-9A96-15EC66880313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152127"/>
          </a:xfrm>
        </p:spPr>
        <p:txBody>
          <a:bodyPr/>
          <a:lstStyle/>
          <a:p>
            <a:r>
              <a:rPr lang="pt-BR" b="1" dirty="0"/>
              <a:t>FÉ E </a:t>
            </a:r>
            <a:r>
              <a:rPr lang="pt-BR" b="1" dirty="0" smtClean="0"/>
              <a:t>POLÍTICA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5536" y="1340768"/>
            <a:ext cx="8352928" cy="4536504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 smtClean="0">
                <a:solidFill>
                  <a:schemeClr val="tx1"/>
                </a:solidFill>
              </a:rPr>
              <a:t>É </a:t>
            </a:r>
            <a:r>
              <a:rPr lang="pt-BR" dirty="0">
                <a:solidFill>
                  <a:schemeClr val="tx1"/>
                </a:solidFill>
              </a:rPr>
              <a:t>preciso </a:t>
            </a:r>
            <a:r>
              <a:rPr lang="pt-BR" dirty="0" smtClean="0">
                <a:solidFill>
                  <a:schemeClr val="tx1"/>
                </a:solidFill>
              </a:rPr>
              <a:t>tomar cuidado </a:t>
            </a:r>
            <a:r>
              <a:rPr lang="pt-BR" dirty="0">
                <a:solidFill>
                  <a:schemeClr val="tx1"/>
                </a:solidFill>
              </a:rPr>
              <a:t>para não fazer uma salada com os termos fé e </a:t>
            </a:r>
            <a:r>
              <a:rPr lang="pt-BR" dirty="0" smtClean="0">
                <a:solidFill>
                  <a:schemeClr val="tx1"/>
                </a:solidFill>
              </a:rPr>
              <a:t>política; </a:t>
            </a:r>
            <a:r>
              <a:rPr lang="pt-BR" dirty="0">
                <a:solidFill>
                  <a:schemeClr val="tx1"/>
                </a:solidFill>
              </a:rPr>
              <a:t>é também verdade que a necessária </a:t>
            </a:r>
            <a:r>
              <a:rPr lang="pt-BR" dirty="0" smtClean="0">
                <a:solidFill>
                  <a:schemeClr val="tx1"/>
                </a:solidFill>
              </a:rPr>
              <a:t>distinção </a:t>
            </a:r>
            <a:r>
              <a:rPr lang="pt-BR" dirty="0">
                <a:solidFill>
                  <a:schemeClr val="tx1"/>
                </a:solidFill>
              </a:rPr>
              <a:t>entre eles não implica em impossibilidades de articulação entre ambos. </a:t>
            </a:r>
            <a:endParaRPr lang="pt-BR" dirty="0" smtClean="0">
              <a:solidFill>
                <a:schemeClr val="tx1"/>
              </a:solidFill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</a:rPr>
              <a:t>Em </a:t>
            </a:r>
            <a:r>
              <a:rPr lang="pt-BR" dirty="0">
                <a:solidFill>
                  <a:schemeClr val="tx1"/>
                </a:solidFill>
              </a:rPr>
              <a:t>suma, é possível e pertinente articular bem fé cristã e opção política, desde que se distinga uma da </a:t>
            </a:r>
            <a:r>
              <a:rPr lang="pt-BR" dirty="0" smtClean="0">
                <a:solidFill>
                  <a:schemeClr val="tx1"/>
                </a:solidFill>
              </a:rPr>
              <a:t>outra. Unir sem confundir; distinguir sem separar.</a:t>
            </a:r>
            <a:endParaRPr lang="pt-B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b="1" dirty="0" smtClean="0"/>
              <a:t>PRINCÍPIO DA PASTORALIDADE</a:t>
            </a:r>
            <a:endParaRPr lang="pt-BR" sz="4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/>
              <a:t>O Concílio Vaticano II consagrou o “princípio da </a:t>
            </a:r>
            <a:r>
              <a:rPr lang="pt-BR" dirty="0" err="1"/>
              <a:t>pastoralidade</a:t>
            </a:r>
            <a:r>
              <a:rPr lang="pt-BR" dirty="0"/>
              <a:t>” em teologia. Este princípio, mais que diminuir o caráter dogmático e doutrinal da reflexão teológica, é sua tradução viva em cada tempo e lugar. Segundo João XXIII, no discurso de abertura do Concílio, “é necessário que esta doutrina certa e imutável, que deve ser fielmente respeitada, seja aprofundada e exposta de forma a responder às exigências do nosso tempo” (João XXIII, 1962). Com esse intuito foram elaboradas as Constituições, Decretos e Declarações conciliares, num esforço impressionante de “</a:t>
            </a:r>
            <a:r>
              <a:rPr lang="pt-BR" i="1" dirty="0" err="1"/>
              <a:t>aggiornamento</a:t>
            </a:r>
            <a:r>
              <a:rPr lang="pt-BR" dirty="0"/>
              <a:t>”/atualização de alguns dos elementos constitutivos da fé da Igreja. </a:t>
            </a:r>
          </a:p>
        </p:txBody>
      </p:sp>
    </p:spTree>
    <p:extLst>
      <p:ext uri="{BB962C8B-B14F-4D97-AF65-F5344CB8AC3E}">
        <p14:creationId xmlns:p14="http://schemas.microsoft.com/office/powerpoint/2010/main" val="7996286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PRINCÍPIO DA PASTORALIDADE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79714"/>
          </a:xfrm>
        </p:spPr>
        <p:txBody>
          <a:bodyPr>
            <a:normAutofit fontScale="55000" lnSpcReduction="20000"/>
          </a:bodyPr>
          <a:lstStyle/>
          <a:p>
            <a:r>
              <a:rPr lang="pt-BR" sz="4400" dirty="0"/>
              <a:t>As repercussões da recepção do “princípio da </a:t>
            </a:r>
            <a:r>
              <a:rPr lang="pt-BR" sz="4400" dirty="0" err="1"/>
              <a:t>pastoralidade</a:t>
            </a:r>
            <a:r>
              <a:rPr lang="pt-BR" sz="4400" dirty="0"/>
              <a:t>” no corpo eclesial logo se fizeram notar: na reforma litúrgica (</a:t>
            </a:r>
            <a:r>
              <a:rPr lang="pt-BR" sz="4400" i="1" dirty="0" err="1"/>
              <a:t>Sacrosanctum</a:t>
            </a:r>
            <a:r>
              <a:rPr lang="pt-BR" sz="4400" i="1" dirty="0"/>
              <a:t> </a:t>
            </a:r>
            <a:r>
              <a:rPr lang="pt-BR" sz="4400" i="1" dirty="0" err="1"/>
              <a:t>Concilium</a:t>
            </a:r>
            <a:r>
              <a:rPr lang="pt-BR" sz="4400" dirty="0"/>
              <a:t>), na compreensão da Igreja (</a:t>
            </a:r>
            <a:r>
              <a:rPr lang="pt-BR" sz="4400" i="1" dirty="0" err="1"/>
              <a:t>Lumen</a:t>
            </a:r>
            <a:r>
              <a:rPr lang="pt-BR" sz="4400" i="1" dirty="0"/>
              <a:t> Gentium</a:t>
            </a:r>
            <a:r>
              <a:rPr lang="pt-BR" sz="4400" dirty="0"/>
              <a:t>), no lugar que a Sagrada Escritura passou a ocupar na vida e na reflexão cristãs (</a:t>
            </a:r>
            <a:r>
              <a:rPr lang="pt-BR" sz="4400" i="1" dirty="0"/>
              <a:t>Dei Verbum</a:t>
            </a:r>
            <a:r>
              <a:rPr lang="pt-BR" sz="4400" dirty="0"/>
              <a:t>), na postura da Igreja diante do mundo moderno (</a:t>
            </a:r>
            <a:r>
              <a:rPr lang="pt-BR" sz="4400" i="1" dirty="0" err="1"/>
              <a:t>Gaudium</a:t>
            </a:r>
            <a:r>
              <a:rPr lang="pt-BR" sz="4400" i="1" dirty="0"/>
              <a:t> et </a:t>
            </a:r>
            <a:r>
              <a:rPr lang="pt-BR" sz="4400" i="1" dirty="0" err="1"/>
              <a:t>spes</a:t>
            </a:r>
            <a:r>
              <a:rPr lang="pt-BR" sz="4400" dirty="0"/>
              <a:t>), com repercussões no diálogo ecumênico (</a:t>
            </a:r>
            <a:r>
              <a:rPr lang="pt-BR" sz="4400" i="1" dirty="0" err="1"/>
              <a:t>Unitatis</a:t>
            </a:r>
            <a:r>
              <a:rPr lang="pt-BR" sz="4400" i="1" dirty="0"/>
              <a:t> </a:t>
            </a:r>
            <a:r>
              <a:rPr lang="pt-BR" sz="4400" i="1" dirty="0" err="1"/>
              <a:t>redintegratio</a:t>
            </a:r>
            <a:r>
              <a:rPr lang="pt-BR" sz="4400" i="1" dirty="0"/>
              <a:t>; </a:t>
            </a:r>
            <a:r>
              <a:rPr lang="pt-BR" sz="4400" i="1" dirty="0" err="1"/>
              <a:t>Orientalium</a:t>
            </a:r>
            <a:r>
              <a:rPr lang="pt-BR" sz="4400" i="1" dirty="0"/>
              <a:t> </a:t>
            </a:r>
            <a:r>
              <a:rPr lang="pt-BR" sz="4400" i="1" dirty="0" err="1"/>
              <a:t>ecclesiarum</a:t>
            </a:r>
            <a:r>
              <a:rPr lang="pt-BR" sz="4400" dirty="0"/>
              <a:t>), no diálogo inter-religioso (</a:t>
            </a:r>
            <a:r>
              <a:rPr lang="pt-BR" sz="4400" i="1" dirty="0" err="1"/>
              <a:t>Nostra</a:t>
            </a:r>
            <a:r>
              <a:rPr lang="pt-BR" sz="4400" i="1" dirty="0"/>
              <a:t> </a:t>
            </a:r>
            <a:r>
              <a:rPr lang="pt-BR" sz="4400" i="1" dirty="0" err="1"/>
              <a:t>aetate</a:t>
            </a:r>
            <a:r>
              <a:rPr lang="pt-BR" sz="4400" dirty="0"/>
              <a:t>) e no modo de se pensar a </a:t>
            </a:r>
            <a:r>
              <a:rPr lang="pt-BR" sz="4400" dirty="0" err="1"/>
              <a:t>missionaridade</a:t>
            </a:r>
            <a:r>
              <a:rPr lang="pt-BR" sz="4400" dirty="0"/>
              <a:t> (</a:t>
            </a:r>
            <a:r>
              <a:rPr lang="pt-BR" sz="4400" i="1" dirty="0"/>
              <a:t>Ad gentes</a:t>
            </a:r>
            <a:r>
              <a:rPr lang="pt-BR" sz="4400" dirty="0"/>
              <a:t>), na visão da hierarquia (</a:t>
            </a:r>
            <a:r>
              <a:rPr lang="pt-BR" sz="4400" i="1" dirty="0" err="1"/>
              <a:t>Christus</a:t>
            </a:r>
            <a:r>
              <a:rPr lang="pt-BR" sz="4400" i="1" dirty="0"/>
              <a:t> dominus</a:t>
            </a:r>
            <a:r>
              <a:rPr lang="pt-BR" sz="4400" dirty="0"/>
              <a:t>), do  ministério ordenado (</a:t>
            </a:r>
            <a:r>
              <a:rPr lang="pt-BR" sz="4400" i="1" dirty="0" err="1"/>
              <a:t>Presbyterorum</a:t>
            </a:r>
            <a:r>
              <a:rPr lang="pt-BR" sz="4400" i="1" dirty="0"/>
              <a:t> </a:t>
            </a:r>
            <a:r>
              <a:rPr lang="pt-BR" sz="4400" i="1" dirty="0" err="1"/>
              <a:t>ordinis</a:t>
            </a:r>
            <a:r>
              <a:rPr lang="pt-BR" sz="4400" dirty="0"/>
              <a:t>), da vida religiosa (</a:t>
            </a:r>
            <a:r>
              <a:rPr lang="pt-BR" sz="4400" i="1" dirty="0" err="1"/>
              <a:t>Perfectae</a:t>
            </a:r>
            <a:r>
              <a:rPr lang="pt-BR" sz="4400" i="1" dirty="0"/>
              <a:t> </a:t>
            </a:r>
            <a:r>
              <a:rPr lang="pt-BR" sz="4400" i="1" dirty="0" err="1"/>
              <a:t>caritatis</a:t>
            </a:r>
            <a:r>
              <a:rPr lang="pt-BR" sz="4400" dirty="0"/>
              <a:t>), da vocação dos leigos (</a:t>
            </a:r>
            <a:r>
              <a:rPr lang="pt-BR" sz="4400" i="1" dirty="0" err="1"/>
              <a:t>Apostolicam</a:t>
            </a:r>
            <a:r>
              <a:rPr lang="pt-BR" sz="4400" i="1" dirty="0"/>
              <a:t> </a:t>
            </a:r>
            <a:r>
              <a:rPr lang="pt-BR" sz="4400" i="1" dirty="0" err="1"/>
              <a:t>actuositatem</a:t>
            </a:r>
            <a:r>
              <a:rPr lang="pt-BR" sz="4400" dirty="0"/>
              <a:t>), da formação dos presbíteros (</a:t>
            </a:r>
            <a:r>
              <a:rPr lang="pt-BR" sz="4400" i="1" dirty="0" err="1"/>
              <a:t>Optatam</a:t>
            </a:r>
            <a:r>
              <a:rPr lang="pt-BR" sz="4400" i="1" dirty="0"/>
              <a:t> </a:t>
            </a:r>
            <a:r>
              <a:rPr lang="pt-BR" sz="4400" i="1" dirty="0" err="1"/>
              <a:t>totius</a:t>
            </a:r>
            <a:r>
              <a:rPr lang="pt-BR" sz="4400" dirty="0"/>
              <a:t>), dos meios de comunicação (</a:t>
            </a:r>
            <a:r>
              <a:rPr lang="pt-BR" sz="4400" i="1" dirty="0"/>
              <a:t>Inter mirifica</a:t>
            </a:r>
            <a:r>
              <a:rPr lang="pt-BR" sz="4400" dirty="0"/>
              <a:t>), da educação (</a:t>
            </a:r>
            <a:r>
              <a:rPr lang="pt-BR" sz="4400" i="1" dirty="0" err="1"/>
              <a:t>Gravissimum</a:t>
            </a:r>
            <a:r>
              <a:rPr lang="pt-BR" sz="4400" i="1" dirty="0"/>
              <a:t> </a:t>
            </a:r>
            <a:r>
              <a:rPr lang="pt-BR" sz="4400" i="1" dirty="0" err="1"/>
              <a:t>educationis</a:t>
            </a:r>
            <a:r>
              <a:rPr lang="pt-BR" sz="4400" dirty="0"/>
              <a:t>) e da liberdade religiosa (</a:t>
            </a:r>
            <a:r>
              <a:rPr lang="pt-BR" sz="4400" i="1" dirty="0" err="1"/>
              <a:t>Dignitatis</a:t>
            </a:r>
            <a:r>
              <a:rPr lang="pt-BR" sz="4400" i="1" dirty="0"/>
              <a:t> </a:t>
            </a:r>
            <a:r>
              <a:rPr lang="pt-BR" sz="4400" i="1" dirty="0" err="1"/>
              <a:t>humanae</a:t>
            </a:r>
            <a:r>
              <a:rPr lang="pt-BR" sz="4400" dirty="0"/>
              <a:t>).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688214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VATICANO II- GAUDIUM ET SPES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b="1" dirty="0"/>
              <a:t>A comunidade política e a </a:t>
            </a:r>
            <a:r>
              <a:rPr lang="pt-BR" b="1" dirty="0" smtClean="0"/>
              <a:t>Igreja</a:t>
            </a:r>
          </a:p>
          <a:p>
            <a:r>
              <a:rPr lang="pt-BR" dirty="0" smtClean="0"/>
              <a:t>1. A Igreja não é uma organização política, mas não pode ser indiferente à política.</a:t>
            </a:r>
          </a:p>
          <a:p>
            <a:r>
              <a:rPr lang="pt-BR" dirty="0" smtClean="0"/>
              <a:t>2. É preciso reconhecer o caráter plural da sociedade e de sua organização política.</a:t>
            </a:r>
          </a:p>
          <a:p>
            <a:r>
              <a:rPr lang="pt-BR" dirty="0" smtClean="0"/>
              <a:t>3. É preciso distinguir e respeitar a atuação individual e/ou grupal dos cristãos e da comunidade eclesial institucional.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342842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GAUDIUM ET SPES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b="1" dirty="0" smtClean="0"/>
              <a:t>Íntima </a:t>
            </a:r>
            <a:r>
              <a:rPr lang="pt-BR" b="1" dirty="0"/>
              <a:t>união da Igreja com toda a família humana</a:t>
            </a:r>
            <a:endParaRPr lang="pt-BR" dirty="0"/>
          </a:p>
          <a:p>
            <a:r>
              <a:rPr lang="pt-BR" dirty="0"/>
              <a:t>1. As alegrias e as esperanças, as tristezas e as angústias dos homens de hoje, sobretudo dos pobres e de todos aqueles que sofrem, são também as alegrias e as esperanças, as tristezas e as angústias dos discípulos de Cristo; e não há realidade alguma verdadeiramente humana que não encontre eco no seu coração. Porque a sua comunidade é formada por homens, que, reunidos em Cristo, são guiados pelo Espírito Santo na sua peregrinação em demanda do reino do Pai, e receberam a mensagem da salvação para a comunicar a todos. Por este motivo, a Igreja sente-se real e intimamente ligada ao género humano e à sua história.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66121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b="1" dirty="0" smtClean="0"/>
              <a:t>GAUDIUM ET SPES</a:t>
            </a:r>
            <a:endParaRPr lang="pt-BR" sz="4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“o divórcio entre a fé professada e a vida cotidiana de muitos deve ser enumerado entre os erros mais graves do nosso tempo” e “ao negligenciar os seus deveres temporais, o cristão negligencia os seus deveres para com o próximo e o próprio Deus e coloca em perigo a sua salvação eterna” (GS 43).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MEDELLIN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“A carência de uma consciência política em nossos países torna imprescindível a ação educadora da Igreja, com vistas a que os cristãos considerem sua participação na vida política da nação como um dever de consciência e como o exercício da caridade em seu sentido mais nobre e eficaz para a vida da comunidade”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PUEBLA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BR" dirty="0"/>
              <a:t>“A fé cristã não despreza a atividade política; pelo contrário, a valoriza e a tem em alta estima</a:t>
            </a:r>
            <a:r>
              <a:rPr lang="pt-BR" dirty="0" smtClean="0"/>
              <a:t>”</a:t>
            </a:r>
          </a:p>
          <a:p>
            <a:pPr algn="just"/>
            <a:r>
              <a:rPr lang="pt-BR" dirty="0"/>
              <a:t>“A Igreja – falando ainda em geral, sem distinguir o papel que compete a seus diversos membros – sente como seu dever e direito estar presente neste campo da realidade: porque o cristianismo deve evangelizar a totalidade da existência humana, inclusive a dimensão política. Por isso ela critica aqueles que tendem a reduzir o espaço da fé à vida pessoal ou familiar, excluindo a ordem profissional, econômica, social e política, como se o pecado, o amor, a oração e o perdão não tivessem importância aí”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SANTO DOMINGO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“Poucos assumem os valores cristãos como elemento de sua identidade cultural, não sentido a necessidade de um compromisso eclesial e evangelizador. Como consequência, o mundo do </a:t>
            </a:r>
            <a:r>
              <a:rPr lang="pt-BR" dirty="0" smtClean="0"/>
              <a:t>trabalho, </a:t>
            </a:r>
            <a:r>
              <a:rPr lang="pt-BR" dirty="0"/>
              <a:t>da política, da economia, da ciência, da arte, da literatura e dos meios de comunicação social não são guiados por critérios evangélicos. Assim se explica a incoerência entre a fé que dizem professar e o compromisso real na vida”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SANTO DOMINGO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“A persistência de certa mentalidade clerical nos numerosos agentes de pastoral, clérigos e inclusive leigos (cf. Puebla 784), a dedicação preferencial de muitos leigos a tarefas intraeclesiais e uma deficiente formação privam-nos de dar respostas eficazes aos atuais desafios da sociedade” (96)</a:t>
            </a:r>
            <a:endParaRPr lang="pt-B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APARECIDA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“As </a:t>
            </a:r>
            <a:r>
              <a:rPr lang="pt-BR" dirty="0"/>
              <a:t>Conferências Episcopais e igrejas locais têm a missão de promover renovados esforços para fortalecer uma Pastoral Social estruturada, orgânica e integral (Aparecida 401)” </a:t>
            </a:r>
            <a:endParaRPr lang="pt-BR" dirty="0" smtClean="0"/>
          </a:p>
          <a:p>
            <a:r>
              <a:rPr lang="pt-BR" dirty="0" smtClean="0"/>
              <a:t>Enumera propostas concretas: </a:t>
            </a:r>
            <a:r>
              <a:rPr lang="pt-BR" dirty="0"/>
              <a:t>“Apoiar a participação da sociedade civil para re-orientação e consequente reabilitação ética da política</a:t>
            </a:r>
            <a:r>
              <a:rPr lang="pt-BR" dirty="0" smtClean="0"/>
              <a:t>”;</a:t>
            </a:r>
          </a:p>
          <a:p>
            <a:r>
              <a:rPr lang="pt-BR" dirty="0" smtClean="0"/>
              <a:t>“</a:t>
            </a:r>
            <a:r>
              <a:rPr lang="pt-BR" dirty="0"/>
              <a:t>Formar na ética cristã que estabelece como desafio a conquista do bem comum a criação de oportunidades para todos, a luta contra a corrupção, a vigência dos direitos do trabalho e sindicais”; </a:t>
            </a:r>
            <a:endParaRPr lang="pt-BR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O QUE A FÉ NÃO É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A fé não é uma aspirina espiritual</a:t>
            </a:r>
          </a:p>
          <a:p>
            <a:r>
              <a:rPr lang="pt-BR" dirty="0" smtClean="0"/>
              <a:t>A fé não é uma fonte de conhecimento secreto</a:t>
            </a:r>
          </a:p>
          <a:p>
            <a:r>
              <a:rPr lang="pt-BR" dirty="0" smtClean="0"/>
              <a:t>A fé não é uma ideologia</a:t>
            </a:r>
          </a:p>
          <a:p>
            <a:r>
              <a:rPr lang="pt-BR" dirty="0" smtClean="0"/>
              <a:t>A fé não é um cobertor de segurança</a:t>
            </a:r>
          </a:p>
          <a:p>
            <a:r>
              <a:rPr lang="pt-BR" dirty="0" smtClean="0"/>
              <a:t>A fé não é uma cláusula de salvaguarda ou uma brecha</a:t>
            </a:r>
          </a:p>
          <a:p>
            <a:r>
              <a:rPr lang="pt-BR" dirty="0" smtClean="0"/>
              <a:t>A fé não é uma muleta</a:t>
            </a:r>
          </a:p>
          <a:p>
            <a:r>
              <a:rPr lang="pt-BR" dirty="0" smtClean="0"/>
              <a:t>A fé não é a solução para todos os problemas</a:t>
            </a:r>
          </a:p>
          <a:p>
            <a:r>
              <a:rPr lang="pt-BR" dirty="0" smtClean="0"/>
              <a:t>A fé não é uma forma de escapar da morte</a:t>
            </a:r>
          </a:p>
          <a:p>
            <a:r>
              <a:rPr lang="pt-BR" dirty="0" smtClean="0"/>
              <a:t>A fé não é a resposta para todas as perguntas</a:t>
            </a:r>
          </a:p>
          <a:p>
            <a:r>
              <a:rPr lang="pt-BR" dirty="0" smtClean="0"/>
              <a:t>A fé não é o oposto da dúvida.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221211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APARECIDA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“Trabalhar pelo bem comum global como forma de promover uma justa regulação da economia, das finanças e do comércio mundial”; </a:t>
            </a:r>
          </a:p>
          <a:p>
            <a:r>
              <a:rPr lang="pt-BR" dirty="0"/>
              <a:t>“Examinar atentamente os Tratados </a:t>
            </a:r>
            <a:r>
              <a:rPr lang="pt-BR" dirty="0" smtClean="0"/>
              <a:t>intergovernamentais </a:t>
            </a:r>
            <a:r>
              <a:rPr lang="pt-BR" dirty="0"/>
              <a:t>e outras negociações a respeito do livre comércio”; </a:t>
            </a:r>
          </a:p>
          <a:p>
            <a:r>
              <a:rPr lang="pt-BR" dirty="0"/>
              <a:t>“Chamar todos os homens e mulheres de boa vontade a colocar em prática princípios fundamentais como o bem comum, a </a:t>
            </a:r>
            <a:r>
              <a:rPr lang="pt-BR" dirty="0" smtClean="0"/>
              <a:t>subsidiariedade, </a:t>
            </a:r>
            <a:r>
              <a:rPr lang="pt-BR" dirty="0"/>
              <a:t>a solidariedade </a:t>
            </a:r>
            <a:r>
              <a:rPr lang="pt-BR" dirty="0" err="1"/>
              <a:t>intergerencial</a:t>
            </a:r>
            <a:r>
              <a:rPr lang="pt-BR" dirty="0"/>
              <a:t> e </a:t>
            </a:r>
            <a:r>
              <a:rPr lang="pt-BR" dirty="0" err="1"/>
              <a:t>intragerencial</a:t>
            </a:r>
            <a:r>
              <a:rPr lang="pt-BR" dirty="0"/>
              <a:t>” (Aparecida 406).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15488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PRIVATIZAÇÃO DA FÉ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Passamos por uma forte tendência de negação de qualquer mediação para a vivência da fé.</a:t>
            </a:r>
          </a:p>
          <a:p>
            <a:r>
              <a:rPr lang="pt-BR" dirty="0" smtClean="0"/>
              <a:t>Nega-se a mediação institucional, comunitária e até de gurus...</a:t>
            </a:r>
          </a:p>
          <a:p>
            <a:r>
              <a:rPr lang="pt-BR" dirty="0" smtClean="0"/>
              <a:t>Em busca do Deus interior, que vive no coração de </a:t>
            </a:r>
            <a:r>
              <a:rPr lang="pt-BR" smtClean="0"/>
              <a:t>cada pessoa.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27662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pt-BR" b="1" dirty="0" smtClean="0"/>
              <a:t>IRRUPÇÃO DO NOVO CATÓLICO</a:t>
            </a:r>
            <a:endParaRPr lang="pt-BR" b="1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2337501"/>
              </p:ext>
            </p:extLst>
          </p:nvPr>
        </p:nvGraphicFramePr>
        <p:xfrm>
          <a:off x="467544" y="1340768"/>
          <a:ext cx="8064895" cy="5040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4827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083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80831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0081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FF0000"/>
                          </a:solidFill>
                          <a:effectLst/>
                        </a:rPr>
                        <a:t>Regime de validação</a:t>
                      </a:r>
                      <a:endParaRPr lang="pt-BR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FF0000"/>
                          </a:solidFill>
                          <a:effectLst/>
                        </a:rPr>
                        <a:t>Instância de validação</a:t>
                      </a:r>
                      <a:endParaRPr lang="pt-BR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FF0000"/>
                          </a:solidFill>
                          <a:effectLst/>
                        </a:rPr>
                        <a:t>Critério de validação</a:t>
                      </a:r>
                      <a:endParaRPr lang="pt-BR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081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FF0000"/>
                          </a:solidFill>
                          <a:effectLst/>
                        </a:rPr>
                        <a:t>Institucional</a:t>
                      </a:r>
                      <a:endParaRPr lang="pt-BR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FF0000"/>
                          </a:solidFill>
                          <a:effectLst/>
                        </a:rPr>
                        <a:t>A autoridade institucional </a:t>
                      </a:r>
                      <a:endParaRPr lang="pt-BR" sz="200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solidFill>
                            <a:srgbClr val="FF0000"/>
                          </a:solidFill>
                          <a:effectLst/>
                        </a:rPr>
                        <a:t>qualificada</a:t>
                      </a:r>
                      <a:endParaRPr lang="pt-BR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FF0000"/>
                          </a:solidFill>
                          <a:effectLst/>
                        </a:rPr>
                        <a:t>A conformidade</a:t>
                      </a:r>
                      <a:endParaRPr lang="pt-BR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081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FF0000"/>
                          </a:solidFill>
                          <a:effectLst/>
                        </a:rPr>
                        <a:t>Comunitária</a:t>
                      </a:r>
                      <a:endParaRPr lang="pt-BR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FF0000"/>
                          </a:solidFill>
                          <a:effectLst/>
                        </a:rPr>
                        <a:t>O grupo como tal</a:t>
                      </a:r>
                      <a:endParaRPr lang="pt-BR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FF0000"/>
                          </a:solidFill>
                          <a:effectLst/>
                        </a:rPr>
                        <a:t>A coerência</a:t>
                      </a:r>
                      <a:endParaRPr lang="pt-BR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081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FF0000"/>
                          </a:solidFill>
                          <a:effectLst/>
                        </a:rPr>
                        <a:t>Mútua</a:t>
                      </a:r>
                      <a:endParaRPr lang="pt-BR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FF0000"/>
                          </a:solidFill>
                          <a:effectLst/>
                        </a:rPr>
                        <a:t>O outro</a:t>
                      </a:r>
                      <a:endParaRPr lang="pt-BR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FF0000"/>
                          </a:solidFill>
                          <a:effectLst/>
                        </a:rPr>
                        <a:t>A autenticidade</a:t>
                      </a:r>
                      <a:endParaRPr lang="pt-BR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0081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solidFill>
                            <a:srgbClr val="FF0000"/>
                          </a:solidFill>
                          <a:effectLst/>
                        </a:rPr>
                        <a:t>Auto validação</a:t>
                      </a:r>
                      <a:endParaRPr lang="pt-BR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FF0000"/>
                          </a:solidFill>
                          <a:effectLst/>
                        </a:rPr>
                        <a:t>O indivíduo, ele mesmo</a:t>
                      </a:r>
                      <a:endParaRPr lang="pt-BR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FF0000"/>
                          </a:solidFill>
                          <a:effectLst/>
                        </a:rPr>
                        <a:t>A certeza subjetiva</a:t>
                      </a:r>
                      <a:endParaRPr lang="pt-BR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77222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PRIVATIZAÇÃO DA FÉ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</a:t>
            </a:r>
            <a:r>
              <a:rPr lang="pt-BR" b="1" dirty="0"/>
              <a:t>primeira etapa </a:t>
            </a:r>
            <a:r>
              <a:rPr lang="pt-BR" dirty="0"/>
              <a:t>pode ser identificada com aquela predominante até o início do Concílio Vaticano II, onde a Igreja Católica, mesmo com o vendaval iluminista, parece ser uma sólida </a:t>
            </a:r>
            <a:r>
              <a:rPr lang="pt-BR" i="1" dirty="0"/>
              <a:t>instituição tradicional.</a:t>
            </a:r>
            <a:r>
              <a:rPr lang="pt-BR" dirty="0"/>
              <a:t>  </a:t>
            </a:r>
            <a:endParaRPr lang="pt-BR" dirty="0" smtClean="0"/>
          </a:p>
          <a:p>
            <a:r>
              <a:rPr lang="pt-BR" dirty="0"/>
              <a:t>A </a:t>
            </a:r>
            <a:r>
              <a:rPr lang="pt-BR" b="1" dirty="0"/>
              <a:t>segunda etapa</a:t>
            </a:r>
            <a:r>
              <a:rPr lang="pt-BR" dirty="0"/>
              <a:t> pode ser caracterizada como a da irrupção do elemento comunitário na vivência da fé.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281086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sz="6000" b="1" dirty="0"/>
              <a:t>PRIVATIZAÇÃO DA FÉ </a:t>
            </a:r>
            <a:r>
              <a:rPr lang="pt-BR" b="1" dirty="0" smtClean="0"/>
              <a:t/>
            </a:r>
            <a:br>
              <a:rPr lang="pt-BR" b="1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dirty="0" smtClean="0"/>
          </a:p>
          <a:p>
            <a:endParaRPr lang="pt-BR" b="1" dirty="0"/>
          </a:p>
          <a:p>
            <a:r>
              <a:rPr lang="pt-BR" b="1" dirty="0" smtClean="0"/>
              <a:t>A </a:t>
            </a:r>
            <a:r>
              <a:rPr lang="pt-BR" b="1" dirty="0"/>
              <a:t>terceira etapa</a:t>
            </a:r>
            <a:r>
              <a:rPr lang="pt-BR" dirty="0"/>
              <a:t> é caracterizada pelo forte acento no </a:t>
            </a:r>
            <a:r>
              <a:rPr lang="pt-BR" dirty="0" smtClean="0"/>
              <a:t>individualismo, mas ainda mantém um referencial externo: o outro. </a:t>
            </a:r>
          </a:p>
          <a:p>
            <a:r>
              <a:rPr lang="pt-BR" dirty="0" smtClean="0"/>
              <a:t>A </a:t>
            </a:r>
            <a:r>
              <a:rPr lang="pt-BR" b="1" dirty="0"/>
              <a:t>quarta etapa</a:t>
            </a:r>
            <a:r>
              <a:rPr lang="pt-BR" dirty="0"/>
              <a:t> é a exacerbação do </a:t>
            </a:r>
            <a:r>
              <a:rPr lang="pt-BR" dirty="0" smtClean="0"/>
              <a:t>individualismo. Negação das mediações.</a:t>
            </a:r>
          </a:p>
          <a:p>
            <a:endParaRPr lang="pt-BR" dirty="0"/>
          </a:p>
          <a:p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24695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sz="4000" b="1" dirty="0" smtClean="0"/>
              <a:t>UMA NOVA RELIGIÃO </a:t>
            </a:r>
            <a:br>
              <a:rPr lang="pt-BR" sz="4000" b="1" dirty="0" smtClean="0"/>
            </a:br>
            <a:r>
              <a:rPr lang="pt-BR" sz="4000" b="1" dirty="0" smtClean="0"/>
              <a:t>QUE INCOMODAVA O PODER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20000"/>
          </a:bodyPr>
          <a:lstStyle/>
          <a:p>
            <a:r>
              <a:rPr lang="pt-BR" dirty="0"/>
              <a:t>A Igreja era pensada como rede de comunidades e sua unidade, muito além da centralidade romana, se dava na fidelidade ao seguimento de Jesus</a:t>
            </a:r>
            <a:r>
              <a:rPr lang="pt-BR" dirty="0" smtClean="0"/>
              <a:t>.</a:t>
            </a:r>
          </a:p>
          <a:p>
            <a:r>
              <a:rPr lang="pt-BR" dirty="0" smtClean="0"/>
              <a:t>Neste </a:t>
            </a:r>
            <a:r>
              <a:rPr lang="pt-BR" dirty="0"/>
              <a:t>contexto, entende-se bem a dimensão bíblica da articulação entre fé cristã e política e pode-se ancorar tal articulação nos textos dos evangelhos, pois isso “assegura a fidelidade à história de Jesus que, ao sair de Nazaré, ensinou um caminho de libertação para os pobres, foi morto pelo império romano mas ressuscitado pelo </a:t>
            </a:r>
            <a:r>
              <a:rPr lang="pt-BR" dirty="0" smtClean="0"/>
              <a:t>Espírito”.</a:t>
            </a:r>
          </a:p>
          <a:p>
            <a:r>
              <a:rPr lang="pt-BR" dirty="0" smtClean="0"/>
              <a:t> As </a:t>
            </a:r>
            <a:r>
              <a:rPr lang="pt-BR" dirty="0"/>
              <a:t>comunidades primeiras se serviram da estrutura da casa para iniciar seu processo de aglutinação de pessoas em torno da memória de Jesus.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A VIRADA CONSTANTINIANA</a:t>
            </a:r>
            <a:br>
              <a:rPr lang="pt-BR" b="1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/>
              <a:t>No século quarto, deu-se uma reviravolta no grupo de seguidores de Jesus, que marcou profundamente a compreensão da relação entre fé e política. </a:t>
            </a:r>
            <a:endParaRPr lang="pt-BR" dirty="0" smtClean="0"/>
          </a:p>
          <a:p>
            <a:r>
              <a:rPr lang="pt-BR" dirty="0"/>
              <a:t>A partir do século quarto, passam de seita religiosa suspeita e perseguida para religião oficial do Estado, perseguidora do paganismo. </a:t>
            </a:r>
            <a:endParaRPr lang="pt-BR" dirty="0" smtClean="0"/>
          </a:p>
          <a:p>
            <a:r>
              <a:rPr lang="pt-BR" dirty="0" smtClean="0"/>
              <a:t>Os </a:t>
            </a:r>
            <a:r>
              <a:rPr lang="pt-BR" dirty="0"/>
              <a:t>perseguidos, daqui por diante, serão aqueles que não quiserem aderir a tal proposta.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REAÇÃO LAICAL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Houve quem reagiu e fugiu para o deserto, a fim de tentar dar continuidade à vida radical pregada por Jesus. </a:t>
            </a:r>
            <a:endParaRPr lang="pt-BR" dirty="0" smtClean="0"/>
          </a:p>
          <a:p>
            <a:r>
              <a:rPr lang="pt-BR" dirty="0" smtClean="0"/>
              <a:t>Eram </a:t>
            </a:r>
            <a:r>
              <a:rPr lang="pt-BR" dirty="0"/>
              <a:t>leigos que afirmavam ir ao deserto para serem cristãos, para se salvarem, imitando a vida dos apóstolos e dos mártires, dos quais a Igreja havia se </a:t>
            </a:r>
            <a:r>
              <a:rPr lang="pt-BR" dirty="0" smtClean="0"/>
              <a:t>afastado.</a:t>
            </a:r>
          </a:p>
          <a:p>
            <a:r>
              <a:rPr lang="pt-BR" dirty="0" smtClean="0"/>
              <a:t>Exemplo: Antão.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IGREJA E ESTADO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/>
              <a:t>Da relação Igreja-Estado surgem modelos de estrutura eclesial cada vez mais parecidos com o poder político. No Oriente, eram os imperadores que intervinham por demais na Igreja criando um sistema conhecido como </a:t>
            </a:r>
            <a:r>
              <a:rPr lang="pt-BR" dirty="0" err="1"/>
              <a:t>cesaropapismo</a:t>
            </a:r>
            <a:r>
              <a:rPr lang="pt-BR" dirty="0"/>
              <a:t>; enquanto, na Igreja ocidental, eram os papas que intervinham demais na vida do império, fazendo surgir o </a:t>
            </a:r>
            <a:r>
              <a:rPr lang="pt-BR" dirty="0" err="1" smtClean="0"/>
              <a:t>papacesarismo</a:t>
            </a:r>
            <a:r>
              <a:rPr lang="pt-BR" dirty="0" smtClean="0"/>
              <a:t>.</a:t>
            </a:r>
          </a:p>
          <a:p>
            <a:r>
              <a:rPr lang="pt-BR" dirty="0"/>
              <a:t>O papa Gregório VII (1073-1085) consolida um centralismo romano nunca visto na história e enfrenta essa situação com sua máxima: o Estado aos leigos e a Igreja aos clérigos.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CONFLITOS MEDIEVAIS </a:t>
            </a:r>
            <a:br>
              <a:rPr lang="pt-BR" b="1" dirty="0" smtClean="0"/>
            </a:br>
            <a:r>
              <a:rPr lang="pt-BR" b="1" dirty="0" smtClean="0"/>
              <a:t>ENTRE LEIGOS E HIERARQUIA</a:t>
            </a:r>
            <a:br>
              <a:rPr lang="pt-BR" b="1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Hierarquia em busca cada vez mais de poder</a:t>
            </a:r>
          </a:p>
          <a:p>
            <a:r>
              <a:rPr lang="pt-BR" sz="3600" dirty="0" smtClean="0"/>
              <a:t>Leigos do poder contra o poder dos clérigos</a:t>
            </a:r>
          </a:p>
          <a:p>
            <a:r>
              <a:rPr lang="pt-BR" sz="3600" dirty="0" smtClean="0"/>
              <a:t>Papas mundanos</a:t>
            </a:r>
          </a:p>
          <a:p>
            <a:r>
              <a:rPr lang="pt-BR" sz="3600" dirty="0" smtClean="0"/>
              <a:t>Padres despreparados</a:t>
            </a:r>
          </a:p>
          <a:p>
            <a:r>
              <a:rPr lang="pt-BR" sz="3600" dirty="0" smtClean="0"/>
              <a:t>Movimentos mendicantes</a:t>
            </a:r>
            <a:endParaRPr lang="pt-BR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DO SÉCULO XVI AO XX</a:t>
            </a:r>
            <a:r>
              <a:rPr lang="pt-BR" b="1" dirty="0"/>
              <a:t/>
            </a:r>
            <a:br>
              <a:rPr lang="pt-BR" b="1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Reforma Protestante</a:t>
            </a:r>
          </a:p>
          <a:p>
            <a:r>
              <a:rPr lang="pt-BR" dirty="0" smtClean="0"/>
              <a:t>Contra-Reforma: Trento (1545-1563)</a:t>
            </a:r>
          </a:p>
          <a:p>
            <a:r>
              <a:rPr lang="pt-BR" dirty="0"/>
              <a:t>Século XVII: </a:t>
            </a:r>
            <a:r>
              <a:rPr lang="pt-BR" dirty="0" smtClean="0"/>
              <a:t>racionalismo/empirismo </a:t>
            </a:r>
          </a:p>
          <a:p>
            <a:r>
              <a:rPr lang="pt-BR" dirty="0"/>
              <a:t>Século XVIII (1760): início da revolução </a:t>
            </a:r>
            <a:r>
              <a:rPr lang="pt-BR" dirty="0" smtClean="0"/>
              <a:t>industrial</a:t>
            </a:r>
          </a:p>
          <a:p>
            <a:r>
              <a:rPr lang="pt-BR" dirty="0"/>
              <a:t>Século XVIII (1789): revolução francesa </a:t>
            </a:r>
            <a:endParaRPr lang="pt-BR" dirty="0" smtClean="0"/>
          </a:p>
          <a:p>
            <a:r>
              <a:rPr lang="pt-BR" dirty="0"/>
              <a:t>Século XIX (1869-1870): Concílio Vaticano </a:t>
            </a:r>
            <a:r>
              <a:rPr lang="pt-BR" dirty="0" smtClean="0"/>
              <a:t>I</a:t>
            </a:r>
          </a:p>
          <a:p>
            <a:r>
              <a:rPr lang="pt-BR" dirty="0"/>
              <a:t>O Papa Leão </a:t>
            </a:r>
            <a:r>
              <a:rPr lang="pt-BR" dirty="0" smtClean="0"/>
              <a:t>XIII (1878-1903): </a:t>
            </a:r>
            <a:r>
              <a:rPr lang="pt-BR" i="1" dirty="0" err="1"/>
              <a:t>Rerum</a:t>
            </a:r>
            <a:r>
              <a:rPr lang="pt-BR" i="1" dirty="0"/>
              <a:t> </a:t>
            </a:r>
            <a:r>
              <a:rPr lang="pt-BR" i="1" dirty="0" err="1" smtClean="0"/>
              <a:t>Novarum</a:t>
            </a:r>
            <a:endParaRPr lang="pt-BR" dirty="0" smtClean="0"/>
          </a:p>
          <a:p>
            <a:r>
              <a:rPr lang="pt-BR" dirty="0"/>
              <a:t>Século XX: Pio X (1903-1914) reprimiu o modernismo </a:t>
            </a:r>
            <a:endParaRPr lang="pt-BR" dirty="0" smtClean="0"/>
          </a:p>
          <a:p>
            <a:r>
              <a:rPr lang="pt-BR" dirty="0"/>
              <a:t>O papa Pio XII </a:t>
            </a:r>
            <a:r>
              <a:rPr lang="pt-BR" dirty="0" smtClean="0"/>
              <a:t>(1876-1958)combateu </a:t>
            </a:r>
            <a:r>
              <a:rPr lang="pt-BR" dirty="0"/>
              <a:t>a nova </a:t>
            </a:r>
            <a:r>
              <a:rPr lang="pt-BR" dirty="0" smtClean="0"/>
              <a:t>teologia</a:t>
            </a:r>
          </a:p>
          <a:p>
            <a:r>
              <a:rPr lang="pt-BR" dirty="0" smtClean="0"/>
              <a:t>Concílio </a:t>
            </a:r>
            <a:r>
              <a:rPr lang="pt-BR" dirty="0"/>
              <a:t>Vaticano II (1962-1965</a:t>
            </a:r>
            <a:r>
              <a:rPr lang="pt-BR" dirty="0" smtClean="0"/>
              <a:t>): </a:t>
            </a:r>
            <a:r>
              <a:rPr lang="pt-BR" dirty="0"/>
              <a:t>João XXIII e Paulo VI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 COSMOVISÃO TRENTINA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O concílio de Trento (1545-1563: Paulo III, Julio III, Marcelo II e Pio IV)</a:t>
            </a:r>
          </a:p>
          <a:p>
            <a:r>
              <a:rPr lang="pt-BR" dirty="0" smtClean="0"/>
              <a:t>Reforçou a instituição e a tornou mais rígida e compacta.</a:t>
            </a:r>
          </a:p>
          <a:p>
            <a:r>
              <a:rPr lang="pt-BR" dirty="0" smtClean="0"/>
              <a:t>Resgatou a moralidade da instituição</a:t>
            </a:r>
          </a:p>
          <a:p>
            <a:r>
              <a:rPr lang="pt-BR" dirty="0" smtClean="0"/>
              <a:t>Reafirmou a cosmovisão dos dois mundos subjugando tudo ao poder sobrenatural</a:t>
            </a:r>
          </a:p>
          <a:p>
            <a:r>
              <a:rPr lang="pt-BR" dirty="0" smtClean="0"/>
              <a:t>Fomentou um imaginário sócio religioso que condiciona toda a prática religiosa e define como ideal cristão o afastamento da política.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469335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1827</Words>
  <Application>Microsoft Office PowerPoint</Application>
  <PresentationFormat>Apresentação na tela (4:3)</PresentationFormat>
  <Paragraphs>113</Paragraphs>
  <Slides>24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8" baseType="lpstr">
      <vt:lpstr>Arial</vt:lpstr>
      <vt:lpstr>Calibri</vt:lpstr>
      <vt:lpstr>Times New Roman</vt:lpstr>
      <vt:lpstr>Tema do Office</vt:lpstr>
      <vt:lpstr>FÉ E POLÍTICA</vt:lpstr>
      <vt:lpstr>O QUE A FÉ NÃO É</vt:lpstr>
      <vt:lpstr> UMA NOVA RELIGIÃO  QUE INCOMODAVA O PODER </vt:lpstr>
      <vt:lpstr> A VIRADA CONSTANTINIANA </vt:lpstr>
      <vt:lpstr>REAÇÃO LAICAL</vt:lpstr>
      <vt:lpstr>IGREJA E ESTADO</vt:lpstr>
      <vt:lpstr> CONFLITOS MEDIEVAIS  ENTRE LEIGOS E HIERARQUIA </vt:lpstr>
      <vt:lpstr> DO SÉCULO XVI AO XX </vt:lpstr>
      <vt:lpstr>A COSMOVISÃO TRENTINA</vt:lpstr>
      <vt:lpstr>PRINCÍPIO DA PASTORALIDADE</vt:lpstr>
      <vt:lpstr>PRINCÍPIO DA PASTORALIDADE</vt:lpstr>
      <vt:lpstr>VATICANO II- GAUDIUM ET SPES</vt:lpstr>
      <vt:lpstr>GAUDIUM ET SPES</vt:lpstr>
      <vt:lpstr>GAUDIUM ET SPES</vt:lpstr>
      <vt:lpstr>MEDELLIN</vt:lpstr>
      <vt:lpstr>PUEBLA</vt:lpstr>
      <vt:lpstr>SANTO DOMINGO</vt:lpstr>
      <vt:lpstr>SANTO DOMINGO</vt:lpstr>
      <vt:lpstr>APARECIDA</vt:lpstr>
      <vt:lpstr>APARECIDA</vt:lpstr>
      <vt:lpstr>PRIVATIZAÇÃO DA FÉ</vt:lpstr>
      <vt:lpstr>IRRUPÇÃO DO NOVO CATÓLICO</vt:lpstr>
      <vt:lpstr>PRIVATIZAÇÃO DA FÉ </vt:lpstr>
      <vt:lpstr> PRIVATIZAÇÃO DA FÉ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FÉ E POLÍTICA</dc:title>
  <dc:creator>user</dc:creator>
  <cp:lastModifiedBy>Usuário do Windows</cp:lastModifiedBy>
  <cp:revision>31</cp:revision>
  <dcterms:created xsi:type="dcterms:W3CDTF">2013-01-13T20:39:11Z</dcterms:created>
  <dcterms:modified xsi:type="dcterms:W3CDTF">2019-01-24T23:46:58Z</dcterms:modified>
</cp:coreProperties>
</file>