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2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8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74" d="100"/>
          <a:sy n="74" d="100"/>
        </p:scale>
        <p:origin x="-94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2FB0-3312-4DF4-B728-084ED8CFBF55}" type="datetimeFigureOut">
              <a:rPr lang="pt-BR" smtClean="0"/>
              <a:t>03/04/2018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5D519-1BCD-4588-9D43-D19420A359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6305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2FB0-3312-4DF4-B728-084ED8CFBF55}" type="datetimeFigureOut">
              <a:rPr lang="pt-BR" smtClean="0"/>
              <a:t>03/04/2018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5D519-1BCD-4588-9D43-D19420A359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876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2FB0-3312-4DF4-B728-084ED8CFBF55}" type="datetimeFigureOut">
              <a:rPr lang="pt-BR" smtClean="0"/>
              <a:t>03/04/2018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5D519-1BCD-4588-9D43-D19420A359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1671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2FB0-3312-4DF4-B728-084ED8CFBF55}" type="datetimeFigureOut">
              <a:rPr lang="pt-BR" smtClean="0"/>
              <a:t>03/04/2018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5D519-1BCD-4588-9D43-D19420A359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1034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2FB0-3312-4DF4-B728-084ED8CFBF55}" type="datetimeFigureOut">
              <a:rPr lang="pt-BR" smtClean="0"/>
              <a:t>03/04/2018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5D519-1BCD-4588-9D43-D19420A359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4247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2FB0-3312-4DF4-B728-084ED8CFBF55}" type="datetimeFigureOut">
              <a:rPr lang="pt-BR" smtClean="0"/>
              <a:t>03/04/2018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5D519-1BCD-4588-9D43-D19420A359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2720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2FB0-3312-4DF4-B728-084ED8CFBF55}" type="datetimeFigureOut">
              <a:rPr lang="pt-BR" smtClean="0"/>
              <a:t>03/04/2018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5D519-1BCD-4588-9D43-D19420A359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2348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2FB0-3312-4DF4-B728-084ED8CFBF55}" type="datetimeFigureOut">
              <a:rPr lang="pt-BR" smtClean="0"/>
              <a:t>03/04/2018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5D519-1BCD-4588-9D43-D19420A359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6061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2FB0-3312-4DF4-B728-084ED8CFBF55}" type="datetimeFigureOut">
              <a:rPr lang="pt-BR" smtClean="0"/>
              <a:t>03/04/2018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5D519-1BCD-4588-9D43-D19420A359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9394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2FB0-3312-4DF4-B728-084ED8CFBF55}" type="datetimeFigureOut">
              <a:rPr lang="pt-BR" smtClean="0"/>
              <a:t>03/04/2018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5D519-1BCD-4588-9D43-D19420A359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5291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2FB0-3312-4DF4-B728-084ED8CFBF55}" type="datetimeFigureOut">
              <a:rPr lang="pt-BR" smtClean="0"/>
              <a:t>03/04/2018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5D519-1BCD-4588-9D43-D19420A359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3030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B2FB0-3312-4DF4-B728-084ED8CFBF55}" type="datetimeFigureOut">
              <a:rPr lang="pt-BR" smtClean="0"/>
              <a:t>03/04/2018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5D519-1BCD-4588-9D43-D19420A359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3361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152127"/>
          </a:xfrm>
        </p:spPr>
        <p:txBody>
          <a:bodyPr/>
          <a:lstStyle/>
          <a:p>
            <a:r>
              <a:rPr lang="pt-BR" b="1" dirty="0" smtClean="0"/>
              <a:t>MEDELLIN - 1968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55576" y="2204864"/>
            <a:ext cx="7704856" cy="3960440"/>
          </a:xfrm>
        </p:spPr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ANTECEDENTES</a:t>
            </a:r>
          </a:p>
          <a:p>
            <a:endParaRPr lang="pt-BR" b="1" dirty="0" smtClean="0">
              <a:solidFill>
                <a:schemeClr val="tx1"/>
              </a:solidFill>
            </a:endParaRPr>
          </a:p>
          <a:p>
            <a:endParaRPr lang="pt-BR" b="1" dirty="0">
              <a:solidFill>
                <a:schemeClr val="tx1"/>
              </a:solidFill>
            </a:endParaRPr>
          </a:p>
          <a:p>
            <a:r>
              <a:rPr lang="pt-BR" b="1" dirty="0" smtClean="0">
                <a:solidFill>
                  <a:schemeClr val="tx1"/>
                </a:solidFill>
              </a:rPr>
              <a:t>Importante contextualizar Medellín</a:t>
            </a:r>
            <a:endParaRPr lang="pt-B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623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F) DOCUMENTO DE TRABALHO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BR" b="1" dirty="0" smtClean="0"/>
              <a:t>Temário:</a:t>
            </a:r>
          </a:p>
          <a:p>
            <a:pPr marL="0" indent="0" algn="ctr">
              <a:buNone/>
            </a:pPr>
            <a:endParaRPr lang="pt-BR" b="1" dirty="0"/>
          </a:p>
          <a:p>
            <a:pPr lvl="0"/>
            <a:r>
              <a:rPr lang="pt-BR" dirty="0"/>
              <a:t>Sinais dos tempos na A.L.</a:t>
            </a:r>
          </a:p>
          <a:p>
            <a:pPr lvl="0"/>
            <a:r>
              <a:rPr lang="pt-BR" dirty="0"/>
              <a:t>Igreja e promoção humana</a:t>
            </a:r>
          </a:p>
          <a:p>
            <a:pPr lvl="0"/>
            <a:r>
              <a:rPr lang="pt-BR" dirty="0"/>
              <a:t>Evangelização e crescimento na fé</a:t>
            </a:r>
          </a:p>
          <a:p>
            <a:pPr lvl="0"/>
            <a:r>
              <a:rPr lang="pt-BR" dirty="0"/>
              <a:t>Igreja visível e coordenação pastoral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443481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G) DOCUMENTO CONCLUSIVO:</a:t>
            </a:r>
            <a:br>
              <a:rPr lang="pt-BR" b="1" dirty="0" smtClean="0"/>
            </a:b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rmAutofit fontScale="70000" lnSpcReduction="20000"/>
          </a:bodyPr>
          <a:lstStyle/>
          <a:p>
            <a:pPr marL="514350" indent="-514350" algn="ctr">
              <a:buAutoNum type="arabicParenR"/>
            </a:pPr>
            <a:r>
              <a:rPr lang="pt-BR" b="1" dirty="0" smtClean="0"/>
              <a:t>INTRODUÇÃO:</a:t>
            </a:r>
          </a:p>
          <a:p>
            <a:pPr marL="0" indent="0" algn="ctr">
              <a:buNone/>
            </a:pPr>
            <a:endParaRPr lang="pt-BR" dirty="0"/>
          </a:p>
          <a:p>
            <a:pPr lvl="0"/>
            <a:r>
              <a:rPr lang="pt-BR" sz="3400" dirty="0"/>
              <a:t>Volta ao homem do Continente: Para conhecer a Deus é necessário conhecer o homem</a:t>
            </a:r>
          </a:p>
          <a:p>
            <a:pPr lvl="0"/>
            <a:r>
              <a:rPr lang="pt-BR" sz="3400" dirty="0"/>
              <a:t>Assumir a responsabilidade histórica que recai sobre a Igreja</a:t>
            </a:r>
          </a:p>
          <a:p>
            <a:pPr lvl="0"/>
            <a:r>
              <a:rPr lang="pt-BR" sz="3400" dirty="0"/>
              <a:t>Dramática urgência: hora da ação</a:t>
            </a:r>
          </a:p>
          <a:p>
            <a:pPr lvl="0"/>
            <a:r>
              <a:rPr lang="pt-BR" sz="3400" dirty="0"/>
              <a:t>Continente sob o signo da transformação e desenvolvimento</a:t>
            </a:r>
          </a:p>
          <a:p>
            <a:pPr lvl="0"/>
            <a:r>
              <a:rPr lang="pt-BR" sz="3400" dirty="0"/>
              <a:t>Estamos no umbral de uma nova época da história de nosso Continente</a:t>
            </a:r>
          </a:p>
          <a:p>
            <a:pPr lvl="0"/>
            <a:r>
              <a:rPr lang="pt-BR" sz="3400" dirty="0"/>
              <a:t>Época plena de um desejo de emancipação total, de libertação de qualquer servidão, de maturidade pessoal e integração coletiva</a:t>
            </a:r>
          </a:p>
          <a:p>
            <a:pPr lvl="0"/>
            <a:r>
              <a:rPr lang="pt-BR" sz="3400" dirty="0"/>
              <a:t>Parto doloroso de uma nova civilização</a:t>
            </a:r>
          </a:p>
          <a:p>
            <a:pPr lvl="0"/>
            <a:r>
              <a:rPr lang="pt-BR" sz="3400" dirty="0"/>
              <a:t>Releitura bíblica: referência à libertação de Israel: Êxodo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881523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2) TRÊS GRANDES EIXOS: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lvl="1"/>
            <a:r>
              <a:rPr lang="pt-BR" dirty="0" smtClean="0"/>
              <a:t>Promoção </a:t>
            </a:r>
            <a:r>
              <a:rPr lang="pt-BR" dirty="0"/>
              <a:t>Humana e dos povos para os valores da justiça, paz, educação, família e juventude</a:t>
            </a:r>
          </a:p>
          <a:p>
            <a:pPr lvl="1"/>
            <a:r>
              <a:rPr lang="pt-BR" dirty="0"/>
              <a:t>Necessidade de adaptação da evangelização e maturação na fé dos povos e suas elites, por meio da catequese e liturgia, da pastoral popular e das elites</a:t>
            </a:r>
          </a:p>
          <a:p>
            <a:pPr lvl="1"/>
            <a:r>
              <a:rPr lang="pt-BR" dirty="0"/>
              <a:t>Problemas relativos aos membros da Igreja: leigos, sacerdotes, religiosos, </a:t>
            </a:r>
            <a:r>
              <a:rPr lang="pt-BR" dirty="0" smtClean="0"/>
              <a:t>formação</a:t>
            </a:r>
            <a:r>
              <a:rPr lang="pt-BR" dirty="0"/>
              <a:t>, pobreza da Igreja, pastoral de conjunto e meios de comunicação social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228664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1º Eixo: PROMOÇÃO HUMANA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 fontScale="85000" lnSpcReduction="20000"/>
          </a:bodyPr>
          <a:lstStyle/>
          <a:p>
            <a:r>
              <a:rPr lang="pt-BR" b="1" dirty="0" smtClean="0"/>
              <a:t>a</a:t>
            </a:r>
            <a:r>
              <a:rPr lang="pt-BR" b="1" dirty="0"/>
              <a:t>) Justiça: </a:t>
            </a:r>
          </a:p>
          <a:p>
            <a:pPr lvl="0"/>
            <a:r>
              <a:rPr lang="pt-BR" dirty="0"/>
              <a:t>Fatos, doutrina e pastoral</a:t>
            </a:r>
          </a:p>
          <a:p>
            <a:pPr lvl="0"/>
            <a:r>
              <a:rPr lang="pt-BR" dirty="0"/>
              <a:t>Estruturas intermédias entre pessoa e Estado:</a:t>
            </a:r>
          </a:p>
          <a:p>
            <a:pPr lvl="0"/>
            <a:r>
              <a:rPr lang="pt-BR" dirty="0"/>
              <a:t>Família</a:t>
            </a:r>
          </a:p>
          <a:p>
            <a:pPr lvl="0"/>
            <a:r>
              <a:rPr lang="pt-BR" dirty="0"/>
              <a:t>Organização profissional</a:t>
            </a:r>
          </a:p>
          <a:p>
            <a:pPr lvl="0"/>
            <a:r>
              <a:rPr lang="pt-BR" dirty="0"/>
              <a:t>Economia: marxista? Capitalista?</a:t>
            </a:r>
          </a:p>
          <a:p>
            <a:pPr lvl="0"/>
            <a:r>
              <a:rPr lang="pt-BR" dirty="0"/>
              <a:t>Unidade de ação</a:t>
            </a:r>
          </a:p>
          <a:p>
            <a:pPr lvl="0"/>
            <a:r>
              <a:rPr lang="pt-BR" dirty="0"/>
              <a:t>Transformação do campo</a:t>
            </a:r>
          </a:p>
          <a:p>
            <a:pPr lvl="0"/>
            <a:r>
              <a:rPr lang="pt-BR" dirty="0"/>
              <a:t>Industrialização</a:t>
            </a:r>
          </a:p>
          <a:p>
            <a:r>
              <a:rPr lang="pt-BR" dirty="0"/>
              <a:t> </a:t>
            </a:r>
            <a:r>
              <a:rPr lang="pt-BR" b="1" dirty="0"/>
              <a:t>b) Paz:</a:t>
            </a:r>
          </a:p>
          <a:p>
            <a:pPr lvl="0"/>
            <a:r>
              <a:rPr lang="pt-BR" dirty="0"/>
              <a:t>Nocivo nacionalismo exacerbado</a:t>
            </a:r>
          </a:p>
          <a:p>
            <a:pPr lvl="0"/>
            <a:r>
              <a:rPr lang="pt-BR" dirty="0"/>
              <a:t>Exacerbado colonialismo interno e externo</a:t>
            </a: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688553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/>
          <a:lstStyle/>
          <a:p>
            <a:r>
              <a:rPr lang="pt-BR" b="1" dirty="0" smtClean="0"/>
              <a:t>1º Eixo: PROMOÇÃO HUMANA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70000" lnSpcReduction="20000"/>
          </a:bodyPr>
          <a:lstStyle/>
          <a:p>
            <a:r>
              <a:rPr lang="pt-BR" b="1" dirty="0"/>
              <a:t>c) Família:</a:t>
            </a:r>
          </a:p>
          <a:p>
            <a:pPr lvl="0"/>
            <a:r>
              <a:rPr lang="pt-BR" dirty="0"/>
              <a:t>passagem da sociedade rural à urbana</a:t>
            </a:r>
          </a:p>
          <a:p>
            <a:pPr lvl="0"/>
            <a:r>
              <a:rPr lang="pt-BR" dirty="0"/>
              <a:t>processo de desenvolvimento: riqueza para uns, miséria para muitos</a:t>
            </a:r>
          </a:p>
          <a:p>
            <a:pPr lvl="0"/>
            <a:r>
              <a:rPr lang="pt-BR" dirty="0"/>
              <a:t>rápido crescimento demográfico</a:t>
            </a:r>
          </a:p>
          <a:p>
            <a:pPr lvl="0"/>
            <a:r>
              <a:rPr lang="pt-BR" dirty="0"/>
              <a:t>processo de socialização</a:t>
            </a:r>
          </a:p>
          <a:p>
            <a:r>
              <a:rPr lang="pt-BR" b="1" dirty="0" smtClean="0"/>
              <a:t>d</a:t>
            </a:r>
            <a:r>
              <a:rPr lang="pt-BR" b="1" dirty="0"/>
              <a:t>) Educação:</a:t>
            </a:r>
          </a:p>
          <a:p>
            <a:pPr lvl="0"/>
            <a:r>
              <a:rPr lang="pt-BR" dirty="0"/>
              <a:t>aparelho ideológico do Estado</a:t>
            </a:r>
          </a:p>
          <a:p>
            <a:pPr lvl="0"/>
            <a:r>
              <a:rPr lang="pt-BR" dirty="0"/>
              <a:t>sentido humanista e cristão da educação</a:t>
            </a:r>
          </a:p>
          <a:p>
            <a:pPr lvl="0"/>
            <a:r>
              <a:rPr lang="pt-BR" dirty="0"/>
              <a:t>educar para a liberdade (método Paulo Freire</a:t>
            </a:r>
            <a:r>
              <a:rPr lang="pt-BR" dirty="0" smtClean="0"/>
              <a:t>)</a:t>
            </a:r>
            <a:r>
              <a:rPr lang="pt-BR" dirty="0"/>
              <a:t> </a:t>
            </a:r>
          </a:p>
          <a:p>
            <a:r>
              <a:rPr lang="pt-BR" b="1" dirty="0"/>
              <a:t>e) Juventude:</a:t>
            </a:r>
          </a:p>
          <a:p>
            <a:pPr lvl="0"/>
            <a:r>
              <a:rPr lang="pt-BR" dirty="0"/>
              <a:t>situação: grupo mais numeroso da sociedade latino-americana e grande força nova de pressão</a:t>
            </a:r>
          </a:p>
          <a:p>
            <a:pPr lvl="0"/>
            <a:r>
              <a:rPr lang="pt-BR" dirty="0"/>
              <a:t>jovens: massa passiva X radicalismo revolucionário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225600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2º eixo: EVANGELIZAÇÃO E CRESCIMENTO NA FÉ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20000"/>
          </a:bodyPr>
          <a:lstStyle/>
          <a:p>
            <a:r>
              <a:rPr lang="pt-BR" b="1" dirty="0" smtClean="0"/>
              <a:t>a</a:t>
            </a:r>
            <a:r>
              <a:rPr lang="pt-BR" b="1" dirty="0"/>
              <a:t>) Pastoral popular:</a:t>
            </a:r>
            <a:r>
              <a:rPr lang="pt-BR" dirty="0"/>
              <a:t> </a:t>
            </a:r>
            <a:endParaRPr lang="pt-BR" dirty="0" smtClean="0"/>
          </a:p>
          <a:p>
            <a:r>
              <a:rPr lang="pt-BR" dirty="0" smtClean="0"/>
              <a:t>Continente: grande massa de batizados com condições de fé, crenças e práticas muito diversas. Grupos étnicos </a:t>
            </a:r>
            <a:r>
              <a:rPr lang="pt-BR" dirty="0" err="1" smtClean="0"/>
              <a:t>semipaganizados</a:t>
            </a:r>
            <a:r>
              <a:rPr lang="pt-BR" dirty="0" smtClean="0"/>
              <a:t>; massas camponesas com profunda religiosidade e massas de marginalizados com sentimentos religiosos e pouca prática cristã.</a:t>
            </a:r>
            <a:endParaRPr lang="pt-BR" dirty="0"/>
          </a:p>
          <a:p>
            <a:pPr lvl="0"/>
            <a:r>
              <a:rPr lang="pt-BR" dirty="0"/>
              <a:t>superar a pastoral da conservação baseada nos sacramentos para uma pastoral mais pluralista no âmbito cultural</a:t>
            </a:r>
          </a:p>
          <a:p>
            <a:pPr lvl="0"/>
            <a:r>
              <a:rPr lang="pt-BR" dirty="0"/>
              <a:t>descobrir os verdadeiros valores da religiosidade popular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80710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2º eixo: EVANGELIZAÇÃO E CRESCIMENTO NA FÉ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b="1" dirty="0" smtClean="0"/>
              <a:t>b) Pastoral das Elites:</a:t>
            </a:r>
          </a:p>
          <a:p>
            <a:pPr lvl="0"/>
            <a:r>
              <a:rPr lang="pt-BR" dirty="0" smtClean="0"/>
              <a:t>As elites significam, em nosso Continente, de modo geral: grupos dirigentes mais adiantados, dominantes no plano da cultura, da profissão, da economia e do poder. De modo especial: dentro desses mesmos grupos de minorias comprometidas que exercem influencia atual ou potencial nos diversos níveis de decisão cultural, profissional, econômica, social ou política (artistas e homens de letra, universitários, grupos socioeconômicos, poderes militares, políticos e judicial).</a:t>
            </a:r>
          </a:p>
        </p:txBody>
      </p:sp>
    </p:spTree>
    <p:extLst>
      <p:ext uri="{BB962C8B-B14F-4D97-AF65-F5344CB8AC3E}">
        <p14:creationId xmlns:p14="http://schemas.microsoft.com/office/powerpoint/2010/main" val="38035334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2º eixo: EVANGELIZAÇÃO E CRESCIMENTO NA FÉ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b="1" dirty="0"/>
              <a:t>c) Catequese</a:t>
            </a:r>
            <a:r>
              <a:rPr lang="pt-BR" dirty="0"/>
              <a:t>: </a:t>
            </a:r>
          </a:p>
          <a:p>
            <a:pPr lvl="0"/>
            <a:r>
              <a:rPr lang="pt-BR" dirty="0"/>
              <a:t>renovar a catequese, evitando dicotomias (natural X sobrenatural; corpo X alma)</a:t>
            </a:r>
          </a:p>
          <a:p>
            <a:pPr lvl="0"/>
            <a:r>
              <a:rPr lang="pt-BR" dirty="0"/>
              <a:t>destacar a evolução global do homem</a:t>
            </a:r>
          </a:p>
          <a:p>
            <a:pPr lvl="0"/>
            <a:r>
              <a:rPr lang="pt-BR" dirty="0"/>
              <a:t>evangelização de adultos</a:t>
            </a:r>
          </a:p>
          <a:p>
            <a:pPr lvl="0"/>
            <a:r>
              <a:rPr lang="pt-BR" dirty="0"/>
              <a:t>cursinhos</a:t>
            </a:r>
          </a:p>
          <a:p>
            <a:pPr lvl="0"/>
            <a:r>
              <a:rPr lang="pt-BR" dirty="0"/>
              <a:t>empregar os meios de comunicação social</a:t>
            </a:r>
          </a:p>
          <a:p>
            <a:pPr lvl="0"/>
            <a:r>
              <a:rPr lang="pt-BR" dirty="0"/>
              <a:t>adaptar a linguagem – atualizá-la </a:t>
            </a:r>
          </a:p>
        </p:txBody>
      </p:sp>
    </p:spTree>
    <p:extLst>
      <p:ext uri="{BB962C8B-B14F-4D97-AF65-F5344CB8AC3E}">
        <p14:creationId xmlns:p14="http://schemas.microsoft.com/office/powerpoint/2010/main" val="13575188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2º eixo: EVANGELIZAÇÃO E CRESCIMENTO NA FÉ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b="1" dirty="0"/>
              <a:t>d) Liturgia:</a:t>
            </a:r>
          </a:p>
          <a:p>
            <a:pPr lvl="0"/>
            <a:r>
              <a:rPr lang="pt-BR" dirty="0"/>
              <a:t>Na hora atual de nossa A.L. como em todos os tempos, a celebração litúrgica coroa e comporta um compromisso com a realidade humana, com o desenvolvimento e com a promoção</a:t>
            </a:r>
          </a:p>
          <a:p>
            <a:pPr lvl="0"/>
            <a:r>
              <a:rPr lang="pt-BR" dirty="0"/>
              <a:t>Exigência da fé que leva a comprometer-se com as realidade humanas</a:t>
            </a:r>
          </a:p>
          <a:p>
            <a:pPr lvl="0"/>
            <a:r>
              <a:rPr lang="pt-BR" dirty="0"/>
              <a:t>Encarnação cultural</a:t>
            </a:r>
          </a:p>
          <a:p>
            <a:pPr lvl="0"/>
            <a:r>
              <a:rPr lang="pt-BR" dirty="0"/>
              <a:t>União entre fé e vida</a:t>
            </a:r>
          </a:p>
          <a:p>
            <a:pPr lvl="0"/>
            <a:r>
              <a:rPr lang="pt-BR" dirty="0"/>
              <a:t>Celebração da Palavra</a:t>
            </a:r>
          </a:p>
          <a:p>
            <a:pPr lvl="0"/>
            <a:r>
              <a:rPr lang="pt-BR" dirty="0"/>
              <a:t>Celebrações ecumênicas</a:t>
            </a:r>
          </a:p>
          <a:p>
            <a:pPr lvl="0"/>
            <a:r>
              <a:rPr lang="pt-BR" dirty="0"/>
              <a:t>Celebrações comunitárias da </a:t>
            </a:r>
            <a:r>
              <a:rPr lang="pt-BR" dirty="0" smtClean="0"/>
              <a:t>penitência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16799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3º Eixo: A IGREJA VISÍVEL E SUAS ESTRUTURAS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a</a:t>
            </a:r>
            <a:r>
              <a:rPr lang="pt-BR" dirty="0"/>
              <a:t>) </a:t>
            </a:r>
            <a:r>
              <a:rPr lang="pt-BR" b="1" dirty="0"/>
              <a:t>Movimentos de leigos</a:t>
            </a:r>
            <a:r>
              <a:rPr lang="pt-BR" dirty="0"/>
              <a:t>: o que caracteriza o leigo é o seu compromisso com o </a:t>
            </a:r>
            <a:r>
              <a:rPr lang="pt-BR" dirty="0" smtClean="0"/>
              <a:t>mundo, entendido como quadro de solidariedade humana, como tecido de acontecimentos e fatos significativos, numa palavra, como história.</a:t>
            </a:r>
          </a:p>
          <a:p>
            <a:r>
              <a:rPr lang="pt-BR" dirty="0" smtClean="0"/>
              <a:t>Constata-se a fraca integração do leigo </a:t>
            </a:r>
            <a:r>
              <a:rPr lang="pt-BR" dirty="0" err="1" smtClean="0"/>
              <a:t>latinoamericano</a:t>
            </a:r>
            <a:r>
              <a:rPr lang="pt-BR" dirty="0" smtClean="0"/>
              <a:t> na Igreja, o frequente desconhecimento de sua legítima autonomia e a falta de assessores devidamente preparados para as novas exigências do apostolado dos leigos.</a:t>
            </a:r>
            <a:endParaRPr lang="pt-BR" dirty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3593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rmAutofit/>
          </a:bodyPr>
          <a:lstStyle/>
          <a:p>
            <a:r>
              <a:rPr lang="pt-BR" b="1" dirty="0" smtClean="0"/>
              <a:t>CONTEXTO REMOTO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052736"/>
            <a:ext cx="8435280" cy="5400600"/>
          </a:xfrm>
        </p:spPr>
        <p:txBody>
          <a:bodyPr>
            <a:normAutofit fontScale="77500" lnSpcReduction="20000"/>
          </a:bodyPr>
          <a:lstStyle/>
          <a:p>
            <a:r>
              <a:rPr lang="pt-BR" b="1" dirty="0"/>
              <a:t>a) Crise do sistema de dominação</a:t>
            </a:r>
            <a:r>
              <a:rPr lang="pt-BR" dirty="0"/>
              <a:t>: saturação dos modelos populistas, nacionalistas e desenvolvimentistas; não é apenas uma crise econômica, política e cultural, mas também ideológica. </a:t>
            </a:r>
          </a:p>
          <a:p>
            <a:r>
              <a:rPr lang="pt-BR" dirty="0"/>
              <a:t>- Tempo da Aliança para o Progresso (61-69</a:t>
            </a:r>
            <a:r>
              <a:rPr lang="pt-BR" dirty="0" smtClean="0"/>
              <a:t>): amplo programa norte-americano “cooperativo” destinado a acelerar o desenvolvimento econômico e social da América Latina, ao mesmo tempo que visava frear o avanço do socialismo no continente. Lançado por John Kennedy, em 13 de março de 1961.</a:t>
            </a:r>
            <a:endParaRPr lang="pt-BR" dirty="0"/>
          </a:p>
          <a:p>
            <a:r>
              <a:rPr lang="pt-BR" dirty="0"/>
              <a:t>- </a:t>
            </a:r>
            <a:r>
              <a:rPr lang="pt-BR" b="1" dirty="0"/>
              <a:t>NACIONALISTAS-POPULISTAS</a:t>
            </a:r>
            <a:r>
              <a:rPr lang="pt-BR" dirty="0"/>
              <a:t>: Domingos Perón, na Argentina; Paz </a:t>
            </a:r>
            <a:r>
              <a:rPr lang="pt-BR" dirty="0" err="1"/>
              <a:t>Estensoro</a:t>
            </a:r>
            <a:r>
              <a:rPr lang="pt-BR" dirty="0"/>
              <a:t>, na Bolívia; Lázaro Cárdenas, no México; Bettencourt, na Venezuela; José Maria Velasco Ibarra, no Equador.</a:t>
            </a:r>
          </a:p>
          <a:p>
            <a:r>
              <a:rPr lang="pt-BR" dirty="0"/>
              <a:t>- </a:t>
            </a:r>
            <a:r>
              <a:rPr lang="pt-BR" b="1" dirty="0"/>
              <a:t>DESENVOLVIMENTISTAS</a:t>
            </a:r>
            <a:r>
              <a:rPr lang="pt-BR" dirty="0"/>
              <a:t>: </a:t>
            </a:r>
            <a:r>
              <a:rPr lang="pt-BR" dirty="0" err="1"/>
              <a:t>Belaunde</a:t>
            </a:r>
            <a:r>
              <a:rPr lang="pt-BR" dirty="0"/>
              <a:t> Terry, no Peru; Juscelino Kubitschek, no Brasil; Eduardo Frei, no Chile.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812610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3º Eixo: A IGREJA VISÍVEL E SUAS ESTRUTURAS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b="1" dirty="0"/>
              <a:t>b) Sacerdotes:</a:t>
            </a:r>
          </a:p>
          <a:p>
            <a:pPr lvl="0"/>
            <a:r>
              <a:rPr lang="pt-BR" dirty="0"/>
              <a:t>cuidado com a formação mais atualizada</a:t>
            </a:r>
          </a:p>
          <a:p>
            <a:pPr lvl="0"/>
            <a:r>
              <a:rPr lang="pt-BR" dirty="0"/>
              <a:t>quantidade e qualidade</a:t>
            </a:r>
          </a:p>
          <a:p>
            <a:pPr lvl="0"/>
            <a:r>
              <a:rPr lang="pt-BR" dirty="0"/>
              <a:t>melhor redistribuição dos presbíteros</a:t>
            </a:r>
          </a:p>
          <a:p>
            <a:pPr lvl="0"/>
            <a:r>
              <a:rPr lang="pt-BR" dirty="0"/>
              <a:t>socialização de peritos e condições</a:t>
            </a:r>
          </a:p>
          <a:p>
            <a:pPr lvl="0"/>
            <a:r>
              <a:rPr lang="pt-BR" dirty="0" smtClean="0"/>
              <a:t>corresponsabilidade </a:t>
            </a:r>
            <a:r>
              <a:rPr lang="pt-BR" dirty="0"/>
              <a:t>eclesial</a:t>
            </a:r>
          </a:p>
          <a:p>
            <a:pPr lvl="0"/>
            <a:r>
              <a:rPr lang="pt-BR" dirty="0"/>
              <a:t>serviço ao mundo</a:t>
            </a:r>
          </a:p>
          <a:p>
            <a:pPr lvl="0"/>
            <a:r>
              <a:rPr lang="pt-BR" dirty="0"/>
              <a:t>testemunho da pobreza </a:t>
            </a:r>
            <a:r>
              <a:rPr lang="pt-BR" dirty="0" smtClean="0"/>
              <a:t>evangélica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043401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3º Eixo: A IGREJA VISÍVEL E SUAS ESTRUTURAS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b="1" dirty="0"/>
              <a:t>c) Religiosos:</a:t>
            </a:r>
          </a:p>
          <a:p>
            <a:pPr lvl="0"/>
            <a:r>
              <a:rPr lang="pt-BR" dirty="0"/>
              <a:t>encarnação no mundo real</a:t>
            </a:r>
          </a:p>
          <a:p>
            <a:pPr lvl="0"/>
            <a:r>
              <a:rPr lang="pt-BR" dirty="0" err="1"/>
              <a:t>aggiornamento</a:t>
            </a:r>
            <a:r>
              <a:rPr lang="pt-BR" dirty="0"/>
              <a:t> </a:t>
            </a:r>
          </a:p>
          <a:p>
            <a:pPr lvl="0"/>
            <a:r>
              <a:rPr lang="pt-BR" dirty="0"/>
              <a:t>inserção na pastoral de </a:t>
            </a:r>
            <a:r>
              <a:rPr lang="pt-BR" dirty="0" smtClean="0"/>
              <a:t>conjunto</a:t>
            </a:r>
          </a:p>
          <a:p>
            <a:pPr lvl="0"/>
            <a:r>
              <a:rPr lang="pt-BR" dirty="0" smtClean="0"/>
              <a:t>Faz-se necessário que tomem consciência dos graves problemas sociais de vastos setores do povo em que vivemos</a:t>
            </a:r>
          </a:p>
          <a:p>
            <a:pPr lvl="0"/>
            <a:r>
              <a:rPr lang="pt-BR" dirty="0" smtClean="0"/>
              <a:t>Rever a formação no campo social, para adquirir uma mentalidade social</a:t>
            </a:r>
          </a:p>
          <a:p>
            <a:pPr lvl="0"/>
            <a:r>
              <a:rPr lang="pt-BR" dirty="0" smtClean="0"/>
              <a:t>Realizar a pedido de Paulo VI referente à Reforma Agrária no caso em que se possuam terras não necessárias para a obra apostólica.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09931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3º Eixo: A IGREJA VISÍVEL E SUAS ESTRUTURAS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b="1" dirty="0"/>
              <a:t>d) Formação do clero:</a:t>
            </a:r>
          </a:p>
          <a:p>
            <a:pPr lvl="0"/>
            <a:r>
              <a:rPr lang="pt-BR" dirty="0"/>
              <a:t>seminaristas de hoje </a:t>
            </a:r>
            <a:r>
              <a:rPr lang="pt-BR" dirty="0" smtClean="0"/>
              <a:t>participem </a:t>
            </a:r>
            <a:r>
              <a:rPr lang="pt-BR" dirty="0"/>
              <a:t>das inquietudes </a:t>
            </a:r>
            <a:r>
              <a:rPr lang="pt-BR" dirty="0" smtClean="0"/>
              <a:t>de hoje</a:t>
            </a:r>
            <a:endParaRPr lang="pt-BR" dirty="0"/>
          </a:p>
          <a:p>
            <a:pPr lvl="0"/>
            <a:r>
              <a:rPr lang="pt-BR" dirty="0"/>
              <a:t>tensões entre autoridade e obediência</a:t>
            </a:r>
          </a:p>
          <a:p>
            <a:pPr lvl="0"/>
            <a:r>
              <a:rPr lang="pt-BR" dirty="0"/>
              <a:t>exagero no ativismo</a:t>
            </a:r>
          </a:p>
          <a:p>
            <a:pPr lvl="0"/>
            <a:r>
              <a:rPr lang="pt-BR" dirty="0"/>
              <a:t>desconfiança dos adultos</a:t>
            </a:r>
          </a:p>
          <a:p>
            <a:pPr lvl="0"/>
            <a:r>
              <a:rPr lang="pt-BR" dirty="0"/>
              <a:t>comunidades pequenas</a:t>
            </a:r>
          </a:p>
          <a:p>
            <a:pPr lvl="0"/>
            <a:r>
              <a:rPr lang="pt-BR" dirty="0"/>
              <a:t>formação mais personalizada</a:t>
            </a:r>
          </a:p>
          <a:p>
            <a:pPr lvl="0"/>
            <a:r>
              <a:rPr lang="pt-BR" dirty="0"/>
              <a:t>integração entre a equipe de formação e formandos</a:t>
            </a:r>
          </a:p>
          <a:p>
            <a:pPr lvl="0"/>
            <a:r>
              <a:rPr lang="pt-BR" dirty="0"/>
              <a:t>pastoral vocacional</a:t>
            </a:r>
          </a:p>
          <a:p>
            <a:pPr lvl="0"/>
            <a:r>
              <a:rPr lang="pt-BR" dirty="0"/>
              <a:t>vocações diversas: matrimônio engajado, diácono </a:t>
            </a:r>
            <a:r>
              <a:rPr lang="pt-BR" dirty="0" smtClean="0"/>
              <a:t>permanente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939464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3º Eixo: A IGREJA VISÍVEL E SUAS ESTRUTURAS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b="1" dirty="0"/>
              <a:t>e) Pobreza da Igreja</a:t>
            </a:r>
            <a:r>
              <a:rPr lang="pt-BR" b="1" dirty="0" smtClean="0"/>
              <a:t>:</a:t>
            </a:r>
          </a:p>
          <a:p>
            <a:r>
              <a:rPr lang="pt-BR" dirty="0" smtClean="0"/>
              <a:t>Libertar-se da aparência de Igreja rica, aliada dos ricos: grandes edifícios, casas paroquiais e de religiosos de qualidade muito superior às do bairro; veículos luxuosos, maneira de se vestir... </a:t>
            </a:r>
            <a:endParaRPr lang="pt-BR" dirty="0"/>
          </a:p>
          <a:p>
            <a:pPr lvl="0"/>
            <a:r>
              <a:rPr lang="pt-BR" dirty="0"/>
              <a:t>maior coerência com a realidade latino-americana</a:t>
            </a:r>
          </a:p>
          <a:p>
            <a:pPr lvl="0"/>
            <a:r>
              <a:rPr lang="pt-BR" dirty="0"/>
              <a:t>sociabilizar não só a chave do sacrário, mas também a do cofre</a:t>
            </a:r>
          </a:p>
          <a:p>
            <a:pPr lvl="0"/>
            <a:r>
              <a:rPr lang="pt-BR" dirty="0"/>
              <a:t>segurança e emprego garantido do clero X desemprego e </a:t>
            </a:r>
            <a:r>
              <a:rPr lang="pt-BR" dirty="0" smtClean="0"/>
              <a:t>subemprego </a:t>
            </a:r>
            <a:r>
              <a:rPr lang="pt-BR" dirty="0"/>
              <a:t>dos leigos</a:t>
            </a:r>
          </a:p>
          <a:p>
            <a:pPr lvl="0"/>
            <a:r>
              <a:rPr lang="pt-BR" dirty="0"/>
              <a:t>necessários testemunho e </a:t>
            </a:r>
            <a:r>
              <a:rPr lang="pt-BR" dirty="0" smtClean="0"/>
              <a:t>serviço</a:t>
            </a:r>
          </a:p>
          <a:p>
            <a:pPr lvl="0"/>
            <a:r>
              <a:rPr lang="pt-BR" dirty="0" smtClean="0"/>
              <a:t>Pobreza como compromisso assumido voluntariamente e por amor à condição dos necessitados como testemunho.</a:t>
            </a:r>
          </a:p>
          <a:p>
            <a:pPr lvl="0"/>
            <a:r>
              <a:rPr lang="pt-BR" dirty="0" smtClean="0"/>
              <a:t>A pobreza da Igreja e de seus membros na América Latina deve ser sinal e compromisso. Sinal de valor inestimável do pobre aos olhos de Deus; compromisso de solidariedade com os que sofrem.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13831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3º Eixo: A IGREJA VISÍVEL E SUAS ESTRUTURAS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b="1" dirty="0"/>
              <a:t>f) Pastoral de Conjunto:</a:t>
            </a:r>
          </a:p>
          <a:p>
            <a:pPr lvl="0"/>
            <a:r>
              <a:rPr lang="pt-BR" dirty="0"/>
              <a:t>centralismo X democracia</a:t>
            </a:r>
          </a:p>
          <a:p>
            <a:pPr lvl="0"/>
            <a:r>
              <a:rPr lang="pt-BR" dirty="0"/>
              <a:t>renovação das estruturas pastorais: conselhos, </a:t>
            </a:r>
            <a:r>
              <a:rPr lang="pt-BR" dirty="0" smtClean="0"/>
              <a:t>comunidades cristãs de base, </a:t>
            </a:r>
            <a:r>
              <a:rPr lang="pt-BR" dirty="0"/>
              <a:t>dioceses, regiões, setores, paróquias</a:t>
            </a:r>
          </a:p>
          <a:p>
            <a:pPr lvl="0"/>
            <a:r>
              <a:rPr lang="pt-BR" dirty="0"/>
              <a:t>conferências episcopais</a:t>
            </a:r>
          </a:p>
          <a:p>
            <a:pPr lvl="0"/>
            <a:r>
              <a:rPr lang="pt-BR" dirty="0"/>
              <a:t>organismos </a:t>
            </a:r>
            <a:r>
              <a:rPr lang="pt-BR" dirty="0" smtClean="0"/>
              <a:t>internacionais</a:t>
            </a:r>
          </a:p>
          <a:p>
            <a:pPr lvl="0"/>
            <a:r>
              <a:rPr lang="pt-BR" dirty="0" smtClean="0"/>
              <a:t>Pastoral de Conjunto exige: a) estudo da realidade; b) reflexão teológica sobre essa realidade; c) levantamento e ordenação dos elementos humanos disponíveis e dos materiais de trabalho; d) determinação das prioridades de ação; e) elaboração de um plano de pastoral; f) avaliação periódica das realizações.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396374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3º Eixo: A IGREJA VISÍVEL E SUAS ESTRUTURAS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g) Meios de Comunicação Social:</a:t>
            </a:r>
          </a:p>
          <a:p>
            <a:pPr lvl="0"/>
            <a:r>
              <a:rPr lang="pt-BR" dirty="0"/>
              <a:t>importância para Igreja</a:t>
            </a:r>
          </a:p>
          <a:p>
            <a:pPr lvl="0"/>
            <a:r>
              <a:rPr lang="pt-BR" dirty="0"/>
              <a:t>promoção do homem latino-americano</a:t>
            </a:r>
          </a:p>
          <a:p>
            <a:pPr lvl="0"/>
            <a:r>
              <a:rPr lang="pt-BR" dirty="0"/>
              <a:t>indispensável preparação de pessoal</a:t>
            </a:r>
          </a:p>
          <a:p>
            <a:pPr lvl="0"/>
            <a:r>
              <a:rPr lang="pt-BR" dirty="0"/>
              <a:t>importante para a formação da opinião pública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68879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OS TRÊS EIXOS DE MEDELLÍN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55000" lnSpcReduction="20000"/>
          </a:bodyPr>
          <a:lstStyle/>
          <a:p>
            <a:r>
              <a:rPr lang="pt-BR" b="1" dirty="0"/>
              <a:t>1º Eixo: PROMOÇÃO </a:t>
            </a:r>
            <a:r>
              <a:rPr lang="pt-BR" b="1" dirty="0" smtClean="0"/>
              <a:t>HUMANA</a:t>
            </a:r>
          </a:p>
          <a:p>
            <a:r>
              <a:rPr lang="pt-BR" dirty="0" smtClean="0"/>
              <a:t>1) </a:t>
            </a:r>
            <a:r>
              <a:rPr lang="pt-BR" dirty="0"/>
              <a:t>Justiça: </a:t>
            </a:r>
          </a:p>
          <a:p>
            <a:r>
              <a:rPr lang="pt-BR" dirty="0" smtClean="0"/>
              <a:t>2) Paz</a:t>
            </a:r>
          </a:p>
          <a:p>
            <a:r>
              <a:rPr lang="pt-BR" dirty="0" smtClean="0"/>
              <a:t>3) Família</a:t>
            </a:r>
          </a:p>
          <a:p>
            <a:r>
              <a:rPr lang="pt-BR" dirty="0" smtClean="0"/>
              <a:t>4) Educação</a:t>
            </a:r>
          </a:p>
          <a:p>
            <a:r>
              <a:rPr lang="pt-BR" dirty="0" smtClean="0"/>
              <a:t>5) Juventude</a:t>
            </a:r>
          </a:p>
          <a:p>
            <a:r>
              <a:rPr lang="pt-BR" b="1" dirty="0"/>
              <a:t>2º E</a:t>
            </a:r>
            <a:r>
              <a:rPr lang="pt-BR" b="1" dirty="0" smtClean="0"/>
              <a:t>ixo</a:t>
            </a:r>
            <a:r>
              <a:rPr lang="pt-BR" b="1" dirty="0"/>
              <a:t>: EVANGELIZAÇÃO E CRESCIMENTO NA FÉ</a:t>
            </a: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>6) Pastoral Popular</a:t>
            </a:r>
          </a:p>
          <a:p>
            <a:r>
              <a:rPr lang="pt-BR" dirty="0" smtClean="0"/>
              <a:t>7) Pastoral das Elites</a:t>
            </a:r>
          </a:p>
          <a:p>
            <a:r>
              <a:rPr lang="pt-BR" dirty="0" smtClean="0"/>
              <a:t>8) Catequese</a:t>
            </a:r>
          </a:p>
          <a:p>
            <a:r>
              <a:rPr lang="pt-BR" dirty="0"/>
              <a:t>9</a:t>
            </a:r>
            <a:r>
              <a:rPr lang="pt-BR" dirty="0" smtClean="0"/>
              <a:t>) Liturgia</a:t>
            </a:r>
          </a:p>
          <a:p>
            <a:r>
              <a:rPr lang="pt-BR" b="1" dirty="0"/>
              <a:t>3º Eixo: A IGREJA VISÍVEL E SUAS ESTRUTURAS</a:t>
            </a: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>10) Movimento de Leigos</a:t>
            </a:r>
          </a:p>
          <a:p>
            <a:r>
              <a:rPr lang="pt-BR" dirty="0" smtClean="0"/>
              <a:t>11) Sacerdotes</a:t>
            </a:r>
          </a:p>
          <a:p>
            <a:r>
              <a:rPr lang="pt-BR" dirty="0" smtClean="0"/>
              <a:t>12) Religiosos</a:t>
            </a:r>
          </a:p>
          <a:p>
            <a:r>
              <a:rPr lang="pt-BR" dirty="0" smtClean="0"/>
              <a:t>13) Formação do Clero</a:t>
            </a:r>
          </a:p>
          <a:p>
            <a:r>
              <a:rPr lang="pt-BR" dirty="0" smtClean="0"/>
              <a:t>14) Pobreza da Igreja</a:t>
            </a:r>
          </a:p>
          <a:p>
            <a:r>
              <a:rPr lang="pt-BR" dirty="0" smtClean="0"/>
              <a:t>15) Pastoral de Conjunto</a:t>
            </a:r>
          </a:p>
          <a:p>
            <a:r>
              <a:rPr lang="pt-BR" dirty="0" smtClean="0"/>
              <a:t>16) Meios de Comunicação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813638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3</a:t>
            </a:r>
            <a:r>
              <a:rPr lang="pt-BR" b="1" dirty="0"/>
              <a:t>) REFLEXÃO ANALÍTICA SOBRE MEDELLÍN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a) Mudança de atuação </a:t>
            </a:r>
            <a:r>
              <a:rPr lang="pt-BR" b="1" dirty="0" smtClean="0"/>
              <a:t>da Igreja no </a:t>
            </a:r>
            <a:r>
              <a:rPr lang="pt-BR" b="1" dirty="0"/>
              <a:t>campo sócio-político:</a:t>
            </a:r>
          </a:p>
          <a:p>
            <a:pPr lvl="0"/>
            <a:r>
              <a:rPr lang="pt-BR" dirty="0" smtClean="0"/>
              <a:t>frear </a:t>
            </a:r>
            <a:r>
              <a:rPr lang="pt-BR" dirty="0"/>
              <a:t>os abusos do poder público;</a:t>
            </a:r>
          </a:p>
          <a:p>
            <a:pPr lvl="0"/>
            <a:r>
              <a:rPr lang="pt-BR" dirty="0"/>
              <a:t>evitar valer-se da influência política que pudesse ter para aceitar privilégios;</a:t>
            </a:r>
          </a:p>
          <a:p>
            <a:pPr lvl="0"/>
            <a:r>
              <a:rPr lang="pt-BR" dirty="0"/>
              <a:t>tornar-se consciente de sua missão na realização do bem comum;</a:t>
            </a:r>
          </a:p>
          <a:p>
            <a:pPr lvl="0"/>
            <a:r>
              <a:rPr lang="pt-BR" dirty="0"/>
              <a:t>formar a consciência crítica dos cidadãos.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097642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3) REFLEXÃO ANALÍTICA SOBRE MEDELLÍN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rmAutofit fontScale="85000" lnSpcReduction="10000"/>
          </a:bodyPr>
          <a:lstStyle/>
          <a:p>
            <a:r>
              <a:rPr lang="pt-BR" b="1" dirty="0"/>
              <a:t>b) Evolução da reflexão teológica</a:t>
            </a:r>
          </a:p>
          <a:p>
            <a:pPr lvl="0"/>
            <a:r>
              <a:rPr lang="pt-BR" dirty="0" smtClean="0"/>
              <a:t>exigências </a:t>
            </a:r>
            <a:r>
              <a:rPr lang="pt-BR" dirty="0"/>
              <a:t>de conversão pessoal e revisão interna da comunidade eclesial;</a:t>
            </a:r>
          </a:p>
          <a:p>
            <a:pPr lvl="0"/>
            <a:r>
              <a:rPr lang="pt-BR" dirty="0"/>
              <a:t>reelaboração de nossa experiência eclesial, estabelecendo prioridades de metas e ações, fixando o povo como ponto de partida pastoral e intensificando o trabalho de base (com uma metodologia conscientizadora);</a:t>
            </a:r>
          </a:p>
          <a:p>
            <a:pPr lvl="0"/>
            <a:r>
              <a:rPr lang="pt-BR" dirty="0"/>
              <a:t>exigências de uma fundamentação teológica mais profunda, a partir de nossa ação pastoral, explicitando seu objetivo fundamental mais em termos de ação e práxis.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41474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3) REFLEXÃO ANALÍTICA SOBRE MEDELLÍN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20000"/>
          </a:bodyPr>
          <a:lstStyle/>
          <a:p>
            <a:r>
              <a:rPr lang="pt-BR" b="1" dirty="0"/>
              <a:t>c) técnicas novas de trabalho pastoral (planejamento)</a:t>
            </a:r>
            <a:r>
              <a:rPr lang="pt-BR" dirty="0"/>
              <a:t> </a:t>
            </a:r>
          </a:p>
          <a:p>
            <a:pPr lvl="0"/>
            <a:r>
              <a:rPr lang="pt-BR" dirty="0" smtClean="0"/>
              <a:t>preocupação </a:t>
            </a:r>
            <a:r>
              <a:rPr lang="pt-BR" dirty="0"/>
              <a:t>pelo conhecimento da realidade;</a:t>
            </a:r>
          </a:p>
          <a:p>
            <a:pPr lvl="0"/>
            <a:r>
              <a:rPr lang="pt-BR" dirty="0"/>
              <a:t>reflexão sobre os objetivos da Igreja</a:t>
            </a:r>
          </a:p>
          <a:p>
            <a:pPr lvl="0"/>
            <a:r>
              <a:rPr lang="pt-BR" dirty="0"/>
              <a:t>discernimento da realidade por meio de instrumentos de análise adequados;</a:t>
            </a:r>
          </a:p>
          <a:p>
            <a:pPr lvl="0"/>
            <a:r>
              <a:rPr lang="pt-BR" dirty="0"/>
              <a:t>concretização da ação pastoral em projetos concretos que pressuponham uma utopia de Igreja e de sociedade;</a:t>
            </a:r>
          </a:p>
          <a:p>
            <a:pPr lvl="0"/>
            <a:r>
              <a:rPr lang="pt-BR" dirty="0"/>
              <a:t>tradução dos projetos na prática de acordo com as prioridades estabelecidas;</a:t>
            </a:r>
          </a:p>
          <a:p>
            <a:pPr lvl="0"/>
            <a:r>
              <a:rPr lang="pt-BR" dirty="0"/>
              <a:t>fundamentação teológica e espiritualidade correspondente.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82481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1138138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B) ASCENSÃO DO MOVIMENTO POPULAR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Como consequência </a:t>
            </a:r>
            <a:r>
              <a:rPr lang="pt-BR" dirty="0"/>
              <a:t>do processo de crise do sistema de </a:t>
            </a:r>
            <a:r>
              <a:rPr lang="pt-BR" dirty="0" smtClean="0"/>
              <a:t>dominação, o movimento popular cresce.</a:t>
            </a:r>
          </a:p>
          <a:p>
            <a:r>
              <a:rPr lang="pt-BR" dirty="0" smtClean="0"/>
              <a:t>Até </a:t>
            </a:r>
            <a:r>
              <a:rPr lang="pt-BR" dirty="0"/>
              <a:t>1968, conhecia-se fundamentalmente a mobilização da pequena burguesia intelectual latino-americana, cujas manifestações mais visíveis tinham sido as revoltas estudantis, as reformas universitárias, o nascimento de uma geração de intelectuais revolucionários, o aparecimento dos partidos de uma nova esquerda, ou esquerda revolucionária, e o movimento de guerrilha. </a:t>
            </a:r>
            <a:endParaRPr lang="pt-BR" dirty="0" smtClean="0"/>
          </a:p>
          <a:p>
            <a:r>
              <a:rPr lang="pt-BR" dirty="0" smtClean="0"/>
              <a:t>Em </a:t>
            </a:r>
            <a:r>
              <a:rPr lang="pt-BR" dirty="0"/>
              <a:t>torno de 68, é o conjunto das classes populares que começa a se manifestar: proletariado, sub-proletariado, camponeses e povos indígenas. </a:t>
            </a:r>
          </a:p>
        </p:txBody>
      </p:sp>
    </p:spTree>
    <p:extLst>
      <p:ext uri="{BB962C8B-B14F-4D97-AF65-F5344CB8AC3E}">
        <p14:creationId xmlns:p14="http://schemas.microsoft.com/office/powerpoint/2010/main" val="24110398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3) REFLEXÃO ANALÍTICA SOBRE MEDELLÍN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525963"/>
          </a:xfrm>
        </p:spPr>
        <p:txBody>
          <a:bodyPr/>
          <a:lstStyle/>
          <a:p>
            <a:r>
              <a:rPr lang="pt-BR" b="1" dirty="0"/>
              <a:t>d) Algumas confissões protestantes assumiram nova postura</a:t>
            </a:r>
          </a:p>
          <a:p>
            <a:pPr marL="0" indent="0">
              <a:buNone/>
            </a:pPr>
            <a:endParaRPr lang="pt-BR" dirty="0"/>
          </a:p>
          <a:p>
            <a:pPr lvl="0"/>
            <a:r>
              <a:rPr lang="pt-BR" dirty="0"/>
              <a:t>adesão ao processo de libertação;</a:t>
            </a:r>
          </a:p>
          <a:p>
            <a:pPr lvl="0"/>
            <a:r>
              <a:rPr lang="pt-BR" dirty="0"/>
              <a:t>reflexão bíblica a partir dos </a:t>
            </a:r>
            <a:r>
              <a:rPr lang="pt-BR" dirty="0" smtClean="0"/>
              <a:t>oprimidos</a:t>
            </a:r>
            <a:r>
              <a:rPr lang="pt-BR" dirty="0"/>
              <a:t>;</a:t>
            </a:r>
          </a:p>
          <a:p>
            <a:pPr lvl="0"/>
            <a:r>
              <a:rPr lang="pt-BR" dirty="0"/>
              <a:t>Ruben Alves, </a:t>
            </a:r>
            <a:r>
              <a:rPr lang="pt-BR" dirty="0" err="1"/>
              <a:t>Miguez</a:t>
            </a:r>
            <a:r>
              <a:rPr lang="pt-BR" dirty="0"/>
              <a:t> José </a:t>
            </a:r>
            <a:r>
              <a:rPr lang="pt-BR" dirty="0" err="1"/>
              <a:t>Bonino</a:t>
            </a:r>
            <a:r>
              <a:rPr lang="pt-BR" dirty="0"/>
              <a:t>, ISAL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17530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3) REFLEXÃO ANALÍTICA SOBRE MEDELLÍN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e) As conferências nacionais e regionais dos religiosos</a:t>
            </a:r>
          </a:p>
          <a:p>
            <a:pPr lvl="0"/>
            <a:r>
              <a:rPr lang="pt-BR" dirty="0" smtClean="0"/>
              <a:t>Conversão </a:t>
            </a:r>
            <a:r>
              <a:rPr lang="pt-BR" dirty="0"/>
              <a:t>ao </a:t>
            </a:r>
            <a:r>
              <a:rPr lang="pt-BR" dirty="0" smtClean="0"/>
              <a:t>povo</a:t>
            </a:r>
          </a:p>
          <a:p>
            <a:pPr lvl="0"/>
            <a:r>
              <a:rPr lang="pt-BR" dirty="0" smtClean="0"/>
              <a:t>Comunidades de inserção</a:t>
            </a:r>
          </a:p>
          <a:p>
            <a:pPr lvl="0"/>
            <a:r>
              <a:rPr lang="pt-BR" dirty="0" smtClean="0"/>
              <a:t>Revisão das obras</a:t>
            </a:r>
            <a:endParaRPr lang="pt-BR" dirty="0"/>
          </a:p>
          <a:p>
            <a:pPr lvl="0"/>
            <a:r>
              <a:rPr lang="pt-BR" dirty="0" smtClean="0"/>
              <a:t>Revisão </a:t>
            </a:r>
            <a:r>
              <a:rPr lang="pt-BR" dirty="0"/>
              <a:t>do carisma à luz da práxis social continental.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709654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3) REFLEXÃO ANALÍTICA SOBRE MEDELLÍN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pt-BR" dirty="0" smtClean="0"/>
              <a:t>Caminho </a:t>
            </a:r>
            <a:r>
              <a:rPr lang="pt-BR" dirty="0"/>
              <a:t>histórico da Igreja da </a:t>
            </a:r>
            <a:r>
              <a:rPr lang="pt-BR" dirty="0" smtClean="0"/>
              <a:t>AL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pt-BR" dirty="0"/>
              <a:t>A contribuição decisiva do Vaticano II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pt-BR" dirty="0"/>
              <a:t>Os apelos da realidade social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pt-BR" dirty="0"/>
              <a:t>A resposta de Medellín e o que se lhe seguiu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pt-BR" dirty="0"/>
              <a:t>As três marcas da identidade da Igreja </a:t>
            </a:r>
            <a:r>
              <a:rPr lang="pt-BR" dirty="0" smtClean="0"/>
              <a:t>latino-americana:</a:t>
            </a:r>
            <a:endParaRPr lang="pt-BR" dirty="0"/>
          </a:p>
          <a:p>
            <a:pPr marL="0" indent="1609725">
              <a:buNone/>
            </a:pPr>
            <a:r>
              <a:rPr lang="pt-BR" dirty="0" smtClean="0"/>
              <a:t>5.1</a:t>
            </a:r>
            <a:r>
              <a:rPr lang="pt-BR" dirty="0"/>
              <a:t>. Opção pelos </a:t>
            </a:r>
            <a:r>
              <a:rPr lang="pt-BR" dirty="0" smtClean="0"/>
              <a:t>pobres</a:t>
            </a:r>
          </a:p>
          <a:p>
            <a:pPr marL="0" indent="1609725">
              <a:buNone/>
            </a:pPr>
            <a:r>
              <a:rPr lang="pt-BR" dirty="0" smtClean="0"/>
              <a:t>5.2</a:t>
            </a:r>
            <a:r>
              <a:rPr lang="pt-BR" dirty="0"/>
              <a:t>. Teologia da </a:t>
            </a:r>
            <a:r>
              <a:rPr lang="pt-BR" dirty="0" smtClean="0"/>
              <a:t>libertação</a:t>
            </a:r>
          </a:p>
          <a:p>
            <a:pPr marL="0" indent="1609725">
              <a:buNone/>
            </a:pPr>
            <a:r>
              <a:rPr lang="pt-BR" dirty="0" smtClean="0"/>
              <a:t>5.3</a:t>
            </a:r>
            <a:r>
              <a:rPr lang="pt-BR" dirty="0"/>
              <a:t>. Comunidades Eclesiais de Base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514350" indent="-514350">
              <a:buAutoNum type="arabicPeriod"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80464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MOVIMENTO POPULAR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revolução cubana (1959) </a:t>
            </a:r>
          </a:p>
          <a:p>
            <a:r>
              <a:rPr lang="pt-BR" dirty="0" smtClean="0"/>
              <a:t>revolução da liberdade com Eduardo Frei, no Chile (1960)</a:t>
            </a:r>
          </a:p>
          <a:p>
            <a:pPr lvl="0"/>
            <a:r>
              <a:rPr lang="pt-BR" dirty="0" smtClean="0"/>
              <a:t>guerrilha comunista na Venezuela (1962)</a:t>
            </a:r>
          </a:p>
          <a:p>
            <a:pPr lvl="0"/>
            <a:r>
              <a:rPr lang="pt-BR" dirty="0" smtClean="0"/>
              <a:t>resistência </a:t>
            </a:r>
            <a:r>
              <a:rPr lang="pt-BR" dirty="0"/>
              <a:t>de Santo Domingo à invasão norte-americana em 1965</a:t>
            </a:r>
          </a:p>
          <a:p>
            <a:pPr lvl="0"/>
            <a:r>
              <a:rPr lang="pt-BR" dirty="0"/>
              <a:t>movimentos guerrilheiros: Camilo Torres (1966); Ernesto Che Guevara (1967)</a:t>
            </a:r>
          </a:p>
          <a:p>
            <a:pPr lvl="0"/>
            <a:r>
              <a:rPr lang="pt-BR" dirty="0" smtClean="0"/>
              <a:t>movimento </a:t>
            </a:r>
            <a:r>
              <a:rPr lang="pt-BR" dirty="0"/>
              <a:t>dos </a:t>
            </a:r>
            <a:r>
              <a:rPr lang="pt-BR" dirty="0" err="1"/>
              <a:t>tupamaros</a:t>
            </a:r>
            <a:r>
              <a:rPr lang="pt-BR" dirty="0"/>
              <a:t>, no Uruguai (1964)</a:t>
            </a:r>
          </a:p>
          <a:p>
            <a:pPr lvl="0"/>
            <a:r>
              <a:rPr lang="pt-BR" dirty="0" smtClean="0"/>
              <a:t>revolta </a:t>
            </a:r>
            <a:r>
              <a:rPr lang="pt-BR" dirty="0"/>
              <a:t>de estudantes no México (1968</a:t>
            </a:r>
            <a:r>
              <a:rPr lang="pt-BR" dirty="0" smtClean="0"/>
              <a:t>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82628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C) ACONTECIMENTOS ECLESIAIS 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pt-BR" dirty="0" smtClean="0"/>
              <a:t>Movimento </a:t>
            </a:r>
            <a:r>
              <a:rPr lang="pt-BR" dirty="0"/>
              <a:t>por um Mundo Melhor </a:t>
            </a:r>
            <a:r>
              <a:rPr lang="pt-BR" dirty="0" smtClean="0"/>
              <a:t>(1952 – Pio XII): capital norte-americano para fazer frente ao comunismo</a:t>
            </a:r>
            <a:endParaRPr lang="pt-BR" dirty="0"/>
          </a:p>
          <a:p>
            <a:pPr lvl="0"/>
            <a:r>
              <a:rPr lang="pt-BR" dirty="0"/>
              <a:t>Ação Católica </a:t>
            </a:r>
            <a:r>
              <a:rPr lang="pt-BR" dirty="0" smtClean="0"/>
              <a:t>Especializada (1935 a ACB e depois de 1950 AC especializada – influência de </a:t>
            </a:r>
            <a:r>
              <a:rPr lang="pt-BR" dirty="0" err="1" smtClean="0"/>
              <a:t>Cardjin</a:t>
            </a:r>
            <a:r>
              <a:rPr lang="pt-BR" dirty="0" smtClean="0"/>
              <a:t>)</a:t>
            </a:r>
            <a:endParaRPr lang="pt-BR" dirty="0"/>
          </a:p>
          <a:p>
            <a:pPr lvl="0"/>
            <a:r>
              <a:rPr lang="pt-BR" dirty="0" smtClean="0"/>
              <a:t>Cristãos </a:t>
            </a:r>
            <a:r>
              <a:rPr lang="pt-BR" dirty="0"/>
              <a:t>assumem movimentos </a:t>
            </a:r>
            <a:r>
              <a:rPr lang="pt-BR" dirty="0" smtClean="0"/>
              <a:t>guerrilheiros (da JUC inspirada em </a:t>
            </a:r>
            <a:r>
              <a:rPr lang="pt-BR" dirty="0" err="1" smtClean="0"/>
              <a:t>Maritain</a:t>
            </a:r>
            <a:r>
              <a:rPr lang="pt-BR" dirty="0" smtClean="0"/>
              <a:t> à AP maoísta)</a:t>
            </a:r>
          </a:p>
          <a:p>
            <a:pPr lvl="0"/>
            <a:r>
              <a:rPr lang="pt-BR" dirty="0" err="1" smtClean="0"/>
              <a:t>Pacem</a:t>
            </a:r>
            <a:r>
              <a:rPr lang="pt-BR" dirty="0" smtClean="0"/>
              <a:t> in </a:t>
            </a:r>
            <a:r>
              <a:rPr lang="pt-BR" dirty="0" err="1" smtClean="0"/>
              <a:t>terris</a:t>
            </a:r>
            <a:r>
              <a:rPr lang="pt-BR" dirty="0" smtClean="0"/>
              <a:t> – 1963: “Paz para todos os povos na base da verdade, justiça, caridade e liberdade”.</a:t>
            </a:r>
          </a:p>
          <a:p>
            <a:pPr lvl="0"/>
            <a:r>
              <a:rPr lang="pt-BR" dirty="0" smtClean="0"/>
              <a:t>Concílio Vaticano II (1962-1965)</a:t>
            </a:r>
          </a:p>
          <a:p>
            <a:pPr lvl="0"/>
            <a:r>
              <a:rPr lang="pt-BR" dirty="0" smtClean="0"/>
              <a:t>Camilo Torres foi morto em 15 de fevereiro de 1966</a:t>
            </a:r>
          </a:p>
          <a:p>
            <a:r>
              <a:rPr lang="pt-BR" dirty="0" err="1" smtClean="0"/>
              <a:t>Populorum</a:t>
            </a:r>
            <a:r>
              <a:rPr lang="pt-BR" dirty="0" smtClean="0"/>
              <a:t> </a:t>
            </a:r>
            <a:r>
              <a:rPr lang="pt-BR" dirty="0" err="1" smtClean="0"/>
              <a:t>Progressio</a:t>
            </a:r>
            <a:r>
              <a:rPr lang="pt-BR" dirty="0" smtClean="0"/>
              <a:t> (1967)</a:t>
            </a:r>
          </a:p>
          <a:p>
            <a:r>
              <a:rPr lang="pt-BR" dirty="0" smtClean="0"/>
              <a:t>movimentos sacerdotais (sacerdotes para o terceiro mundo – Argentina):  influência da PP e do manifesto de 18 bispos do terceiro mundo – “[...] os cristãos têm o dever de mostrar que o verdadeiro socialismo é o cristianismo integralmente vivido, na justa </a:t>
            </a:r>
            <a:r>
              <a:rPr lang="pt-BR" dirty="0" err="1" smtClean="0"/>
              <a:t>reparticição</a:t>
            </a:r>
            <a:r>
              <a:rPr lang="pt-BR" dirty="0" smtClean="0"/>
              <a:t> de bens e a igualdade fundamental de todos [...]”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99832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d) Golpes militares na América Latina antes e depois de </a:t>
            </a:r>
            <a:r>
              <a:rPr lang="pt-BR" b="1" dirty="0" err="1" smtClean="0"/>
              <a:t>Medellin</a:t>
            </a:r>
            <a:r>
              <a:rPr lang="pt-BR" b="1" dirty="0" smtClean="0"/>
              <a:t>: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b="1" dirty="0" smtClean="0"/>
              <a:t>Brasil</a:t>
            </a:r>
            <a:r>
              <a:rPr lang="pt-BR" b="1" dirty="0"/>
              <a:t>:</a:t>
            </a:r>
            <a:r>
              <a:rPr lang="pt-BR" dirty="0"/>
              <a:t> </a:t>
            </a:r>
          </a:p>
          <a:p>
            <a:pPr lvl="0"/>
            <a:r>
              <a:rPr lang="pt-BR" dirty="0"/>
              <a:t>31 de março de 1964: queda de João Goulart</a:t>
            </a:r>
          </a:p>
          <a:p>
            <a:pPr lvl="0"/>
            <a:r>
              <a:rPr lang="pt-BR" dirty="0"/>
              <a:t>11 de abril de 1964: Castelo Branco assume o poder</a:t>
            </a:r>
          </a:p>
          <a:p>
            <a:pPr lvl="0"/>
            <a:r>
              <a:rPr lang="pt-BR" dirty="0"/>
              <a:t>13 de dezembro de 1968: AI 5: radicalização da ditadura, golpe dentro do golpe</a:t>
            </a:r>
          </a:p>
          <a:p>
            <a:r>
              <a:rPr lang="pt-BR" b="1" dirty="0"/>
              <a:t>Bolívia:</a:t>
            </a:r>
          </a:p>
          <a:p>
            <a:pPr lvl="0"/>
            <a:r>
              <a:rPr lang="pt-BR" dirty="0"/>
              <a:t>21 de agosto de 1971: queda do governo nacionalista popular do general Juan Jose Torres; o Coronel Hugo </a:t>
            </a:r>
            <a:r>
              <a:rPr lang="pt-BR" dirty="0" err="1"/>
              <a:t>Banzer</a:t>
            </a:r>
            <a:r>
              <a:rPr lang="pt-BR" dirty="0"/>
              <a:t> toma o poder</a:t>
            </a:r>
          </a:p>
          <a:p>
            <a:pPr lvl="0"/>
            <a:r>
              <a:rPr lang="pt-BR" dirty="0"/>
              <a:t>09 de novembro de 1974: institucionalização da ditadura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22930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/>
          <a:lstStyle/>
          <a:p>
            <a:r>
              <a:rPr lang="pt-BR" b="1" dirty="0" smtClean="0"/>
              <a:t>GOLPES NA AMÉRICA LATINA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rmAutofit fontScale="70000" lnSpcReduction="20000"/>
          </a:bodyPr>
          <a:lstStyle/>
          <a:p>
            <a:r>
              <a:rPr lang="pt-BR" b="1" dirty="0"/>
              <a:t>Uruguai:</a:t>
            </a:r>
          </a:p>
          <a:p>
            <a:pPr lvl="0"/>
            <a:r>
              <a:rPr lang="pt-BR" dirty="0"/>
              <a:t>27 de junho de 1973: </a:t>
            </a:r>
            <a:r>
              <a:rPr lang="pt-BR" dirty="0" err="1"/>
              <a:t>Bordaberry</a:t>
            </a:r>
            <a:r>
              <a:rPr lang="pt-BR" dirty="0"/>
              <a:t> dissolve o Congresso, tomas o poder e dá cobertura civil a um Estado Militar de Segurança Nacional</a:t>
            </a:r>
          </a:p>
          <a:p>
            <a:r>
              <a:rPr lang="pt-BR" b="1" dirty="0" smtClean="0"/>
              <a:t>Chile</a:t>
            </a:r>
            <a:r>
              <a:rPr lang="pt-BR" b="1" dirty="0"/>
              <a:t>:</a:t>
            </a:r>
          </a:p>
          <a:p>
            <a:pPr lvl="0"/>
            <a:r>
              <a:rPr lang="pt-BR" dirty="0"/>
              <a:t>11 de setembro de 1973: queda do governo socialista popular de Salvador Allende. Junta militar e Augusto Pinochet assumem o poder</a:t>
            </a:r>
          </a:p>
          <a:p>
            <a:r>
              <a:rPr lang="pt-BR" b="1" dirty="0" smtClean="0"/>
              <a:t>Peru</a:t>
            </a:r>
            <a:r>
              <a:rPr lang="pt-BR" b="1" dirty="0"/>
              <a:t>:</a:t>
            </a:r>
          </a:p>
          <a:p>
            <a:pPr lvl="0"/>
            <a:r>
              <a:rPr lang="pt-BR" dirty="0"/>
              <a:t>29 de agosto de 1975: queda do governo militar nacionalista do general Juan Velasco Alvarado. O primeiro ministro Francisco Morales </a:t>
            </a:r>
            <a:r>
              <a:rPr lang="pt-BR" dirty="0" err="1"/>
              <a:t>Bermúdez</a:t>
            </a:r>
            <a:r>
              <a:rPr lang="pt-BR" dirty="0"/>
              <a:t> toma o poder</a:t>
            </a:r>
          </a:p>
          <a:p>
            <a:pPr lvl="0"/>
            <a:r>
              <a:rPr lang="pt-BR" dirty="0"/>
              <a:t>16 de julho de 1976: criação por decreto do Estado de Segurança Nacional</a:t>
            </a:r>
          </a:p>
          <a:p>
            <a:r>
              <a:rPr lang="pt-BR" b="1" dirty="0" smtClean="0"/>
              <a:t>Equador</a:t>
            </a:r>
            <a:r>
              <a:rPr lang="pt-BR" b="1" dirty="0"/>
              <a:t>:</a:t>
            </a:r>
          </a:p>
          <a:p>
            <a:pPr lvl="0"/>
            <a:r>
              <a:rPr lang="pt-BR" dirty="0"/>
              <a:t>13 de janeiro de 1976: queda do governo militar nacionalista do general Guillermo Rodriguez Lara. E com o vice-almirante Alfredo </a:t>
            </a:r>
            <a:r>
              <a:rPr lang="pt-BR" dirty="0" err="1"/>
              <a:t>Poveda</a:t>
            </a:r>
            <a:r>
              <a:rPr lang="pt-BR" dirty="0"/>
              <a:t> </a:t>
            </a:r>
            <a:r>
              <a:rPr lang="pt-BR" dirty="0" err="1"/>
              <a:t>Burbano</a:t>
            </a:r>
            <a:r>
              <a:rPr lang="pt-BR" dirty="0"/>
              <a:t> começa o Estado de Segurança Nacional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05553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GOLPES NA AMÉRICA LATINA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Argentina:</a:t>
            </a:r>
          </a:p>
          <a:p>
            <a:pPr lvl="0"/>
            <a:r>
              <a:rPr lang="pt-BR" dirty="0"/>
              <a:t>24 de março de 1976: queda do governo de Isabel Perón. Golpe militar que coloca no poder o General </a:t>
            </a:r>
            <a:r>
              <a:rPr lang="pt-BR" dirty="0" err="1"/>
              <a:t>Videla</a:t>
            </a:r>
            <a:endParaRPr lang="pt-BR" dirty="0"/>
          </a:p>
          <a:p>
            <a:pPr marL="0" indent="0">
              <a:buNone/>
            </a:pPr>
            <a:endParaRPr lang="pt-BR" dirty="0"/>
          </a:p>
          <a:p>
            <a:r>
              <a:rPr lang="pt-BR" b="1" dirty="0"/>
              <a:t>Outros países: </a:t>
            </a:r>
          </a:p>
          <a:p>
            <a:pPr lvl="0"/>
            <a:r>
              <a:rPr lang="pt-BR" dirty="0" smtClean="0"/>
              <a:t>permanecem </a:t>
            </a:r>
            <a:r>
              <a:rPr lang="pt-BR" dirty="0"/>
              <a:t>o regime militar no Paraguai, com </a:t>
            </a:r>
            <a:r>
              <a:rPr lang="pt-BR" dirty="0" err="1" smtClean="0"/>
              <a:t>Stroesner</a:t>
            </a:r>
            <a:r>
              <a:rPr lang="pt-BR" dirty="0" smtClean="0"/>
              <a:t> e </a:t>
            </a:r>
            <a:r>
              <a:rPr lang="pt-BR" dirty="0"/>
              <a:t>na Nicarágua, com Somoza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573192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b="1" dirty="0" smtClean="0"/>
              <a:t>E) CRISE IDEOLÓGICA: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pt-BR" dirty="0" smtClean="0"/>
              <a:t>desenvolvimentismo </a:t>
            </a:r>
            <a:r>
              <a:rPr lang="pt-BR" dirty="0"/>
              <a:t>X libertação</a:t>
            </a:r>
          </a:p>
          <a:p>
            <a:pPr lvl="0"/>
            <a:r>
              <a:rPr lang="pt-BR" dirty="0"/>
              <a:t>revolução do termo </a:t>
            </a:r>
            <a:r>
              <a:rPr lang="pt-BR" dirty="0" smtClean="0"/>
              <a:t>prática (As 5 teses de Mao, falecido em 1976)</a:t>
            </a:r>
            <a:endParaRPr lang="pt-BR" dirty="0"/>
          </a:p>
          <a:p>
            <a:pPr lvl="0"/>
            <a:r>
              <a:rPr lang="pt-BR" dirty="0"/>
              <a:t>teoria da </a:t>
            </a:r>
            <a:r>
              <a:rPr lang="pt-BR" dirty="0" smtClean="0"/>
              <a:t>dependência: debates sobre desenvolvimento/subdesenvolvimento – participação do capital estrangeiro em economias periféricas (décadas de 50 e 60).</a:t>
            </a:r>
            <a:endParaRPr lang="pt-BR" dirty="0"/>
          </a:p>
          <a:p>
            <a:pPr lvl="0"/>
            <a:r>
              <a:rPr lang="pt-BR" dirty="0"/>
              <a:t>passagem do eixo Leste/Ocidente Cristão para Norte/Sul – ricos e pobres</a:t>
            </a:r>
          </a:p>
          <a:p>
            <a:pPr lvl="0"/>
            <a:r>
              <a:rPr lang="pt-BR" dirty="0"/>
              <a:t>inversão do sujeito histórico: irrupção do </a:t>
            </a:r>
            <a:r>
              <a:rPr lang="pt-BR" dirty="0" smtClean="0"/>
              <a:t>pobre, a história vista na ótica dos vencidos...</a:t>
            </a:r>
            <a:endParaRPr lang="pt-BR" dirty="0"/>
          </a:p>
          <a:p>
            <a:pPr lvl="0"/>
            <a:r>
              <a:rPr lang="pt-BR" dirty="0"/>
              <a:t>afirmação do método: ver – julgar – agir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53071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2200</Words>
  <Application>Microsoft Office PowerPoint</Application>
  <PresentationFormat>Apresentação na tela (4:3)</PresentationFormat>
  <Paragraphs>248</Paragraphs>
  <Slides>32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33" baseType="lpstr">
      <vt:lpstr>Tema do Office</vt:lpstr>
      <vt:lpstr>MEDELLIN - 1968</vt:lpstr>
      <vt:lpstr>CONTEXTO REMOTO</vt:lpstr>
      <vt:lpstr>B) ASCENSÃO DO MOVIMENTO POPULAR </vt:lpstr>
      <vt:lpstr>MOVIMENTO POPULAR</vt:lpstr>
      <vt:lpstr> C) ACONTECIMENTOS ECLESIAIS  </vt:lpstr>
      <vt:lpstr> d) Golpes militares na América Latina antes e depois de Medellin: </vt:lpstr>
      <vt:lpstr>GOLPES NA AMÉRICA LATINA</vt:lpstr>
      <vt:lpstr>GOLPES NA AMÉRICA LATINA</vt:lpstr>
      <vt:lpstr> E) CRISE IDEOLÓGICA: </vt:lpstr>
      <vt:lpstr>F) DOCUMENTO DE TRABALHO</vt:lpstr>
      <vt:lpstr> G) DOCUMENTO CONCLUSIVO: </vt:lpstr>
      <vt:lpstr> 2) TRÊS GRANDES EIXOS: </vt:lpstr>
      <vt:lpstr> 1º Eixo: PROMOÇÃO HUMANA </vt:lpstr>
      <vt:lpstr>1º Eixo: PROMOÇÃO HUMANA</vt:lpstr>
      <vt:lpstr> 2º eixo: EVANGELIZAÇÃO E CRESCIMENTO NA FÉ </vt:lpstr>
      <vt:lpstr> 2º eixo: EVANGELIZAÇÃO E CRESCIMENTO NA FÉ </vt:lpstr>
      <vt:lpstr> 2º eixo: EVANGELIZAÇÃO E CRESCIMENTO NA FÉ </vt:lpstr>
      <vt:lpstr> 2º eixo: EVANGELIZAÇÃO E CRESCIMENTO NA FÉ </vt:lpstr>
      <vt:lpstr> 3º Eixo: A IGREJA VISÍVEL E SUAS ESTRUTURAS </vt:lpstr>
      <vt:lpstr> 3º Eixo: A IGREJA VISÍVEL E SUAS ESTRUTURAS </vt:lpstr>
      <vt:lpstr>3º Eixo: A IGREJA VISÍVEL E SUAS ESTRUTURAS</vt:lpstr>
      <vt:lpstr>3º Eixo: A IGREJA VISÍVEL E SUAS ESTRUTURAS</vt:lpstr>
      <vt:lpstr>3º Eixo: A IGREJA VISÍVEL E SUAS ESTRUTURAS</vt:lpstr>
      <vt:lpstr>3º Eixo: A IGREJA VISÍVEL E SUAS ESTRUTURAS</vt:lpstr>
      <vt:lpstr>3º Eixo: A IGREJA VISÍVEL E SUAS ESTRUTURAS</vt:lpstr>
      <vt:lpstr>OS TRÊS EIXOS DE MEDELLÍN</vt:lpstr>
      <vt:lpstr> 3) REFLEXÃO ANALÍTICA SOBRE MEDELLÍN </vt:lpstr>
      <vt:lpstr>3) REFLEXÃO ANALÍTICA SOBRE MEDELLÍN</vt:lpstr>
      <vt:lpstr>3) REFLEXÃO ANALÍTICA SOBRE MEDELLÍN</vt:lpstr>
      <vt:lpstr>3) REFLEXÃO ANALÍTICA SOBRE MEDELLÍN</vt:lpstr>
      <vt:lpstr>3) REFLEXÃO ANALÍTICA SOBRE MEDELLÍN</vt:lpstr>
      <vt:lpstr>3) REFLEXÃO ANALÍTICA SOBRE MEDELLÍN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MEDELLIN - 1968</dc:title>
  <dc:creator>manoel godoy</dc:creator>
  <cp:lastModifiedBy>manoel godoy</cp:lastModifiedBy>
  <cp:revision>18</cp:revision>
  <dcterms:created xsi:type="dcterms:W3CDTF">2018-02-19T12:23:11Z</dcterms:created>
  <dcterms:modified xsi:type="dcterms:W3CDTF">2018-04-03T21:32:21Z</dcterms:modified>
</cp:coreProperties>
</file>