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524000"/>
            <a:ext cx="7766936" cy="2095500"/>
          </a:xfrm>
        </p:spPr>
        <p:txBody>
          <a:bodyPr/>
          <a:lstStyle/>
          <a:p>
            <a:r>
              <a:rPr lang="pt-BR" dirty="0" smtClean="0"/>
              <a:t>PACTO DAS CATACUMBAS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70567"/>
          </a:xfrm>
        </p:spPr>
        <p:txBody>
          <a:bodyPr>
            <a:normAutofit/>
          </a:bodyPr>
          <a:lstStyle/>
          <a:p>
            <a:r>
              <a:rPr lang="pt-BR" sz="3600" dirty="0" smtClean="0"/>
              <a:t>CATACUMBA DE DOMITILA</a:t>
            </a:r>
          </a:p>
          <a:p>
            <a:r>
              <a:rPr lang="pt-BR" sz="3600" dirty="0" smtClean="0"/>
              <a:t>VATICANO 1965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6659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OITAVO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8) Daremos tudo o que for necessário de nosso tempo, reflexão, coração, meios etc., ao serviço apostólico e pastoral das pessoas e dos grupos laboriosos e economicamente fracos e subdesenvolvidos, sem que isso prejudique as outras pessoas e grupos da diocese. Ampararemos os leigos, religiosos, diáconos ou sacerdotes que o Senhor chama a evangelizarem os pobres e operários compartilhando a vida operária e o trabalho. Cf. </a:t>
            </a:r>
            <a:r>
              <a:rPr lang="pt-BR" sz="2400" dirty="0" err="1"/>
              <a:t>Lc</a:t>
            </a:r>
            <a:r>
              <a:rPr lang="pt-BR" sz="2400" dirty="0"/>
              <a:t> 4,18-19; Mc 6,4; </a:t>
            </a:r>
            <a:r>
              <a:rPr lang="pt-BR" sz="2400" dirty="0" err="1"/>
              <a:t>Mt</a:t>
            </a:r>
            <a:r>
              <a:rPr lang="pt-BR" sz="2400" dirty="0"/>
              <a:t> 11,4-5; At 20,33-35; 1Cor 4,12; 9,1-27.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672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NONO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9) Cônscios de exigências da justiça e da caridade, e das suas relações mútuas, procuraremos </a:t>
            </a:r>
            <a:r>
              <a:rPr lang="pt-BR" sz="2800" i="1" dirty="0"/>
              <a:t>transformar</a:t>
            </a:r>
            <a:r>
              <a:rPr lang="pt-BR" sz="2800" dirty="0"/>
              <a:t> as obras de “beneficência” em </a:t>
            </a:r>
            <a:r>
              <a:rPr lang="pt-BR" sz="2800" i="1" dirty="0"/>
              <a:t>obras sociais</a:t>
            </a:r>
            <a:r>
              <a:rPr lang="pt-BR" sz="2800" dirty="0"/>
              <a:t> baseadas na caridade e na justiça, que levam em conta todos e todas as exigências, como um humilde serviço dos organismos públicos competentes. Cf. </a:t>
            </a:r>
            <a:r>
              <a:rPr lang="pt-BR" sz="2800" dirty="0" err="1"/>
              <a:t>Mt</a:t>
            </a:r>
            <a:r>
              <a:rPr lang="pt-BR" sz="2800" dirty="0"/>
              <a:t> 25,31-46; </a:t>
            </a:r>
            <a:r>
              <a:rPr lang="pt-BR" sz="2800" dirty="0" err="1"/>
              <a:t>Lc</a:t>
            </a:r>
            <a:r>
              <a:rPr lang="pt-BR" sz="2800" dirty="0"/>
              <a:t> 13,12-14.33-34.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730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DÉCIMO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dirty="0"/>
              <a:t>10) Poremos tudo em obra para que os responsáveis pelo nosso governo e pelos nossos serviços públicos decidam e ponham em prática as</a:t>
            </a:r>
            <a:r>
              <a:rPr lang="pt-BR" sz="2800" i="1" dirty="0"/>
              <a:t> leis</a:t>
            </a:r>
            <a:r>
              <a:rPr lang="pt-BR" sz="2800" dirty="0"/>
              <a:t>, as </a:t>
            </a:r>
            <a:r>
              <a:rPr lang="pt-BR" sz="2800" i="1" dirty="0"/>
              <a:t>estruturas</a:t>
            </a:r>
            <a:r>
              <a:rPr lang="pt-BR" sz="2800" dirty="0"/>
              <a:t> e as </a:t>
            </a:r>
            <a:r>
              <a:rPr lang="pt-BR" sz="2800" i="1" dirty="0"/>
              <a:t>instituições sociais</a:t>
            </a:r>
            <a:r>
              <a:rPr lang="pt-BR" sz="2800" dirty="0"/>
              <a:t> necessárias à justiça, à igualdade e ao desenvolvimento harmônico e total do homem todo e em todos os homens, e, por aí, ao advento de uma outra ordem social, nova, digna dos filhos do homem e dos filhos de Deus. Cf. At 2,44-45; 4,32-35; 5,4; 2Cor 8 e 9 inteiros; 1Tm 5,16.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98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DÉCIMO PRIMEIRO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/>
              <a:t>11) Achando a colegialidade dos bispos sua realização a mais evangélica na assunção do encargo comum das massas humanas em estado de miséria física, cultural e moral — dois terços da humanidade —, comprometemo-nos: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066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DÉCIMO PRIMEIRO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● a participarmos, conforme nossos meios, dos investimentos urgentes dos episcopados das nações pobres;</a:t>
            </a:r>
          </a:p>
          <a:p>
            <a:r>
              <a:rPr lang="pt-BR" sz="2400" dirty="0"/>
              <a:t>● a requerermos juntos ao plano dos organismos internacionais, mas testemunhando o Evangelho, como e fez o Papa Paulo VI na ONU, a adoção de estruturas econômicas e culturais que não fabriquem nações proletárias num mundo cada vez mais rico, mas sim permitam às massas pobres saírem de sua miséria.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1122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DÉCIMO SEGUNDO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/>
              <a:t>12) Comprometemo-nos a </a:t>
            </a:r>
            <a:r>
              <a:rPr lang="pt-BR" sz="3600" i="1" dirty="0"/>
              <a:t>partilhar</a:t>
            </a:r>
            <a:r>
              <a:rPr lang="pt-BR" sz="3600" dirty="0"/>
              <a:t>, na caridade pastoral, nossa vida com nossos irmãos em Cristo, sacerdotes, religiosos e leigos, para que nosso ministério constitua um verdadeiro serviço; assim: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3475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/>
              <a:t>DÉCIMO SEGUNDO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● esforçar-nos-emos para “revisar nossa vida” com eles; </a:t>
            </a:r>
          </a:p>
          <a:p>
            <a:r>
              <a:rPr lang="pt-BR" sz="2800" dirty="0"/>
              <a:t>● suscitaremos colaboradores para serem mais uns animadores segundo o espírito, do que uns chefes segundo o mundo; </a:t>
            </a:r>
          </a:p>
          <a:p>
            <a:r>
              <a:rPr lang="pt-BR" sz="2800" dirty="0"/>
              <a:t>● procuraremos ser o mais humanamente presentes, acolhedores...; </a:t>
            </a:r>
          </a:p>
          <a:p>
            <a:r>
              <a:rPr lang="pt-BR" sz="2800" dirty="0"/>
              <a:t>● mostrar-nos-emos abertos a todos, seja qual for a sua religião. Cf. Mc 8,34-35; At 6,1-7; 1Tm 3,8-10.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572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DÉCIMO TERCEIRO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/>
              <a:t>13) Tornados às nossas dioceses respectivas, daremos a conhecer aos nossos diocesanos a nossa resolução, rogando-lhes ajudar-nos por sua compreensão, seu concurso e suas preces.</a:t>
            </a:r>
          </a:p>
          <a:p>
            <a:r>
              <a:rPr lang="pt-BR" sz="3600" dirty="0"/>
              <a:t>Ajude-nos Deus a sermos fiéis.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65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54000"/>
            <a:ext cx="8596668" cy="1219200"/>
          </a:xfrm>
        </p:spPr>
        <p:txBody>
          <a:bodyPr/>
          <a:lstStyle/>
          <a:p>
            <a:r>
              <a:rPr lang="pt-BR" dirty="0" smtClean="0"/>
              <a:t>COMPROMISSO COM A IGREJA DOS POBRES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87500"/>
            <a:ext cx="8596668" cy="488949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Nós, bispos, reunidos no Concílio Vaticano II, esclarecidos sobre as deficiências de nossa vida de pobreza segundo o Evangelho; incentivados uns pelos outros, numa iniciativa em que cada um de nós quereria evitar a singularidade e a presunção; unidos a todos os nossos irmãos do episcopado; contando, sobretudo, com a graça e a força de Nosso Senhor Jesus Cristo, com a oração dos fiéis e dos sacerdotes de nossas respectivas dioceses; colocando-nos, pelo pensamento e pela oração, diante da Trindade, diante da Igreja de Cristo e diante dos sacerdotes e dos fiéis de nossas dioceses, na humildade e na consciência de nossa fraqueza, mas também com toda determinação e toda a força de que Deus nos quer dar a graça, comprometemo-nos ao que se segue: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19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/>
              <a:t>PRIMEIRO</a:t>
            </a:r>
            <a:endParaRPr lang="pt-BR" sz="6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4000" dirty="0"/>
              <a:t>1) Procuraremos viver segundo o modo ordinário da nossa população, no que concerne à </a:t>
            </a:r>
            <a:r>
              <a:rPr lang="pt-BR" sz="4000" i="1" dirty="0"/>
              <a:t>habitação</a:t>
            </a:r>
            <a:r>
              <a:rPr lang="pt-BR" sz="4000" dirty="0"/>
              <a:t>, à </a:t>
            </a:r>
            <a:r>
              <a:rPr lang="pt-BR" sz="4000" i="1" dirty="0"/>
              <a:t>alimentação</a:t>
            </a:r>
            <a:r>
              <a:rPr lang="pt-BR" sz="4000" dirty="0"/>
              <a:t>, aos </a:t>
            </a:r>
            <a:r>
              <a:rPr lang="pt-BR" sz="4000" i="1" dirty="0"/>
              <a:t>meios de locomoção</a:t>
            </a:r>
            <a:r>
              <a:rPr lang="pt-BR" sz="4000" dirty="0"/>
              <a:t> e a tudo que daí se segue. Cf. </a:t>
            </a:r>
            <a:r>
              <a:rPr lang="pt-BR" sz="4000" dirty="0" err="1"/>
              <a:t>Mt</a:t>
            </a:r>
            <a:r>
              <a:rPr lang="pt-BR" sz="4000" dirty="0"/>
              <a:t> 5,3; 6,33-34; 8,20.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512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SEGUNDO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600" dirty="0"/>
              <a:t>2) Para sempre renunciamos à aparência e à realidade da riqueza, especialmente no traje (fazendas ricas, cores berrantes), nas insígnias de matéria preciosa (devem esses signos ser, com efeito, evangélicos). Cf. </a:t>
            </a:r>
            <a:r>
              <a:rPr lang="pt-BR" sz="3600" dirty="0" err="1"/>
              <a:t>Mt</a:t>
            </a:r>
            <a:r>
              <a:rPr lang="pt-BR" sz="3600" dirty="0"/>
              <a:t> 6,9; </a:t>
            </a:r>
            <a:r>
              <a:rPr lang="pt-BR" sz="3600" dirty="0" err="1"/>
              <a:t>Mt</a:t>
            </a:r>
            <a:r>
              <a:rPr lang="pt-BR" sz="3600" dirty="0"/>
              <a:t> 10,9-10; At 3,6. Nem ouro nem prata.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748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TERCEIRO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/>
              <a:t>3) Não possuiremos nem imóveis, nem móveis, nem conta em banco etc., em nosso próprio nome; e, se for preciso possuir, poremos tudo em nome da diocese, ou das obras sociais ou caritativas. Cf. </a:t>
            </a:r>
            <a:r>
              <a:rPr lang="pt-BR" sz="3600" dirty="0" err="1"/>
              <a:t>Mt</a:t>
            </a:r>
            <a:r>
              <a:rPr lang="pt-BR" sz="3600" dirty="0"/>
              <a:t> 6,19-21; </a:t>
            </a:r>
            <a:r>
              <a:rPr lang="pt-BR" sz="3600" dirty="0" err="1"/>
              <a:t>Lc</a:t>
            </a:r>
            <a:r>
              <a:rPr lang="pt-BR" sz="3600" dirty="0"/>
              <a:t> 12,33-34.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591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QUARTO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4) Cada vez que for possível, confiaremos a gestão financeira e material em nossa diocese a uma comissão de leigos competentes e cônscios do seu papel apostólico, com o fito de sermos menos administradores do que pastores e apóstolos. Cf. </a:t>
            </a:r>
            <a:r>
              <a:rPr lang="pt-BR" sz="3200" dirty="0" err="1"/>
              <a:t>Mt</a:t>
            </a:r>
            <a:r>
              <a:rPr lang="pt-BR" sz="3200" dirty="0"/>
              <a:t> 10,8; At 6,1-7.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275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QUINTO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/>
              <a:t>5) Recusamos ser chamados, oralmente ou por escrito, com nomes que signifiquem a grandeza e o poder (Eminência, Excelência, Monsenhor...). Preferimos ser chamados com o nome evangélico de Padre. Cf. </a:t>
            </a:r>
            <a:r>
              <a:rPr lang="pt-BR" sz="3600" dirty="0" err="1"/>
              <a:t>Mt</a:t>
            </a:r>
            <a:r>
              <a:rPr lang="pt-BR" sz="3600" dirty="0"/>
              <a:t> 20,25-28; 23,6-11; </a:t>
            </a:r>
            <a:r>
              <a:rPr lang="pt-BR" sz="3600" dirty="0" err="1"/>
              <a:t>Jo</a:t>
            </a:r>
            <a:r>
              <a:rPr lang="pt-BR" sz="3600" dirty="0"/>
              <a:t> 13,12-15.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67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SEXTO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6) No nosso comportamento, nas nossas relações sociais, evitaremos aquilo que pode parecer conferir </a:t>
            </a:r>
            <a:r>
              <a:rPr lang="pt-BR" sz="3200" i="1" dirty="0"/>
              <a:t>privilégios</a:t>
            </a:r>
            <a:r>
              <a:rPr lang="pt-BR" sz="3200" dirty="0"/>
              <a:t>, </a:t>
            </a:r>
            <a:r>
              <a:rPr lang="pt-BR" sz="3200" i="1" dirty="0"/>
              <a:t>prioridades</a:t>
            </a:r>
            <a:r>
              <a:rPr lang="pt-BR" sz="3200" dirty="0"/>
              <a:t> ou mesmo uma </a:t>
            </a:r>
            <a:r>
              <a:rPr lang="pt-BR" sz="3200" i="1" dirty="0"/>
              <a:t>preferência</a:t>
            </a:r>
            <a:r>
              <a:rPr lang="pt-BR" sz="3200" dirty="0"/>
              <a:t> qualquer aos </a:t>
            </a:r>
            <a:r>
              <a:rPr lang="pt-BR" sz="3200" i="1" dirty="0"/>
              <a:t>ricos e aos poderosos</a:t>
            </a:r>
            <a:r>
              <a:rPr lang="pt-BR" sz="3200" dirty="0"/>
              <a:t> (ex.: banquetes oferecidos ou aceitos, classes nos serviços religiosos). Cf. </a:t>
            </a:r>
            <a:r>
              <a:rPr lang="pt-BR" sz="3200" dirty="0" err="1"/>
              <a:t>Lc</a:t>
            </a:r>
            <a:r>
              <a:rPr lang="pt-BR" sz="3200" dirty="0"/>
              <a:t> 13,12-14; 1Cor 9,14-19.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857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SÉTIMO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200" dirty="0"/>
              <a:t>7) Do mesmo modo, evitaremos incentivar ou lisonjear a </a:t>
            </a:r>
            <a:r>
              <a:rPr lang="pt-BR" sz="3200" i="1" dirty="0"/>
              <a:t>vaidade</a:t>
            </a:r>
            <a:r>
              <a:rPr lang="pt-BR" sz="3200" dirty="0"/>
              <a:t> de quem quer que seja, com vistas a recompensar ou a solicitar dádivas, ou por qualquer outra razão. Convidaremos nossos fiéis a considerarem as suas dádivas como uma participação normal no culto, no apostolado e na ação social. Cf. </a:t>
            </a:r>
            <a:r>
              <a:rPr lang="pt-BR" sz="3200" dirty="0" err="1"/>
              <a:t>Mt</a:t>
            </a:r>
            <a:r>
              <a:rPr lang="pt-BR" sz="3200" dirty="0"/>
              <a:t> 6,2-4; </a:t>
            </a:r>
            <a:r>
              <a:rPr lang="pt-BR" sz="3200" dirty="0" err="1"/>
              <a:t>Lc</a:t>
            </a:r>
            <a:r>
              <a:rPr lang="pt-BR" sz="3200" dirty="0"/>
              <a:t> 15,9-13; 2Cor 12,4.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39341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1037</Words>
  <Application>Microsoft Office PowerPoint</Application>
  <PresentationFormat>Widescreen</PresentationFormat>
  <Paragraphs>40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Facetado</vt:lpstr>
      <vt:lpstr>PACTO DAS CATACUMBAS</vt:lpstr>
      <vt:lpstr>COMPROMISSO COM A IGREJA DOS POBRES</vt:lpstr>
      <vt:lpstr>PRIMEIRO</vt:lpstr>
      <vt:lpstr>SEGUNDO</vt:lpstr>
      <vt:lpstr>TERCEIRO</vt:lpstr>
      <vt:lpstr>QUARTO</vt:lpstr>
      <vt:lpstr>QUINTO</vt:lpstr>
      <vt:lpstr>SEXTO</vt:lpstr>
      <vt:lpstr>SÉTIMO</vt:lpstr>
      <vt:lpstr>OITAVO</vt:lpstr>
      <vt:lpstr>NONO</vt:lpstr>
      <vt:lpstr>DÉCIMO</vt:lpstr>
      <vt:lpstr>DÉCIMO PRIMEIRO</vt:lpstr>
      <vt:lpstr>DÉCIMO PRIMEIRO</vt:lpstr>
      <vt:lpstr>DÉCIMO SEGUNDO</vt:lpstr>
      <vt:lpstr>DÉCIMO SEGUNDO</vt:lpstr>
      <vt:lpstr>DÉCIMO TERCEIRO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PACTO DAS CATACUMBAS</dc:title>
  <dc:creator>Usuário do Windows</dc:creator>
  <cp:lastModifiedBy>Usuário do Windows</cp:lastModifiedBy>
  <cp:revision>4</cp:revision>
  <dcterms:created xsi:type="dcterms:W3CDTF">2018-04-17T20:06:50Z</dcterms:created>
  <dcterms:modified xsi:type="dcterms:W3CDTF">2018-04-17T21:14:24Z</dcterms:modified>
</cp:coreProperties>
</file>