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7" r:id="rId3"/>
    <p:sldId id="288" r:id="rId4"/>
    <p:sldId id="257" r:id="rId5"/>
    <p:sldId id="276" r:id="rId6"/>
    <p:sldId id="277" r:id="rId7"/>
    <p:sldId id="278" r:id="rId8"/>
    <p:sldId id="279" r:id="rId9"/>
    <p:sldId id="280" r:id="rId10"/>
    <p:sldId id="271" r:id="rId11"/>
    <p:sldId id="272" r:id="rId12"/>
    <p:sldId id="274" r:id="rId13"/>
    <p:sldId id="273" r:id="rId14"/>
    <p:sldId id="275" r:id="rId15"/>
    <p:sldId id="281" r:id="rId16"/>
    <p:sldId id="284" r:id="rId17"/>
    <p:sldId id="282" r:id="rId18"/>
    <p:sldId id="258" r:id="rId19"/>
    <p:sldId id="285" r:id="rId20"/>
    <p:sldId id="286" r:id="rId21"/>
    <p:sldId id="263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BA893-D119-413F-A4B7-C2F07B402A27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302AD-AFE6-47F2-9793-8ABCED940A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1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5B484-855E-425A-8647-DCFB163DC399}" type="datetimeFigureOut">
              <a:rPr lang="pt-BR" smtClean="0"/>
              <a:pPr/>
              <a:t>22/01/2019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2E19-0107-4F95-99A6-B2FA645A3A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/>
          <a:lstStyle/>
          <a:p>
            <a:r>
              <a:rPr lang="en-US" b="1" dirty="0" smtClean="0"/>
              <a:t>PASTORAL E VATICANO II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124744"/>
            <a:ext cx="7572428" cy="480458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O Vaticano II (1962-1965), é uma resposta </a:t>
            </a:r>
          </a:p>
          <a:p>
            <a:pPr marL="457200" indent="-457200" algn="l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ao movimento ‘volta às fontes’ do final do século XIX e primeira metade do século XX; </a:t>
            </a:r>
          </a:p>
          <a:p>
            <a:pPr marL="457200" indent="-457200" algn="l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ao desafio da defasagem da Igreja em relação à sociedade,</a:t>
            </a:r>
          </a:p>
          <a:p>
            <a:pPr marL="457200" indent="-457200" algn="l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assume perspectivas bíblicas, litúrgicas, missionárias, catequéticas, ecumênicas e sociais que tal movimento preconizava e que a sociedade lhe cobrava.</a:t>
            </a:r>
          </a:p>
          <a:p>
            <a:pPr marL="457200" indent="-457200" algn="l"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Seu primeiro documento, aprovado na segunda sessão, teve 2.151 bispos presentes; e o último, aprovado na quarta e última sessão teve 2.391 bispos presentes. (2014: 5.133 bispos no mundo)</a:t>
            </a:r>
          </a:p>
          <a:p>
            <a:pPr algn="l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7. DEI </a:t>
            </a:r>
            <a:r>
              <a:rPr lang="en-US" b="1" dirty="0">
                <a:solidFill>
                  <a:srgbClr val="FF0000"/>
                </a:solidFill>
              </a:rPr>
              <a:t>VERBUM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t-BR" dirty="0" smtClean="0"/>
              <a:t>Revelação como tal – o que é revelação?</a:t>
            </a:r>
          </a:p>
          <a:p>
            <a:pPr marL="514350" indent="-514350">
              <a:buAutoNum type="arabicPeriod"/>
            </a:pPr>
            <a:r>
              <a:rPr lang="pt-BR" dirty="0" smtClean="0"/>
              <a:t>Transmissão da Divina Revelação: Tradição, Revelação e Magistério</a:t>
            </a:r>
          </a:p>
          <a:p>
            <a:pPr marL="514350" indent="-514350">
              <a:buAutoNum type="arabicPeriod"/>
            </a:pPr>
            <a:r>
              <a:rPr lang="pt-BR" dirty="0" smtClean="0"/>
              <a:t>Inspiração divina da Sagrada Escritura e sua interpretação – Método </a:t>
            </a:r>
            <a:r>
              <a:rPr lang="pt-BR" dirty="0"/>
              <a:t>histórico crítico (gênero literário</a:t>
            </a:r>
            <a:r>
              <a:rPr lang="pt-BR" dirty="0" smtClean="0"/>
              <a:t>) – Texto e Contexto</a:t>
            </a:r>
          </a:p>
          <a:p>
            <a:pPr marL="514350" indent="-514350">
              <a:buAutoNum type="arabicPeriod"/>
            </a:pPr>
            <a:r>
              <a:rPr lang="pt-BR" dirty="0" smtClean="0"/>
              <a:t>Antigo Testamento – História da Salvação; importância do AT para os cristãos; unidade dos dois Testamentos</a:t>
            </a:r>
          </a:p>
          <a:p>
            <a:pPr marL="514350" indent="-514350">
              <a:buAutoNum type="arabicPeriod"/>
            </a:pPr>
            <a:r>
              <a:rPr lang="pt-BR" dirty="0" smtClean="0"/>
              <a:t>Novo Testamento – excelência do NT; origem apostólica dos Evangelhos; índole histórica dos Evangelhos; os demais escritos do NT</a:t>
            </a:r>
          </a:p>
          <a:p>
            <a:pPr marL="514350" indent="-514350">
              <a:buAutoNum type="arabicPeriod"/>
            </a:pPr>
            <a:r>
              <a:rPr lang="pt-BR" dirty="0" smtClean="0"/>
              <a:t>A Sagrada Escritura na vida da Igreja:</a:t>
            </a:r>
          </a:p>
          <a:p>
            <a:pPr>
              <a:buNone/>
            </a:pPr>
            <a:r>
              <a:rPr lang="pt-BR" dirty="0" smtClean="0"/>
              <a:t>6.1. Centralidade </a:t>
            </a:r>
            <a:r>
              <a:rPr lang="pt-BR" dirty="0"/>
              <a:t>da </a:t>
            </a:r>
            <a:r>
              <a:rPr lang="pt-BR" dirty="0" smtClean="0"/>
              <a:t>Palavra; 6.2. Pão </a:t>
            </a:r>
            <a:r>
              <a:rPr lang="pt-BR" dirty="0"/>
              <a:t>da Palavra – equilíbrio com a </a:t>
            </a:r>
            <a:r>
              <a:rPr lang="pt-BR" dirty="0" smtClean="0"/>
              <a:t>eucaristia; 6.3. Acesso </a:t>
            </a:r>
            <a:r>
              <a:rPr lang="pt-BR" dirty="0"/>
              <a:t>à </a:t>
            </a:r>
            <a:r>
              <a:rPr lang="pt-BR" dirty="0" smtClean="0"/>
              <a:t>Bíblia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40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8. GAUDIUM </a:t>
            </a:r>
            <a:r>
              <a:rPr lang="en-US" b="1" dirty="0">
                <a:solidFill>
                  <a:srgbClr val="FF0000"/>
                </a:solidFill>
              </a:rPr>
              <a:t>ET SPES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14543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Introdução: superação da dicotomia Igreja e Mundo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PARTE I: A IGREJA E A VOCAÇÃO DO HOMEM</a:t>
            </a:r>
          </a:p>
          <a:p>
            <a:pPr marL="0" indent="0">
              <a:buNone/>
            </a:pPr>
            <a:r>
              <a:rPr lang="pt-BR" dirty="0" smtClean="0"/>
              <a:t>Capítulo 1: A dignidade da pessoa humana</a:t>
            </a:r>
          </a:p>
          <a:p>
            <a:pPr marL="0" indent="0">
              <a:buNone/>
            </a:pPr>
            <a:r>
              <a:rPr lang="pt-BR" dirty="0" smtClean="0"/>
              <a:t>Capítulo 2: A comunidade humana</a:t>
            </a:r>
          </a:p>
          <a:p>
            <a:pPr marL="0" indent="0">
              <a:buNone/>
            </a:pPr>
            <a:r>
              <a:rPr lang="pt-BR" dirty="0" smtClean="0"/>
              <a:t>Capítulo 3: Sentido da atividade humana no mundo</a:t>
            </a:r>
          </a:p>
          <a:p>
            <a:pPr marL="0" indent="0">
              <a:buNone/>
            </a:pPr>
            <a:r>
              <a:rPr lang="pt-BR" dirty="0" smtClean="0"/>
              <a:t>Capítulo 4: Função da Igreja no mundo de hoje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65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GAUDIUM ET SPES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PARTE II: ALGUNS PROBLEMAS MAIS URGENTES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Capítulo 1: </a:t>
            </a:r>
            <a:r>
              <a:rPr lang="pt-BR" dirty="0" smtClean="0"/>
              <a:t>A promoção da dignidade do matrimônio e da Família</a:t>
            </a:r>
          </a:p>
          <a:p>
            <a:pPr marL="0" indent="0">
              <a:buNone/>
            </a:pPr>
            <a:r>
              <a:rPr lang="pt-BR" b="1" dirty="0" smtClean="0"/>
              <a:t>Capítulo 2: </a:t>
            </a:r>
            <a:r>
              <a:rPr lang="pt-BR" dirty="0" smtClean="0"/>
              <a:t>A conveniente promoção da cultura</a:t>
            </a:r>
          </a:p>
          <a:p>
            <a:pPr marL="0" indent="0">
              <a:buNone/>
            </a:pPr>
            <a:r>
              <a:rPr lang="pt-BR" b="1" dirty="0" smtClean="0"/>
              <a:t>Capítulo 3: </a:t>
            </a:r>
            <a:r>
              <a:rPr lang="pt-BR" dirty="0" smtClean="0"/>
              <a:t>Vida econômico-social </a:t>
            </a:r>
          </a:p>
          <a:p>
            <a:pPr marL="0" indent="0">
              <a:buNone/>
            </a:pPr>
            <a:r>
              <a:rPr lang="pt-BR" b="1" dirty="0" smtClean="0"/>
              <a:t>Capítulo 4: </a:t>
            </a:r>
            <a:r>
              <a:rPr lang="pt-BR" dirty="0" smtClean="0"/>
              <a:t>A vida da comunidade política</a:t>
            </a:r>
          </a:p>
          <a:p>
            <a:pPr marL="0" indent="0">
              <a:buNone/>
            </a:pPr>
            <a:r>
              <a:rPr lang="pt-BR" b="1" dirty="0" smtClean="0"/>
              <a:t>Capítulo 5: </a:t>
            </a:r>
            <a:r>
              <a:rPr lang="pt-BR" dirty="0" smtClean="0"/>
              <a:t>A promoção da paz e a promoção da comunidade dos pobres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5013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9. SACROSSANCTUM </a:t>
            </a:r>
            <a:r>
              <a:rPr lang="en-US" b="1" dirty="0">
                <a:solidFill>
                  <a:srgbClr val="FF0000"/>
                </a:solidFill>
              </a:rPr>
              <a:t>CONCILIUM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Capítulo 1: </a:t>
            </a:r>
            <a:r>
              <a:rPr lang="pt-BR" dirty="0" smtClean="0"/>
              <a:t>Os princípios Gerais da Reforma e do Incremento da Liturgia</a:t>
            </a:r>
          </a:p>
          <a:p>
            <a:pPr marL="0" indent="0">
              <a:buNone/>
            </a:pPr>
            <a:r>
              <a:rPr lang="pt-BR" b="1" dirty="0" smtClean="0"/>
              <a:t>Capitulo 2:</a:t>
            </a:r>
            <a:r>
              <a:rPr lang="pt-BR" dirty="0" smtClean="0"/>
              <a:t> O Sacrossanto Mistério da Eucaristia</a:t>
            </a:r>
          </a:p>
          <a:p>
            <a:pPr marL="0" indent="0">
              <a:buNone/>
            </a:pPr>
            <a:r>
              <a:rPr lang="pt-BR" b="1" dirty="0" smtClean="0"/>
              <a:t>Capítulo 3:</a:t>
            </a:r>
            <a:r>
              <a:rPr lang="pt-BR" dirty="0" smtClean="0"/>
              <a:t> Os demais Sacramentos e os Sacramentais</a:t>
            </a:r>
          </a:p>
          <a:p>
            <a:pPr marL="0" indent="0">
              <a:buNone/>
            </a:pPr>
            <a:r>
              <a:rPr lang="pt-BR" b="1" dirty="0" smtClean="0"/>
              <a:t>Capítulo 4:</a:t>
            </a:r>
            <a:r>
              <a:rPr lang="pt-BR" dirty="0" smtClean="0"/>
              <a:t> O Ofício Divino</a:t>
            </a:r>
          </a:p>
          <a:p>
            <a:pPr marL="0" indent="0">
              <a:buNone/>
            </a:pPr>
            <a:r>
              <a:rPr lang="pt-BR" b="1" dirty="0" smtClean="0"/>
              <a:t>Capítulo 5:</a:t>
            </a:r>
            <a:r>
              <a:rPr lang="pt-BR" dirty="0" smtClean="0"/>
              <a:t> O Ano Litúrgico</a:t>
            </a:r>
          </a:p>
          <a:p>
            <a:pPr marL="0" indent="0">
              <a:buNone/>
            </a:pPr>
            <a:r>
              <a:rPr lang="pt-BR" b="1" dirty="0" smtClean="0"/>
              <a:t>Capítulo 6:</a:t>
            </a:r>
            <a:r>
              <a:rPr lang="pt-BR" dirty="0" smtClean="0"/>
              <a:t> A Música Sacra</a:t>
            </a:r>
          </a:p>
          <a:p>
            <a:pPr marL="0" indent="0">
              <a:buNone/>
            </a:pPr>
            <a:r>
              <a:rPr lang="pt-BR" b="1" dirty="0" smtClean="0"/>
              <a:t>Capítulo 7:</a:t>
            </a:r>
            <a:r>
              <a:rPr lang="pt-BR" dirty="0" smtClean="0"/>
              <a:t> A Arte Sacra e as Sagradas Alfaias</a:t>
            </a:r>
          </a:p>
          <a:p>
            <a:pPr>
              <a:buNone/>
            </a:pPr>
            <a:r>
              <a:rPr lang="pt-BR" dirty="0"/>
              <a:t>Liturgia: cume de toda a ação </a:t>
            </a:r>
            <a:r>
              <a:rPr lang="pt-BR" dirty="0" smtClean="0"/>
              <a:t>eclesial; equilíbrio </a:t>
            </a:r>
            <a:r>
              <a:rPr lang="pt-BR" dirty="0"/>
              <a:t>entre as duas </a:t>
            </a:r>
            <a:r>
              <a:rPr lang="pt-BR" dirty="0" smtClean="0"/>
              <a:t>mesas; participação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pt-BR" dirty="0"/>
              <a:t>povo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16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10. UNITATIS </a:t>
            </a:r>
            <a:r>
              <a:rPr lang="en-US" b="1" dirty="0">
                <a:solidFill>
                  <a:srgbClr val="FF0000"/>
                </a:solidFill>
              </a:rPr>
              <a:t>REDINTEGRATIO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Capítulo 1</a:t>
            </a:r>
            <a:r>
              <a:rPr lang="pt-BR" dirty="0" smtClean="0"/>
              <a:t>: Os Princípios Católicos do Ecumenismo</a:t>
            </a:r>
          </a:p>
          <a:p>
            <a:r>
              <a:rPr lang="pt-BR" b="1" dirty="0" smtClean="0"/>
              <a:t>Capítulo 2</a:t>
            </a:r>
            <a:r>
              <a:rPr lang="pt-BR" dirty="0" smtClean="0"/>
              <a:t>: A Prática do Ecumenismo</a:t>
            </a:r>
          </a:p>
          <a:p>
            <a:r>
              <a:rPr lang="pt-BR" b="1" dirty="0" smtClean="0"/>
              <a:t>Capítulo 3</a:t>
            </a:r>
            <a:r>
              <a:rPr lang="pt-BR" dirty="0" smtClean="0"/>
              <a:t>: As igrejas e Comunidades Eclesiais separadas da Sé Apostólica Romana</a:t>
            </a:r>
          </a:p>
          <a:p>
            <a:endParaRPr lang="pt-BR" dirty="0" smtClean="0"/>
          </a:p>
          <a:p>
            <a:r>
              <a:rPr lang="pt-BR" b="1" dirty="0" smtClean="0"/>
              <a:t>I</a:t>
            </a:r>
            <a:r>
              <a:rPr lang="pt-BR" dirty="0" smtClean="0"/>
              <a:t> – Consideração peculiar das Igrejas Orientais</a:t>
            </a:r>
          </a:p>
          <a:p>
            <a:r>
              <a:rPr lang="pt-BR" b="1" dirty="0" smtClean="0"/>
              <a:t>II</a:t>
            </a:r>
            <a:r>
              <a:rPr lang="pt-BR" dirty="0" smtClean="0"/>
              <a:t>- As Igrejas e Comunidades Eclesiais separadas do Ocidente</a:t>
            </a:r>
          </a:p>
          <a:p>
            <a:pPr>
              <a:buNone/>
            </a:pPr>
            <a:r>
              <a:rPr lang="pt-BR" dirty="0"/>
              <a:t>Sementes do Verbo também nas outras </a:t>
            </a:r>
            <a:r>
              <a:rPr lang="pt-BR" dirty="0" smtClean="0"/>
              <a:t>Igrejas; método </a:t>
            </a:r>
            <a:r>
              <a:rPr lang="pt-BR" dirty="0"/>
              <a:t>do </a:t>
            </a:r>
            <a:r>
              <a:rPr lang="pt-BR" dirty="0" smtClean="0"/>
              <a:t>Diálogo </a:t>
            </a:r>
            <a:r>
              <a:rPr lang="pt-BR" dirty="0"/>
              <a:t>e </a:t>
            </a:r>
            <a:r>
              <a:rPr lang="pt-BR" dirty="0" smtClean="0"/>
              <a:t>Anúncio; Diálogo </a:t>
            </a:r>
            <a:r>
              <a:rPr lang="pt-BR" dirty="0"/>
              <a:t>e </a:t>
            </a:r>
            <a:r>
              <a:rPr lang="pt-BR" dirty="0" smtClean="0"/>
              <a:t>Missão; Ecumenismo </a:t>
            </a:r>
            <a:r>
              <a:rPr lang="pt-BR" dirty="0"/>
              <a:t>como dimensão intrínseca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018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11. </a:t>
            </a:r>
            <a:r>
              <a:rPr lang="pt-BR" b="1" dirty="0" err="1" smtClean="0">
                <a:solidFill>
                  <a:srgbClr val="FF0000"/>
                </a:solidFill>
              </a:rPr>
              <a:t>Orientalium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Ecclesiarum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 Igreja Católica tem em alta estima as instituições, os ritos litúrgicos, as tradições eclesiásticas e a disciplina da vida cristã das Igrejas Orientais.</a:t>
            </a:r>
          </a:p>
          <a:p>
            <a:r>
              <a:rPr lang="pt-BR" dirty="0" smtClean="0"/>
              <a:t>Todos os cristãos Orientais e Ocidentais são vivamente solicitados que dirijam fervorosas, assíduas e mesmo cotidianas preces a Deus para que, com o auxílio da Mãe Santíssima de Deus, todos sejam um.</a:t>
            </a:r>
          </a:p>
          <a:p>
            <a:r>
              <a:rPr lang="pt-BR" dirty="0" smtClean="0"/>
              <a:t>Que nos amemos todos uns aos outros com caridade fraterna, porfiando em honrar-nos mutuamente.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53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12. </a:t>
            </a:r>
            <a:r>
              <a:rPr lang="pt-BR" b="1" dirty="0" err="1" smtClean="0">
                <a:solidFill>
                  <a:srgbClr val="FF0000"/>
                </a:solidFill>
              </a:rPr>
              <a:t>Nostra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Aetate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Diálogo Religioso:</a:t>
            </a:r>
            <a:r>
              <a:rPr lang="pt-BR" dirty="0" smtClean="0"/>
              <a:t> Por meio de religiões diversas procuram os homens uma resposta aos profundos enigmas para a condição humana, que tanto ontem como hoje afligem intimamente os espíritos dos homens, quais sejam: que é o homem, qual o sentido e fim de nossa vida, que é bem e que é pecado, qual a origem dos sofrimentos e qual sua finalidade, qual o caminho para obter a verdadeira felicidade, que é a morte, o julgamento e retribuição após a morte e, finalmente, que é aquele supremo e inefável mistério que envolve nossa existência, donde nos originamos e para o qual caminhamos.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854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13. </a:t>
            </a:r>
            <a:r>
              <a:rPr lang="pt-BR" b="1" dirty="0" err="1" smtClean="0">
                <a:solidFill>
                  <a:srgbClr val="FF0000"/>
                </a:solidFill>
              </a:rPr>
              <a:t>Dignitatis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Humanae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pt-BR" dirty="0" smtClean="0"/>
              <a:t>Os homens do nosso tempo tornam-se sempre mais cônscios. Cresce o número dos que exigem que os homens em sua ação gozem e usem de seu próprio critério e de liberdade responsável, não se deixando mover por coação.</a:t>
            </a:r>
          </a:p>
          <a:p>
            <a:r>
              <a:rPr lang="pt-BR" dirty="0" smtClean="0"/>
              <a:t>A liberdade religiosa também deve servir e orientar-se para que os homens atuem com maior responsabilidade no cumprimento de seus próprios deveres na vida 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7585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14. AD GENTES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b="1" dirty="0" smtClean="0"/>
              <a:t>Capítulo 1: </a:t>
            </a:r>
            <a:r>
              <a:rPr lang="pt-BR" dirty="0" smtClean="0"/>
              <a:t>Os princípios doutrinais</a:t>
            </a:r>
          </a:p>
          <a:p>
            <a:pPr>
              <a:buNone/>
            </a:pPr>
            <a:r>
              <a:rPr lang="pt-BR" b="1" dirty="0" smtClean="0"/>
              <a:t>Capítulo 2: </a:t>
            </a:r>
            <a:r>
              <a:rPr lang="pt-BR" dirty="0" smtClean="0"/>
              <a:t>A Obra Missionária como tal</a:t>
            </a:r>
          </a:p>
          <a:p>
            <a:pPr>
              <a:buNone/>
            </a:pPr>
            <a:r>
              <a:rPr lang="pt-BR" b="1" dirty="0" smtClean="0"/>
              <a:t>Capítulo 3: </a:t>
            </a:r>
            <a:r>
              <a:rPr lang="pt-BR" dirty="0" smtClean="0"/>
              <a:t>As Igrejas Particulares</a:t>
            </a:r>
          </a:p>
          <a:p>
            <a:pPr>
              <a:buNone/>
            </a:pPr>
            <a:r>
              <a:rPr lang="pt-BR" b="1" dirty="0" smtClean="0"/>
              <a:t>Capítulo 4: </a:t>
            </a:r>
            <a:r>
              <a:rPr lang="pt-BR" dirty="0" smtClean="0"/>
              <a:t>Os Missionários</a:t>
            </a:r>
          </a:p>
          <a:p>
            <a:pPr>
              <a:buNone/>
            </a:pPr>
            <a:r>
              <a:rPr lang="pt-BR" b="1" dirty="0" smtClean="0"/>
              <a:t>Capítulo 5: </a:t>
            </a:r>
            <a:r>
              <a:rPr lang="pt-BR" dirty="0" smtClean="0"/>
              <a:t>A Organização da Atividade Missionária</a:t>
            </a:r>
            <a:endParaRPr lang="pt-BR" dirty="0"/>
          </a:p>
          <a:p>
            <a:pPr>
              <a:buNone/>
            </a:pPr>
            <a:r>
              <a:rPr lang="pt-BR" b="1" dirty="0" smtClean="0"/>
              <a:t>Capítulo 6: </a:t>
            </a:r>
            <a:r>
              <a:rPr lang="pt-BR" dirty="0" smtClean="0"/>
              <a:t>A Cooperação</a:t>
            </a:r>
          </a:p>
          <a:p>
            <a:pPr>
              <a:buNone/>
            </a:pPr>
            <a:r>
              <a:rPr lang="pt-BR" dirty="0"/>
              <a:t>Sementes do </a:t>
            </a:r>
            <a:r>
              <a:rPr lang="pt-BR" dirty="0" smtClean="0"/>
              <a:t>Verbo; </a:t>
            </a:r>
            <a:r>
              <a:rPr lang="pt-BR" dirty="0" err="1" smtClean="0"/>
              <a:t>Inculturação</a:t>
            </a:r>
            <a:r>
              <a:rPr lang="pt-BR" dirty="0" smtClean="0"/>
              <a:t>; Superar </a:t>
            </a:r>
            <a:r>
              <a:rPr lang="pt-BR" dirty="0"/>
              <a:t>o proselitismo</a:t>
            </a:r>
          </a:p>
          <a:p>
            <a:pPr>
              <a:buNone/>
            </a:pPr>
            <a:r>
              <a:rPr lang="pt-BR" dirty="0"/>
              <a:t>Anúncio do </a:t>
            </a:r>
            <a:r>
              <a:rPr lang="pt-BR" dirty="0" err="1"/>
              <a:t>kerigma</a:t>
            </a:r>
            <a:r>
              <a:rPr lang="pt-BR" dirty="0"/>
              <a:t> </a:t>
            </a:r>
            <a:r>
              <a:rPr lang="pt-BR" dirty="0" smtClean="0"/>
              <a:t>completo; </a:t>
            </a:r>
            <a:endParaRPr lang="pt-BR" dirty="0"/>
          </a:p>
          <a:p>
            <a:pPr algn="ctr">
              <a:buNone/>
            </a:pPr>
            <a:r>
              <a:rPr lang="pt-BR" dirty="0" err="1"/>
              <a:t>Redemptoris</a:t>
            </a:r>
            <a:r>
              <a:rPr lang="pt-BR" dirty="0"/>
              <a:t> Missio 33:</a:t>
            </a:r>
          </a:p>
          <a:p>
            <a:pPr marL="514350" indent="-514350">
              <a:buAutoNum type="arabicPeriod"/>
            </a:pPr>
            <a:r>
              <a:rPr lang="pt-BR" dirty="0"/>
              <a:t>Ad gentes: novidade da Boa Nova</a:t>
            </a:r>
          </a:p>
          <a:p>
            <a:pPr marL="514350" indent="-514350">
              <a:buAutoNum type="arabicPeriod"/>
            </a:pPr>
            <a:r>
              <a:rPr lang="pt-BR" dirty="0"/>
              <a:t>Pastoral: as diversas ações comunitárias</a:t>
            </a:r>
          </a:p>
          <a:p>
            <a:pPr marL="514350" indent="-514350">
              <a:buAutoNum type="arabicPeriod"/>
            </a:pPr>
            <a:r>
              <a:rPr lang="pt-BR" dirty="0"/>
              <a:t>Nova evangelização: afastados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15. Inter Mirifica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as admiráveis invenções da técnica... Os meios de comunicação social...</a:t>
            </a:r>
          </a:p>
          <a:p>
            <a:r>
              <a:rPr lang="pt-BR" dirty="0" smtClean="0"/>
              <a:t>Pertence aos leigos a tarefa de vivificar tais meios</a:t>
            </a:r>
          </a:p>
          <a:p>
            <a:r>
              <a:rPr lang="pt-BR" dirty="0" smtClean="0"/>
              <a:t>Obedeça-se a lei moral, promova-se o direito à informação</a:t>
            </a:r>
          </a:p>
          <a:p>
            <a:r>
              <a:rPr lang="pt-BR" dirty="0" smtClean="0"/>
              <a:t>Formação da opinião pública com justiça e caridade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85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 smtClean="0"/>
              <a:t>16 documentos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pt-BR" dirty="0" smtClean="0"/>
              <a:t>1. Constituição Dogmática </a:t>
            </a:r>
            <a:r>
              <a:rPr lang="pt-BR" dirty="0" err="1" smtClean="0"/>
              <a:t>Lumen</a:t>
            </a:r>
            <a:r>
              <a:rPr lang="pt-BR" dirty="0" smtClean="0"/>
              <a:t> Gentium</a:t>
            </a:r>
          </a:p>
          <a:p>
            <a:r>
              <a:rPr lang="pt-BR" dirty="0" smtClean="0"/>
              <a:t>2. Constituição Dogmática </a:t>
            </a:r>
            <a:r>
              <a:rPr lang="pt-BR" smtClean="0"/>
              <a:t>Dei Verbum</a:t>
            </a:r>
            <a:endParaRPr lang="pt-BR" dirty="0" smtClean="0"/>
          </a:p>
          <a:p>
            <a:r>
              <a:rPr lang="pt-BR" dirty="0" smtClean="0"/>
              <a:t>3. Constituição Pastoral </a:t>
            </a:r>
            <a:r>
              <a:rPr lang="pt-BR" dirty="0" err="1" smtClean="0"/>
              <a:t>Gaudium</a:t>
            </a:r>
            <a:r>
              <a:rPr lang="pt-BR" dirty="0" smtClean="0"/>
              <a:t> et </a:t>
            </a:r>
            <a:r>
              <a:rPr lang="pt-BR" dirty="0" err="1" smtClean="0"/>
              <a:t>Spes</a:t>
            </a:r>
            <a:endParaRPr lang="pt-BR" dirty="0" smtClean="0"/>
          </a:p>
          <a:p>
            <a:r>
              <a:rPr lang="pt-BR" dirty="0" smtClean="0"/>
              <a:t>4. Constituição </a:t>
            </a:r>
            <a:r>
              <a:rPr lang="pt-BR" dirty="0" err="1" smtClean="0"/>
              <a:t>Sacrosanctum</a:t>
            </a:r>
            <a:r>
              <a:rPr lang="pt-BR" dirty="0" smtClean="0"/>
              <a:t> </a:t>
            </a:r>
            <a:r>
              <a:rPr lang="pt-BR" dirty="0" err="1" smtClean="0"/>
              <a:t>Concilium</a:t>
            </a:r>
            <a:endParaRPr lang="pt-BR" dirty="0" smtClean="0"/>
          </a:p>
          <a:p>
            <a:r>
              <a:rPr lang="pt-BR" dirty="0" smtClean="0"/>
              <a:t>5. Decreto </a:t>
            </a:r>
            <a:r>
              <a:rPr lang="pt-BR" dirty="0" err="1" smtClean="0"/>
              <a:t>Unitatis</a:t>
            </a:r>
            <a:r>
              <a:rPr lang="pt-BR" dirty="0" smtClean="0"/>
              <a:t> </a:t>
            </a:r>
            <a:r>
              <a:rPr lang="pt-BR" dirty="0" err="1" smtClean="0"/>
              <a:t>Redintegratio</a:t>
            </a:r>
            <a:endParaRPr lang="pt-BR" dirty="0" smtClean="0"/>
          </a:p>
          <a:p>
            <a:r>
              <a:rPr lang="pt-BR" dirty="0" smtClean="0"/>
              <a:t>6. Decreto </a:t>
            </a:r>
            <a:r>
              <a:rPr lang="pt-BR" dirty="0" err="1" smtClean="0"/>
              <a:t>Orientalium</a:t>
            </a:r>
            <a:r>
              <a:rPr lang="pt-BR" dirty="0" smtClean="0"/>
              <a:t> </a:t>
            </a:r>
            <a:r>
              <a:rPr lang="pt-BR" dirty="0" err="1" smtClean="0"/>
              <a:t>Ecclesiarum</a:t>
            </a:r>
            <a:endParaRPr lang="pt-BR" dirty="0" smtClean="0"/>
          </a:p>
          <a:p>
            <a:r>
              <a:rPr lang="pt-BR" dirty="0" smtClean="0"/>
              <a:t>7. Decreto Ad Gentes</a:t>
            </a:r>
          </a:p>
          <a:p>
            <a:r>
              <a:rPr lang="pt-BR" dirty="0" smtClean="0"/>
              <a:t>8. Decreto </a:t>
            </a:r>
            <a:r>
              <a:rPr lang="pt-BR" dirty="0" err="1" smtClean="0"/>
              <a:t>Chritus</a:t>
            </a:r>
            <a:r>
              <a:rPr lang="pt-BR" dirty="0" smtClean="0"/>
              <a:t> Dominus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034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16. </a:t>
            </a:r>
            <a:r>
              <a:rPr lang="pt-BR" b="1" dirty="0" err="1" smtClean="0">
                <a:solidFill>
                  <a:srgbClr val="FF0000"/>
                </a:solidFill>
              </a:rPr>
              <a:t>Gravissimum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Educationis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homens todos de qualquer raça, condição e idade, em virtude da dignidade de sua pessoa, gozam do direito inalienável à educação, que corresponda à sua finalidade, à índole, à diferença de sexo, e se acomode à cultura e às tradições nacionais e ao mesmo tempo se abra à convivência fraterna com outros povos, favorecendo a união verdadeira e a paz na terra.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1373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/>
              <a:t>ORGANIZAÇÃO </a:t>
            </a:r>
            <a:r>
              <a:rPr lang="en-US" b="1" dirty="0" smtClean="0"/>
              <a:t>PASTORAL DO PPC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BR" dirty="0" err="1" smtClean="0"/>
              <a:t>Lumen</a:t>
            </a:r>
            <a:r>
              <a:rPr lang="pt-BR" dirty="0" smtClean="0"/>
              <a:t> Gentium: Igreja Povo de Deus em comunhão</a:t>
            </a:r>
          </a:p>
          <a:p>
            <a:pPr marL="514350" indent="-514350">
              <a:buAutoNum type="arabicPeriod"/>
            </a:pPr>
            <a:r>
              <a:rPr lang="pt-BR" dirty="0" smtClean="0"/>
              <a:t>Ad Gentes: </a:t>
            </a:r>
            <a:r>
              <a:rPr lang="pt-BR" dirty="0" err="1" smtClean="0"/>
              <a:t>missionariedade</a:t>
            </a: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smtClean="0"/>
              <a:t>Dei </a:t>
            </a:r>
            <a:r>
              <a:rPr lang="pt-BR" dirty="0" err="1" smtClean="0"/>
              <a:t>Verbum</a:t>
            </a:r>
            <a:r>
              <a:rPr lang="pt-BR" dirty="0" smtClean="0"/>
              <a:t>: centralidade da Palavra</a:t>
            </a:r>
          </a:p>
          <a:p>
            <a:pPr marL="514350" indent="-514350">
              <a:buAutoNum type="arabicPeriod"/>
            </a:pPr>
            <a:r>
              <a:rPr lang="pt-BR" dirty="0" err="1" smtClean="0"/>
              <a:t>Sacrossanctum</a:t>
            </a:r>
            <a:r>
              <a:rPr lang="pt-BR" dirty="0" smtClean="0"/>
              <a:t> </a:t>
            </a:r>
            <a:r>
              <a:rPr lang="pt-BR" dirty="0" err="1" smtClean="0"/>
              <a:t>Concilium</a:t>
            </a:r>
            <a:r>
              <a:rPr lang="pt-BR" dirty="0" smtClean="0"/>
              <a:t>: </a:t>
            </a:r>
            <a:r>
              <a:rPr lang="pt-BR" dirty="0" err="1" smtClean="0"/>
              <a:t>orante</a:t>
            </a:r>
            <a:r>
              <a:rPr lang="pt-BR" dirty="0" smtClean="0"/>
              <a:t> </a:t>
            </a:r>
            <a:r>
              <a:rPr lang="en-US" dirty="0" smtClean="0"/>
              <a:t>e </a:t>
            </a:r>
            <a:r>
              <a:rPr lang="pt-BR" dirty="0" err="1" smtClean="0"/>
              <a:t>celebrativa</a:t>
            </a: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err="1" smtClean="0"/>
              <a:t>Unitatis</a:t>
            </a:r>
            <a:r>
              <a:rPr lang="pt-BR" dirty="0" smtClean="0"/>
              <a:t> </a:t>
            </a:r>
            <a:r>
              <a:rPr lang="pt-BR" dirty="0" err="1" smtClean="0"/>
              <a:t>Redintegratio</a:t>
            </a:r>
            <a:r>
              <a:rPr lang="pt-BR" dirty="0" smtClean="0"/>
              <a:t>: ecumenismo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Gaudiu</a:t>
            </a:r>
            <a:r>
              <a:rPr lang="pt-BR" dirty="0" smtClean="0"/>
              <a:t>m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spes</a:t>
            </a:r>
            <a:r>
              <a:rPr lang="pt-BR" dirty="0" smtClean="0"/>
              <a:t>: profecia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HERMENÊUTICA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grande debate atual sobre o Concílio Vaticano II gira em torno da sua hermenêutica.</a:t>
            </a:r>
          </a:p>
          <a:p>
            <a:r>
              <a:rPr lang="pt-BR" dirty="0" smtClean="0"/>
              <a:t>Tendências: </a:t>
            </a:r>
          </a:p>
          <a:p>
            <a:pPr marL="514350" indent="-514350">
              <a:buAutoNum type="alphaLcParenR"/>
            </a:pPr>
            <a:r>
              <a:rPr lang="pt-BR" dirty="0" smtClean="0"/>
              <a:t>Ruptura ou continuidade</a:t>
            </a:r>
          </a:p>
          <a:p>
            <a:pPr marL="514350" indent="-514350">
              <a:buAutoNum type="alphaLcParenR"/>
            </a:pPr>
            <a:r>
              <a:rPr lang="pt-BR" dirty="0" smtClean="0"/>
              <a:t>Letra ou Espírito</a:t>
            </a:r>
          </a:p>
          <a:p>
            <a:pPr marL="514350" indent="-514350">
              <a:buAutoNum type="alphaLcParenR"/>
            </a:pPr>
            <a:r>
              <a:rPr lang="pt-BR" dirty="0" smtClean="0"/>
              <a:t>Posição dialética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HERMENÊUTICA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Em relação à eclesiologia </a:t>
            </a:r>
            <a:r>
              <a:rPr lang="pt-BR" b="1" dirty="0" err="1" smtClean="0"/>
              <a:t>tridentina</a:t>
            </a:r>
            <a:r>
              <a:rPr lang="pt-BR" b="1" dirty="0" smtClean="0"/>
              <a:t>:</a:t>
            </a:r>
          </a:p>
          <a:p>
            <a:pPr marL="514350" indent="-514350">
              <a:buAutoNum type="arabicPeriod"/>
            </a:pPr>
            <a:r>
              <a:rPr lang="pt-BR" dirty="0" smtClean="0"/>
              <a:t>Povo de Deus X sociedade perfeita</a:t>
            </a:r>
          </a:p>
          <a:p>
            <a:pPr marL="514350" indent="-514350">
              <a:buAutoNum type="arabicPeriod"/>
            </a:pPr>
            <a:r>
              <a:rPr lang="pt-BR" dirty="0" smtClean="0"/>
              <a:t>Comunhão ministerial X hierarquia</a:t>
            </a:r>
          </a:p>
          <a:p>
            <a:pPr marL="514350" indent="-514350">
              <a:buAutoNum type="arabicPeriod"/>
            </a:pPr>
            <a:r>
              <a:rPr lang="pt-BR" dirty="0" smtClean="0"/>
              <a:t>Protagonismo laical X clericalismo</a:t>
            </a:r>
          </a:p>
          <a:p>
            <a:pPr marL="514350" indent="-514350">
              <a:buAutoNum type="arabicPeriod"/>
            </a:pPr>
            <a:r>
              <a:rPr lang="pt-BR" dirty="0" smtClean="0"/>
              <a:t>Centralidade da Palavra X </a:t>
            </a:r>
            <a:r>
              <a:rPr lang="pt-BR" dirty="0" err="1" smtClean="0"/>
              <a:t>sacramentalismo</a:t>
            </a: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smtClean="0"/>
              <a:t>Diálogo com o mundo X oposição cerrada</a:t>
            </a:r>
          </a:p>
          <a:p>
            <a:pPr marL="514350" indent="-514350">
              <a:buAutoNum type="arabicPeriod"/>
            </a:pPr>
            <a:r>
              <a:rPr lang="pt-BR" dirty="0" smtClean="0"/>
              <a:t>Autonomia do mundo </a:t>
            </a:r>
            <a:r>
              <a:rPr lang="en-US" dirty="0" smtClean="0"/>
              <a:t>X </a:t>
            </a:r>
            <a:r>
              <a:rPr lang="pt-BR" dirty="0" smtClean="0"/>
              <a:t>tutela religiosa</a:t>
            </a:r>
          </a:p>
          <a:p>
            <a:pPr marL="514350" indent="-514350">
              <a:buAutoNum type="arabicPeriod"/>
            </a:pPr>
            <a:r>
              <a:rPr lang="pt-BR" dirty="0" smtClean="0"/>
              <a:t>Ecumenismo X proselitismo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HERMENÊUTICA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2" indent="-514350" algn="just">
              <a:spcBef>
                <a:spcPts val="0"/>
              </a:spcBef>
              <a:buAutoNum type="arabicPeriod"/>
            </a:pPr>
            <a:r>
              <a:rPr lang="pt-BR" sz="3600" dirty="0" smtClean="0"/>
              <a:t>A leitura descontinua otimista é marcada por maior inserção na América Latina desde o final do concílio em 1965 </a:t>
            </a:r>
          </a:p>
          <a:p>
            <a:pPr marL="0" lvl="2" indent="-514350" algn="just">
              <a:spcBef>
                <a:spcPts val="0"/>
              </a:spcBef>
              <a:buNone/>
            </a:pPr>
            <a:endParaRPr lang="pt-BR" sz="3600" dirty="0" smtClean="0"/>
          </a:p>
          <a:p>
            <a:pPr marL="0" lvl="2" indent="-514350" algn="just">
              <a:spcBef>
                <a:spcPts val="0"/>
              </a:spcBef>
              <a:buNone/>
            </a:pPr>
            <a:r>
              <a:rPr lang="pt-BR" sz="3600" dirty="0" smtClean="0"/>
              <a:t>2. A leitura contínua pessimista, que ocupa lugar de destaque no cenário católico: foi a linha oficial vaticana</a:t>
            </a:r>
          </a:p>
          <a:p>
            <a:pPr marL="0" lvl="2" indent="-514350" algn="just">
              <a:spcBef>
                <a:spcPts val="0"/>
              </a:spcBef>
              <a:buNone/>
            </a:pPr>
            <a:endParaRPr lang="pt-BR" sz="3600" dirty="0"/>
          </a:p>
          <a:p>
            <a:pPr marL="0" lvl="2" indent="-514350" algn="just">
              <a:spcBef>
                <a:spcPts val="0"/>
              </a:spcBef>
              <a:buNone/>
            </a:pPr>
            <a:r>
              <a:rPr lang="pt-BR" sz="3600" dirty="0" smtClean="0"/>
              <a:t>3. Hoje, com o Papa Francisco, a Igreja retoma a visão mais otimista, com a Alegria do Evangelho.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16 documentos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9. Decreto </a:t>
            </a:r>
            <a:r>
              <a:rPr lang="pt-BR" dirty="0" err="1" smtClean="0"/>
              <a:t>Presbyterorum</a:t>
            </a:r>
            <a:r>
              <a:rPr lang="pt-BR" dirty="0" smtClean="0"/>
              <a:t> </a:t>
            </a:r>
            <a:r>
              <a:rPr lang="pt-BR" dirty="0" err="1" smtClean="0"/>
              <a:t>Ordinis</a:t>
            </a:r>
            <a:endParaRPr lang="pt-BR" dirty="0" smtClean="0"/>
          </a:p>
          <a:p>
            <a:r>
              <a:rPr lang="pt-BR" dirty="0" smtClean="0"/>
              <a:t>10. Decreto </a:t>
            </a:r>
            <a:r>
              <a:rPr lang="pt-BR" dirty="0" err="1" smtClean="0"/>
              <a:t>Perfectae</a:t>
            </a:r>
            <a:r>
              <a:rPr lang="pt-BR" dirty="0" smtClean="0"/>
              <a:t> </a:t>
            </a:r>
            <a:r>
              <a:rPr lang="pt-BR" dirty="0" err="1" smtClean="0"/>
              <a:t>Caritatis</a:t>
            </a:r>
            <a:endParaRPr lang="pt-BR" dirty="0" smtClean="0"/>
          </a:p>
          <a:p>
            <a:r>
              <a:rPr lang="pt-BR" dirty="0" smtClean="0"/>
              <a:t>11. Decreto </a:t>
            </a:r>
            <a:r>
              <a:rPr lang="pt-BR" dirty="0" err="1" smtClean="0"/>
              <a:t>Optatam</a:t>
            </a:r>
            <a:r>
              <a:rPr lang="pt-BR" dirty="0" smtClean="0"/>
              <a:t> </a:t>
            </a:r>
            <a:r>
              <a:rPr lang="pt-BR" dirty="0" err="1" smtClean="0"/>
              <a:t>Totius</a:t>
            </a:r>
            <a:endParaRPr lang="pt-BR" dirty="0" smtClean="0"/>
          </a:p>
          <a:p>
            <a:r>
              <a:rPr lang="pt-BR" dirty="0" smtClean="0"/>
              <a:t>12. Decreto </a:t>
            </a:r>
            <a:r>
              <a:rPr lang="pt-BR" dirty="0" err="1" smtClean="0"/>
              <a:t>Apostolicam</a:t>
            </a:r>
            <a:r>
              <a:rPr lang="pt-BR" dirty="0" smtClean="0"/>
              <a:t> </a:t>
            </a:r>
            <a:r>
              <a:rPr lang="pt-BR" dirty="0" err="1" smtClean="0"/>
              <a:t>Actusiotatem</a:t>
            </a:r>
            <a:endParaRPr lang="pt-BR" dirty="0" smtClean="0"/>
          </a:p>
          <a:p>
            <a:r>
              <a:rPr lang="pt-BR" dirty="0" smtClean="0"/>
              <a:t>13. Decreto Inter Mirifica</a:t>
            </a:r>
          </a:p>
          <a:p>
            <a:r>
              <a:rPr lang="pt-BR" dirty="0" smtClean="0"/>
              <a:t>14. Declaração </a:t>
            </a:r>
            <a:r>
              <a:rPr lang="pt-BR" dirty="0" err="1" smtClean="0"/>
              <a:t>Gravissimum</a:t>
            </a:r>
            <a:r>
              <a:rPr lang="pt-BR" dirty="0" smtClean="0"/>
              <a:t> </a:t>
            </a:r>
            <a:r>
              <a:rPr lang="pt-BR" dirty="0" err="1" smtClean="0"/>
              <a:t>Educationis</a:t>
            </a:r>
            <a:endParaRPr lang="pt-BR" dirty="0" smtClean="0"/>
          </a:p>
          <a:p>
            <a:r>
              <a:rPr lang="pt-BR" dirty="0" smtClean="0"/>
              <a:t>15. Declaração </a:t>
            </a:r>
            <a:r>
              <a:rPr lang="pt-BR" dirty="0" err="1" smtClean="0"/>
              <a:t>Dignitatis</a:t>
            </a:r>
            <a:r>
              <a:rPr lang="pt-BR" dirty="0" smtClean="0"/>
              <a:t> </a:t>
            </a:r>
            <a:r>
              <a:rPr lang="pt-BR" dirty="0" err="1" smtClean="0"/>
              <a:t>Humanae</a:t>
            </a:r>
            <a:endParaRPr lang="pt-BR" dirty="0" smtClean="0"/>
          </a:p>
          <a:p>
            <a:r>
              <a:rPr lang="pt-BR" dirty="0" smtClean="0"/>
              <a:t>16. Declaração </a:t>
            </a:r>
            <a:r>
              <a:rPr lang="pt-BR" dirty="0" err="1" smtClean="0"/>
              <a:t>Nostra</a:t>
            </a:r>
            <a:r>
              <a:rPr lang="pt-BR" dirty="0" smtClean="0"/>
              <a:t> </a:t>
            </a:r>
            <a:r>
              <a:rPr lang="pt-BR" dirty="0" err="1" smtClean="0"/>
              <a:t>Aetate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46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1. LUMEN GENTIUM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t-BR" dirty="0" smtClean="0"/>
              <a:t>Mistério: recuperação da mística trinitária</a:t>
            </a:r>
          </a:p>
          <a:p>
            <a:pPr marL="514350" indent="-514350">
              <a:buAutoNum type="arabicPeriod"/>
            </a:pPr>
            <a:r>
              <a:rPr lang="pt-BR" dirty="0" smtClean="0"/>
              <a:t>Povo de Deus: inspiração bíblica - caminhada</a:t>
            </a:r>
          </a:p>
          <a:p>
            <a:pPr marL="514350" indent="-514350">
              <a:buAutoNum type="arabicPeriod"/>
            </a:pPr>
            <a:r>
              <a:rPr lang="pt-BR" dirty="0" smtClean="0"/>
              <a:t>Hierárquica: servidores do povo</a:t>
            </a:r>
          </a:p>
          <a:p>
            <a:pPr marL="514350" indent="-514350">
              <a:buAutoNum type="arabicPeriod"/>
            </a:pPr>
            <a:r>
              <a:rPr lang="pt-BR" dirty="0" smtClean="0"/>
              <a:t>Leigos: dignidade e cidadania eclesial</a:t>
            </a:r>
          </a:p>
          <a:p>
            <a:pPr marL="514350" indent="-514350">
              <a:buAutoNum type="arabicPeriod"/>
            </a:pPr>
            <a:r>
              <a:rPr lang="pt-BR" dirty="0" smtClean="0"/>
              <a:t>Vocação à santidade: universal</a:t>
            </a:r>
          </a:p>
          <a:p>
            <a:pPr marL="514350" indent="-514350">
              <a:buAutoNum type="arabicPeriod"/>
            </a:pPr>
            <a:r>
              <a:rPr lang="pt-BR" dirty="0" smtClean="0"/>
              <a:t>Vida Consagrada: </a:t>
            </a:r>
            <a:r>
              <a:rPr lang="pt-BR" dirty="0" err="1" smtClean="0"/>
              <a:t>radicalidade</a:t>
            </a:r>
            <a:r>
              <a:rPr lang="pt-BR" dirty="0" smtClean="0"/>
              <a:t> no seguimento</a:t>
            </a:r>
          </a:p>
          <a:p>
            <a:pPr marL="514350" indent="-514350">
              <a:buAutoNum type="arabicPeriod"/>
            </a:pPr>
            <a:r>
              <a:rPr lang="pt-BR" dirty="0" smtClean="0"/>
              <a:t>Escatologia: horizonte e perfeição </a:t>
            </a:r>
          </a:p>
          <a:p>
            <a:pPr marL="514350" indent="-514350">
              <a:buAutoNum type="arabicPeriod"/>
            </a:pPr>
            <a:r>
              <a:rPr lang="pt-BR" dirty="0" smtClean="0"/>
              <a:t>Maria: modelo para a Igreja</a:t>
            </a:r>
          </a:p>
          <a:p>
            <a:pPr marL="514350" indent="-514350"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 smtClean="0"/>
              <a:t>AGENTES ECLESIAIS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2. </a:t>
            </a:r>
            <a:r>
              <a:rPr lang="pt-BR" b="1" dirty="0" err="1" smtClean="0">
                <a:solidFill>
                  <a:srgbClr val="FF0000"/>
                </a:solidFill>
              </a:rPr>
              <a:t>Apostolicam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actuositatem</a:t>
            </a:r>
            <a:r>
              <a:rPr lang="pt-BR" dirty="0" smtClean="0"/>
              <a:t>: o apostolado dos  leigos, decorrente de sua vocação cristã, nunca pode faltar na Igreja.</a:t>
            </a:r>
          </a:p>
          <a:p>
            <a:r>
              <a:rPr lang="pt-BR" dirty="0" smtClean="0"/>
              <a:t>Os leigos participantes do múnus sacerdotal, profético e régio de Cristo, compartilham a missão de todo o povo de Deus na Igreja e no mundo.</a:t>
            </a:r>
          </a:p>
          <a:p>
            <a:r>
              <a:rPr lang="pt-BR" dirty="0" smtClean="0"/>
              <a:t>Habituem-se os leigos (sic) a trazer para a comunidade da Igreja os problemas próprios e do mundo e as questões relativas à salvação dos homens, para serem examinados e resolvidos por troca de consultas.</a:t>
            </a:r>
          </a:p>
          <a:p>
            <a:r>
              <a:rPr lang="pt-BR" dirty="0" smtClean="0"/>
              <a:t>No interior </a:t>
            </a:r>
            <a:r>
              <a:rPr lang="pt-BR" smtClean="0"/>
              <a:t>das comunidades </a:t>
            </a:r>
            <a:r>
              <a:rPr lang="pt-BR" dirty="0" smtClean="0"/>
              <a:t>da Igreja sua ação é tão necessária que sem ela o próprio apostolado dos pastores não poderia, muitas vezes, alcançar o seu pleno efeito.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31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AGENTES ECLESIAIS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3. OPTATAM TOTIUS: </a:t>
            </a:r>
            <a:r>
              <a:rPr lang="pt-BR" dirty="0" smtClean="0"/>
              <a:t>Todos os aspectos da formação, o espiritual, o intelectual e o disciplinar, em ação conjunta devem ordenar-se ao fim pastoral.</a:t>
            </a:r>
          </a:p>
          <a:p>
            <a:r>
              <a:rPr lang="pt-BR" dirty="0" smtClean="0"/>
              <a:t>Convençam-se os estudantes uma vez por todas que não é ao poder e às honras que eles se destinam, mas que se abandonam totalmente ao serviço de Deus e ao ministério pastoral.</a:t>
            </a:r>
          </a:p>
          <a:p>
            <a:r>
              <a:rPr lang="pt-BR" dirty="0" smtClean="0"/>
              <a:t>A solicitude pastoral, que deve penetrar toda a formação dos estudantes, exige que eles também se instruam diligentemente no que de modo especial se refere ao sagrado mistério, sobretudo na catequese e na pregação, no culto litúrgico e na administração dos sacramentos, nas obras de caridade e na missão de ir ao encontro dos errantes e incrédulos, e em outros trabalhos pastorais.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35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/>
              <a:t>AGENTES ECLESIAIS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4. </a:t>
            </a:r>
            <a:r>
              <a:rPr lang="pt-BR" sz="4000" b="1" dirty="0" err="1" smtClean="0">
                <a:solidFill>
                  <a:srgbClr val="FF0000"/>
                </a:solidFill>
              </a:rPr>
              <a:t>Presbyterorum</a:t>
            </a:r>
            <a:r>
              <a:rPr lang="pt-BR" sz="4000" b="1" dirty="0" smtClean="0">
                <a:solidFill>
                  <a:srgbClr val="FF0000"/>
                </a:solidFill>
              </a:rPr>
              <a:t> </a:t>
            </a:r>
            <a:r>
              <a:rPr lang="pt-BR" sz="4000" b="1" dirty="0" err="1" smtClean="0">
                <a:solidFill>
                  <a:srgbClr val="FF0000"/>
                </a:solidFill>
              </a:rPr>
              <a:t>Ordinis</a:t>
            </a:r>
            <a:r>
              <a:rPr lang="pt-BR" sz="4000" b="1" dirty="0" smtClean="0">
                <a:solidFill>
                  <a:srgbClr val="FF0000"/>
                </a:solidFill>
              </a:rPr>
              <a:t>: </a:t>
            </a:r>
            <a:r>
              <a:rPr lang="pt-BR" dirty="0" smtClean="0"/>
              <a:t>Os presbíteros não poderiam ser ministros de Cristo, se não fossem testemunhas e </a:t>
            </a:r>
            <a:r>
              <a:rPr lang="pt-BR" dirty="0" err="1" smtClean="0"/>
              <a:t>dispenseiros</a:t>
            </a:r>
            <a:r>
              <a:rPr lang="pt-BR" dirty="0" smtClean="0"/>
              <a:t> de outra vida que não a terrena, mas nem sequer poderiam servir aos homens, caso se  mantivessem alheios a sua existência e condições de vida.</a:t>
            </a:r>
          </a:p>
          <a:p>
            <a:r>
              <a:rPr lang="pt-BR" dirty="0" smtClean="0"/>
              <a:t>Homilia: não há de expor apenas de modo geral e abstrato a palavra de Deus, mas deverá aplicar a verdade perene do Evangelho às circunstâncias concretas da vida.</a:t>
            </a:r>
          </a:p>
          <a:p>
            <a:r>
              <a:rPr lang="pt-BR" dirty="0" smtClean="0"/>
              <a:t>Embora sejam devedores a todos, os Presbíteros todavia aceitam como confiados a si de modo particular os pobres e mais humildes.</a:t>
            </a:r>
          </a:p>
          <a:p>
            <a:r>
              <a:rPr lang="pt-BR" dirty="0" smtClean="0"/>
              <a:t>Os Presbíteros, estabelecidos na Ordem do </a:t>
            </a:r>
            <a:r>
              <a:rPr lang="pt-BR" dirty="0" err="1" smtClean="0"/>
              <a:t>presbiterato</a:t>
            </a:r>
            <a:r>
              <a:rPr lang="pt-BR" dirty="0" smtClean="0"/>
              <a:t> através da Ordenação, estão ligados entre si por uma íntima fraternidade sacramental.</a:t>
            </a:r>
          </a:p>
          <a:p>
            <a:r>
              <a:rPr lang="pt-BR" dirty="0"/>
              <a:t> </a:t>
            </a:r>
            <a:r>
              <a:rPr lang="pt-BR" dirty="0" smtClean="0"/>
              <a:t> Reconheçam e promovam sinceramente a dignidade dos leigos (sic); incentivem com entusiasmo os multiformes carismas dos leigos (sic); entreguem com confiança tarefas aos leigos para o serviço da Igreja.</a:t>
            </a:r>
          </a:p>
          <a:p>
            <a:r>
              <a:rPr lang="pt-BR" dirty="0" smtClean="0"/>
              <a:t>Ministros da caridade pastoral.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1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/>
              <a:t>AGENTES ECLESIAIS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5. </a:t>
            </a:r>
            <a:r>
              <a:rPr lang="pt-BR" b="1" dirty="0" err="1" smtClean="0">
                <a:solidFill>
                  <a:srgbClr val="FF0000"/>
                </a:solidFill>
              </a:rPr>
              <a:t>Perfectae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Caritatis</a:t>
            </a:r>
            <a:r>
              <a:rPr lang="pt-BR" b="1" dirty="0" smtClean="0">
                <a:solidFill>
                  <a:srgbClr val="FF0000"/>
                </a:solidFill>
              </a:rPr>
              <a:t>: </a:t>
            </a:r>
            <a:r>
              <a:rPr lang="pt-BR" dirty="0" smtClean="0"/>
              <a:t>a atualização da vida religiosa compreende ao mesmo tempo contínuo retorno às fontes de toda a vida cristã e a inspiração primitiva e original dos institutos, e adaptação dos mesmos às novas condições dos tempos.</a:t>
            </a:r>
          </a:p>
          <a:p>
            <a:r>
              <a:rPr lang="pt-BR" dirty="0" smtClean="0"/>
              <a:t>Participem todos os Institutos da vida da Igreja, façam suas e favoreceram quanto puderem, conforme a índole que lhe é própria, as iniciativas e as intenções da Igreja, como por exemplo em matéria bíblica, litúrgica, dogmática, pastoral, ecumênica, missionária e social.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39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/>
              <a:t>AGENTES ECLESIAIS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6. </a:t>
            </a:r>
            <a:r>
              <a:rPr lang="pt-BR" b="1" dirty="0" err="1" smtClean="0">
                <a:solidFill>
                  <a:srgbClr val="FF0000"/>
                </a:solidFill>
              </a:rPr>
              <a:t>Christus</a:t>
            </a:r>
            <a:r>
              <a:rPr lang="pt-BR" b="1" dirty="0" smtClean="0">
                <a:solidFill>
                  <a:srgbClr val="FF0000"/>
                </a:solidFill>
              </a:rPr>
              <a:t> Dominus: </a:t>
            </a:r>
          </a:p>
          <a:p>
            <a:r>
              <a:rPr lang="pt-BR" dirty="0" smtClean="0"/>
              <a:t>Diocese é a porção do Povo de Deus confiada a um Bispo para que a pastoreie em cooperação com o presbitério, de tal modo que, unida a seu pastor e por ele congregada  no Espírito Santo mediante o Evangelho e a Eucaristia, constitua uma Igreja particular, na qual verdadeiramente está e opera a Una Santa Católica e Apostólica Igreja de cristo.</a:t>
            </a:r>
          </a:p>
          <a:p>
            <a:r>
              <a:rPr lang="pt-BR" dirty="0" smtClean="0"/>
              <a:t>mestres da perfeição, os Bispos apliquem-se a promover a santidade de seus clérigos, religiosos e leigos, segundo a vocação de cada um. Lembrem-se de sua obrigação de dar exemplo de santidade na caridade, humildade e simplicidade de 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1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1893</Words>
  <Application>Microsoft Office PowerPoint</Application>
  <PresentationFormat>Apresentação na tela (4:3)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do Office</vt:lpstr>
      <vt:lpstr>PASTORAL E VATICANO II</vt:lpstr>
      <vt:lpstr>16 documentos</vt:lpstr>
      <vt:lpstr>16 documentos</vt:lpstr>
      <vt:lpstr>1. LUMEN GENTIUM</vt:lpstr>
      <vt:lpstr>AGENTES ECLESIAIS</vt:lpstr>
      <vt:lpstr>AGENTES ECLESIAIS</vt:lpstr>
      <vt:lpstr>AGENTES ECLESIAIS</vt:lpstr>
      <vt:lpstr>AGENTES ECLESIAIS</vt:lpstr>
      <vt:lpstr>AGENTES ECLESIAIS</vt:lpstr>
      <vt:lpstr>7. DEI VERBUM</vt:lpstr>
      <vt:lpstr>8. GAUDIUM ET SPES</vt:lpstr>
      <vt:lpstr>GAUDIUM ET SPES</vt:lpstr>
      <vt:lpstr>9. SACROSSANCTUM CONCILIUM</vt:lpstr>
      <vt:lpstr>10. UNITATIS REDINTEGRATIO</vt:lpstr>
      <vt:lpstr>11. Orientalium Ecclesiarum </vt:lpstr>
      <vt:lpstr>12. Nostra Aetate</vt:lpstr>
      <vt:lpstr>13. Dignitatis Humanae</vt:lpstr>
      <vt:lpstr>14. AD GENTES</vt:lpstr>
      <vt:lpstr>15. Inter Mirifica</vt:lpstr>
      <vt:lpstr>16. Gravissimum Educationis</vt:lpstr>
      <vt:lpstr>ORGANIZAÇÃO PASTORAL DO PPC</vt:lpstr>
      <vt:lpstr>HERMENÊUTICA</vt:lpstr>
      <vt:lpstr>HERMENÊUTICA</vt:lpstr>
      <vt:lpstr>HERMENÊUTICA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E VATICANO II</dc:title>
  <dc:creator>Manoel Godoy</dc:creator>
  <cp:lastModifiedBy>Usuário do Windows</cp:lastModifiedBy>
  <cp:revision>50</cp:revision>
  <dcterms:created xsi:type="dcterms:W3CDTF">2012-06-17T22:25:31Z</dcterms:created>
  <dcterms:modified xsi:type="dcterms:W3CDTF">2019-01-22T18:43:57Z</dcterms:modified>
</cp:coreProperties>
</file>