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336" r:id="rId2"/>
    <p:sldId id="305" r:id="rId3"/>
    <p:sldId id="333" r:id="rId4"/>
    <p:sldId id="274" r:id="rId5"/>
    <p:sldId id="299" r:id="rId6"/>
    <p:sldId id="307" r:id="rId7"/>
    <p:sldId id="335" r:id="rId8"/>
    <p:sldId id="334" r:id="rId9"/>
    <p:sldId id="283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88" r:id="rId21"/>
    <p:sldId id="301" r:id="rId22"/>
    <p:sldId id="291" r:id="rId23"/>
    <p:sldId id="290" r:id="rId24"/>
    <p:sldId id="316" r:id="rId25"/>
    <p:sldId id="292" r:id="rId26"/>
    <p:sldId id="309" r:id="rId27"/>
    <p:sldId id="310" r:id="rId28"/>
    <p:sldId id="284" r:id="rId29"/>
    <p:sldId id="270" r:id="rId30"/>
    <p:sldId id="286" r:id="rId31"/>
    <p:sldId id="282" r:id="rId32"/>
    <p:sldId id="293" r:id="rId33"/>
    <p:sldId id="294" r:id="rId34"/>
    <p:sldId id="296" r:id="rId35"/>
    <p:sldId id="324" r:id="rId36"/>
    <p:sldId id="306" r:id="rId37"/>
    <p:sldId id="272" r:id="rId38"/>
    <p:sldId id="308" r:id="rId39"/>
    <p:sldId id="312" r:id="rId40"/>
    <p:sldId id="317" r:id="rId41"/>
    <p:sldId id="313" r:id="rId42"/>
    <p:sldId id="329" r:id="rId43"/>
    <p:sldId id="330" r:id="rId44"/>
    <p:sldId id="319" r:id="rId45"/>
    <p:sldId id="327" r:id="rId46"/>
    <p:sldId id="325" r:id="rId47"/>
    <p:sldId id="320" r:id="rId48"/>
    <p:sldId id="323" r:id="rId49"/>
    <p:sldId id="322" r:id="rId50"/>
    <p:sldId id="332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43" autoAdjust="0"/>
  </p:normalViewPr>
  <p:slideViewPr>
    <p:cSldViewPr>
      <p:cViewPr>
        <p:scale>
          <a:sx n="49" d="100"/>
          <a:sy n="49" d="100"/>
        </p:scale>
        <p:origin x="-198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469-40E7-4C0B-B50F-FEAD83E74529}" type="datetimeFigureOut">
              <a:rPr lang="pt-BR" smtClean="0"/>
              <a:pPr/>
              <a:t>11/12/2018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5BC-3D07-4419-A57C-60611BADC8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469-40E7-4C0B-B50F-FEAD83E74529}" type="datetimeFigureOut">
              <a:rPr lang="pt-BR" smtClean="0"/>
              <a:pPr/>
              <a:t>11/12/2018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5BC-3D07-4419-A57C-60611BADC8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469-40E7-4C0B-B50F-FEAD83E74529}" type="datetimeFigureOut">
              <a:rPr lang="pt-BR" smtClean="0"/>
              <a:pPr/>
              <a:t>11/12/2018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5BC-3D07-4419-A57C-60611BADC8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469-40E7-4C0B-B50F-FEAD83E74529}" type="datetimeFigureOut">
              <a:rPr lang="pt-BR" smtClean="0"/>
              <a:pPr/>
              <a:t>11/12/2018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5BC-3D07-4419-A57C-60611BADC8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469-40E7-4C0B-B50F-FEAD83E74529}" type="datetimeFigureOut">
              <a:rPr lang="pt-BR" smtClean="0"/>
              <a:pPr/>
              <a:t>11/12/2018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5BC-3D07-4419-A57C-60611BADC8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469-40E7-4C0B-B50F-FEAD83E74529}" type="datetimeFigureOut">
              <a:rPr lang="pt-BR" smtClean="0"/>
              <a:pPr/>
              <a:t>11/12/2018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5BC-3D07-4419-A57C-60611BADC89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469-40E7-4C0B-B50F-FEAD83E74529}" type="datetimeFigureOut">
              <a:rPr lang="pt-BR" smtClean="0"/>
              <a:pPr/>
              <a:t>11/12/2018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5BC-3D07-4419-A57C-60611BADC8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469-40E7-4C0B-B50F-FEAD83E74529}" type="datetimeFigureOut">
              <a:rPr lang="pt-BR" smtClean="0"/>
              <a:pPr/>
              <a:t>11/12/2018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5BC-3D07-4419-A57C-60611BADC8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469-40E7-4C0B-B50F-FEAD83E74529}" type="datetimeFigureOut">
              <a:rPr lang="pt-BR" smtClean="0"/>
              <a:pPr/>
              <a:t>11/12/2018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5BC-3D07-4419-A57C-60611BADC8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469-40E7-4C0B-B50F-FEAD83E74529}" type="datetimeFigureOut">
              <a:rPr lang="pt-BR" smtClean="0"/>
              <a:pPr/>
              <a:t>11/12/2018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02D5BC-3D07-4419-A57C-60611BADC8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8469-40E7-4C0B-B50F-FEAD83E74529}" type="datetimeFigureOut">
              <a:rPr lang="pt-BR" smtClean="0"/>
              <a:pPr/>
              <a:t>11/12/2018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D5BC-3D07-4419-A57C-60611BADC8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A718469-40E7-4C0B-B50F-FEAD83E74529}" type="datetimeFigureOut">
              <a:rPr lang="pt-BR" smtClean="0"/>
              <a:pPr/>
              <a:t>11/12/2018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D02D5BC-3D07-4419-A57C-60611BADC8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tican.va/edocs/POR0068/_INDEX.HTM" TargetMode="External"/><Relationship Id="rId2" Type="http://schemas.openxmlformats.org/officeDocument/2006/relationships/hyperlink" Target="https://w2.vatican.va/content/leo-xiii/pt/encyclicals/documents/hf_l-xiii_enc_15051891_rerum-novarum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5328592" cy="36004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just"/>
            <a:endParaRPr lang="pt-BR" sz="1800" dirty="0" smtClean="0">
              <a:solidFill>
                <a:schemeClr val="accent6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pt-BR" dirty="0" smtClean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 -</a:t>
            </a:r>
            <a:r>
              <a:rPr lang="pt-BR" dirty="0" smtClean="0">
                <a:solidFill>
                  <a:schemeClr val="accent6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Rio </a:t>
            </a:r>
            <a:r>
              <a:rPr lang="pt-BR" sz="2400" dirty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de Janeiro (Brasil) </a:t>
            </a:r>
            <a:r>
              <a:rPr lang="pt-BR" dirty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– </a:t>
            </a:r>
            <a:r>
              <a:rPr lang="pt-BR" dirty="0" smtClean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 1955 </a:t>
            </a:r>
            <a:r>
              <a:rPr lang="pt-BR" dirty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–   </a:t>
            </a:r>
            <a:r>
              <a:rPr lang="pt-BR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(Criação do CELAM)</a:t>
            </a:r>
          </a:p>
          <a:p>
            <a:pPr marL="0" indent="0" algn="just"/>
            <a:r>
              <a:rPr lang="pt-BR" dirty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- Medellín</a:t>
            </a:r>
            <a:r>
              <a:rPr lang="pt-BR" sz="2400" dirty="0" smtClean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(Colômbia</a:t>
            </a:r>
            <a:r>
              <a:rPr lang="pt-BR" sz="2400" dirty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) – 1968</a:t>
            </a:r>
          </a:p>
          <a:p>
            <a:pPr marL="0" indent="0" algn="just"/>
            <a:r>
              <a:rPr lang="pt-BR" dirty="0" smtClean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- Puebla </a:t>
            </a:r>
            <a:r>
              <a:rPr lang="pt-BR" sz="2400" dirty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(México)</a:t>
            </a:r>
            <a:r>
              <a:rPr lang="pt-BR" dirty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– 1979</a:t>
            </a:r>
          </a:p>
          <a:p>
            <a:pPr marL="0" indent="0" algn="just"/>
            <a:r>
              <a:rPr lang="pt-BR" dirty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- Santo </a:t>
            </a:r>
            <a:r>
              <a:rPr lang="pt-BR" dirty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Domingo – 1992</a:t>
            </a:r>
          </a:p>
          <a:p>
            <a:pPr marL="0" indent="0" algn="just"/>
            <a:r>
              <a:rPr lang="pt-BR" dirty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- Aparecida </a:t>
            </a:r>
            <a:r>
              <a:rPr lang="pt-BR" dirty="0">
                <a:solidFill>
                  <a:schemeClr val="bg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(Brasil)- 2007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936104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CONFERÊNCIAS GERAIS DO  EPISCOPADO LATINO  AMERICANO</a:t>
            </a:r>
            <a:endParaRPr lang="pt-BR" sz="36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42314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2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055380" cy="1296144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itchFamily="18" charset="0"/>
              </a:rPr>
              <a:t>Medellín É uma recepção criativa do Vaticano II</a:t>
            </a:r>
            <a:endParaRPr lang="pt-BR" sz="3200" b="1" dirty="0">
              <a:solidFill>
                <a:srgbClr val="C00000"/>
              </a:solidFill>
              <a:latin typeface="Stencil" panose="040409050D0802020404" pitchFamily="82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3600400"/>
          </a:xfrm>
        </p:spPr>
        <p:txBody>
          <a:bodyPr>
            <a:normAutofit fontScale="92500" lnSpcReduction="20000"/>
          </a:bodyPr>
          <a:lstStyle/>
          <a:p>
            <a:pPr marL="0" algn="just">
              <a:buNone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O fruto maior de Medellin: </a:t>
            </a:r>
            <a:r>
              <a:rPr lang="pt-B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deu à luz a Igreja latino americana,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a partir de seus povos e suas culturas. São textos proféticos, constituindo a “</a:t>
            </a:r>
            <a:r>
              <a:rPr lang="pt-B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carta magna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” da Igreja no nosso Continente, passagem de uma </a:t>
            </a:r>
            <a:r>
              <a:rPr lang="pt-B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Igreja “reflexo”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para uma </a:t>
            </a:r>
            <a:r>
              <a:rPr lang="pt-B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Igreja “fonte” </a:t>
            </a: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(diz padre Henrique Vaz).</a:t>
            </a:r>
          </a:p>
          <a:p>
            <a:pPr marL="0" algn="just">
              <a:buNone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No entanto, sem o Vaticano II e as circunstâncias concretas do Continente não teria havido Medellín com seus traços típicos.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928530" cy="1224136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INTRODUÇÃO ÀS CONCLUSÕES de Medellin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(n.1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3200" b="1" dirty="0">
              <a:solidFill>
                <a:srgbClr val="C0000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915561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Igreja Latino-americana concentrou a atenção sobre o homem deste Continente que vive um momento decisivo de seu processo histórico. Dessa forma não “se desviou“ mas “se voltou” para o homem, consciente de que “para conhecer a Deus é necessário conhecer o homem”. Procurou compreender este momento histórico à luz da Palavra que é Cristo, em quem se manifesta o mistério do homem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sz="44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/>
            </a:r>
            <a:br>
              <a:rPr lang="pt-BR" sz="44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</a:br>
            <a:r>
              <a:rPr lang="pt-BR" sz="44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Hora da ação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(ainda Conclusões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n.3)</a:t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b="1" dirty="0">
              <a:solidFill>
                <a:srgbClr val="FFC00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/>
          </a:bodyPr>
          <a:lstStyle/>
          <a:p>
            <a:pPr marL="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“Não basta refletir, obter maior clareza e falar. É preciso agir. Esta não deixou de ser a hora da palavra, mas tornou-se, com dramática urgência, a hora da ação.  É o momento de inventar, com imaginação  criadora, a ação a ser realizada e levá-la a término com a audácia do espírito e o equilíbrio de Deus. </a:t>
            </a:r>
          </a:p>
          <a:p>
            <a:pPr marL="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 Assembleia foi convidada a “tomar decisões e estabelecer projetos, unicamente se estivermos dispostos a executá-los como compromisso pessoal nosso, ainda que à custa de sacrifícios”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224136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A Percepção teórica da realidade, à luz da fé: tensão pascal do momento histórico</a:t>
            </a:r>
            <a:endParaRPr lang="pt-BR" b="1" dirty="0">
              <a:solidFill>
                <a:srgbClr val="C0000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9"/>
            <a:ext cx="8496944" cy="4464496"/>
          </a:xfrm>
        </p:spPr>
        <p:txBody>
          <a:bodyPr>
            <a:normAutofit fontScale="92500" lnSpcReduction="20000"/>
          </a:bodyPr>
          <a:lstStyle/>
          <a:p>
            <a:pPr marL="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pt-B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 de uma situação global de injustiça, em nível socioeconômico, político e cultural;</a:t>
            </a:r>
          </a:p>
          <a:p>
            <a:pPr marL="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pt-B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Verificação de tensões: entre classes, tensões internacionais e entre países da América Latina;</a:t>
            </a:r>
          </a:p>
          <a:p>
            <a:pPr marL="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pt-B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Afirmação da unidade da história humana e da história da salvação;</a:t>
            </a:r>
          </a:p>
          <a:p>
            <a:pPr marL="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pt-B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Valorização da religiosidade popular: necessidade de aprofundamento e revisão;</a:t>
            </a:r>
          </a:p>
          <a:p>
            <a:pPr marL="0" indent="-51435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pt-BR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do esforço de transformação como sinal do Espírito de Deus que dirige a história.</a:t>
            </a:r>
          </a:p>
          <a:p>
            <a:pPr marL="514350" indent="-514350">
              <a:buAutoNum type="arabicPeriod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0146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PERCEPÇAO  E Opção prática </a:t>
            </a:r>
            <a:b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da Igreja em Medellín</a:t>
            </a:r>
            <a:endParaRPr lang="pt-BR" sz="3200" b="1" dirty="0">
              <a:solidFill>
                <a:srgbClr val="C0000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3897600"/>
          </a:xfrm>
        </p:spPr>
        <p:txBody>
          <a:bodyPr>
            <a:noAutofit/>
          </a:bodyPr>
          <a:lstStyle/>
          <a:p>
            <a:pPr marL="0" indent="-51435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pt-BR" sz="2400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São 16 DOCUMENTOS EM TRÊS BLOCOS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-51435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Promoção Humana</a:t>
            </a:r>
            <a:r>
              <a:rPr lang="pt-B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Justiça, Paz, Família e demografia, Educação, juventude;</a:t>
            </a:r>
          </a:p>
          <a:p>
            <a:pPr marL="0" indent="-51435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Evangelização e crescimento na Fé</a:t>
            </a:r>
            <a:r>
              <a:rPr lang="pt-B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Pastoral Popular, Pastoral de Elites, Catequese e Liturgia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51435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t-BR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Igreja visível e suas estruturas</a:t>
            </a:r>
            <a:r>
              <a:rPr lang="pt-B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 de leigos, sacerdotes, religiosos/as, formação do clero, pobreza na Igreja Pastoral de Conjunto, Meios de Comunicação Social.</a:t>
            </a:r>
          </a:p>
          <a:p>
            <a:pPr algn="just">
              <a:spcBef>
                <a:spcPts val="0"/>
              </a:spcBef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52718"/>
            <a:ext cx="6856522" cy="110407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No método: ver, julgar, agir </a:t>
            </a:r>
            <a:b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O SEGREDO DE MEDELLÍN</a:t>
            </a:r>
            <a:endParaRPr lang="pt-BR" sz="3200" b="1" dirty="0">
              <a:solidFill>
                <a:srgbClr val="C0000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3"/>
            <a:ext cx="8136904" cy="381642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O que diferenciou o Vaticano II de Medellin foi o método de trabalho(legado da ação católica).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Partindo da teologia dos sinais dos tempos, </a:t>
            </a:r>
            <a:r>
              <a:rPr lang="pt-BR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ponto de partida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, em Medellin, foi sempre o estudo atento da realidade econômica, política, social e eclesial do Continente. </a:t>
            </a:r>
            <a:r>
              <a:rPr lang="pt-BR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Segundo passo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, esta realidade à luz da Palavra de Deus e do Vaticano II. O </a:t>
            </a:r>
            <a:r>
              <a:rPr lang="pt-BR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terceiro passo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, propor pistas de ação-orientações pastorais.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52718"/>
            <a:ext cx="6984776" cy="1032066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Medellin - Recepção fiel do Vaticano II</a:t>
            </a:r>
            <a:endParaRPr lang="pt-BR" sz="3600" b="1" dirty="0">
              <a:solidFill>
                <a:srgbClr val="C0000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1"/>
            <a:ext cx="8064896" cy="3528391"/>
          </a:xfrm>
        </p:spPr>
        <p:txBody>
          <a:bodyPr>
            <a:normAutofit lnSpcReduction="10000"/>
          </a:bodyPr>
          <a:lstStyle/>
          <a:p>
            <a:pPr marL="0" algn="just">
              <a:buFont typeface="Wingdings" panose="05000000000000000000" pitchFamily="2" charset="2"/>
              <a:buChar char="Ø"/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primeira condiç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 para a recepção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 a </a:t>
            </a:r>
            <a:r>
              <a:rPr lang="pt-BR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t-BR" sz="2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pastoralidade”</a:t>
            </a:r>
            <a:r>
              <a:rPr lang="pt-BR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o Papa João XXIII queria imprimir a todo o Concílio. Em Medellin, todos os documentos devem ser lidos nessa ótica: orientações práticas-pastorais.</a:t>
            </a:r>
          </a:p>
          <a:p>
            <a:pPr marL="0" algn="just">
              <a:buFont typeface="Wingdings" panose="05000000000000000000" pitchFamily="2" charset="2"/>
              <a:buChar char="Ø"/>
            </a:pP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Outra dimensão conciliar vivida em Medellin foi a </a:t>
            </a:r>
            <a:r>
              <a:rPr lang="pt-BR" sz="2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colegialidade</a:t>
            </a:r>
            <a:r>
              <a:rPr lang="pt-BR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Simbolicamente, a Igreja toda (bispos, padres e leigos) estava implicada na busca de caminhos para melhor servir ao povo latino americano.</a:t>
            </a:r>
            <a:endParaRPr lang="pt-BR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36904" cy="864096"/>
          </a:xfrm>
        </p:spPr>
        <p:txBody>
          <a:bodyPr/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Os apelos da realidade social</a:t>
            </a:r>
            <a:endParaRPr lang="pt-BR" sz="3600" b="1" dirty="0">
              <a:solidFill>
                <a:srgbClr val="C0000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410445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época da realização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Medellín tínhamos apelos típicos: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modelos de desenvolvimento se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afirmavam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regimes de Segurança Nacional não conseguiam esconder seu caráter opressivo.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contexto, várias igrejas latino americanas questionavam sua aliança com o poder.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Medellín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 decisiva para tornar a Igreja mais livre do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poder,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aproximar mais dos pobres 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tornar-se companheira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povo na caminhada de libertação. </a:t>
            </a:r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 </a:t>
            </a: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Helder </a:t>
            </a:r>
            <a:r>
              <a:rPr lang="pt-B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Câmara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izia: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“vamos dialogar com os poderes 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serviço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pobres”.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18002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36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Marcas da Identidade da Igreja latino-americana em Medellín</a:t>
            </a:r>
            <a:r>
              <a:rPr lang="pt-BR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3600" dirty="0" smtClean="0">
                <a:latin typeface="Albertus Extra Bold" pitchFamily="34" charset="0"/>
                <a:cs typeface="Aharoni" pitchFamily="2" charset="-79"/>
              </a:rPr>
              <a:t/>
            </a:r>
            <a:br>
              <a:rPr lang="pt-BR" sz="3600" dirty="0" smtClean="0">
                <a:latin typeface="Albertus Extra Bold" pitchFamily="34" charset="0"/>
                <a:cs typeface="Aharoni" pitchFamily="2" charset="-79"/>
              </a:rPr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34563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Eixos </a:t>
            </a:r>
            <a:r>
              <a:rPr lang="pt-BR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expressivos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momento histórico:</a:t>
            </a:r>
          </a:p>
          <a:p>
            <a:pPr>
              <a:buNone/>
            </a:pPr>
            <a:r>
              <a:rPr lang="pt-BR" sz="2800" dirty="0" smtClean="0">
                <a:latin typeface="Bodoni MT Black" panose="02070A03080606020203" pitchFamily="18" charset="0"/>
                <a:cs typeface="Angsana New" panose="02020603050405020304" pitchFamily="18" charset="-34"/>
              </a:rPr>
              <a:t>a)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 </a:t>
            </a:r>
            <a:r>
              <a:rPr lang="pt-BR" sz="2800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JUSTIÇA E PAZ</a:t>
            </a:r>
          </a:p>
          <a:p>
            <a:pPr>
              <a:buNone/>
            </a:pPr>
            <a:r>
              <a:rPr lang="pt-BR" sz="2800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b) -</a:t>
            </a:r>
            <a:r>
              <a:rPr lang="pt-BR" sz="2800" dirty="0" smtClean="0">
                <a:latin typeface="Bodoni MT Black" panose="02070A03080606020203" pitchFamily="18" charset="0"/>
                <a:cs typeface="Aharoni" pitchFamily="2" charset="-79"/>
              </a:rPr>
              <a:t>   </a:t>
            </a:r>
            <a:r>
              <a:rPr lang="pt-BR" sz="28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OPÇÃO PELOS POBRES</a:t>
            </a:r>
          </a:p>
          <a:p>
            <a:pPr marL="0" indent="0"/>
            <a:r>
              <a:rPr lang="pt-BR" sz="2800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c)  -  EDUCAÇÃO</a:t>
            </a:r>
            <a:r>
              <a:rPr lang="pt-BR" sz="28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LIBERTADORA</a:t>
            </a:r>
          </a:p>
          <a:p>
            <a:pPr marL="0" indent="0"/>
            <a:r>
              <a:rPr lang="pt-BR" sz="2800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d) -  JUVENTUDE</a:t>
            </a:r>
            <a:endParaRPr lang="pt-BR" sz="2800" b="1" dirty="0" smtClean="0">
              <a:latin typeface="Bodoni MT Black" panose="02070A03080606020203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2800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e) -  </a:t>
            </a:r>
            <a:r>
              <a:rPr lang="pt-BR" sz="2800" b="1" dirty="0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COMUNIDADES ECLESIAIS DE BASE</a:t>
            </a:r>
            <a:endParaRPr lang="pt-BR" sz="2800" b="1" dirty="0">
              <a:latin typeface="Bodoni MT Black" panose="02070A030806060202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9"/>
            <a:ext cx="7183634" cy="1368152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a) Justiça e paz  como prática libertadora</a:t>
            </a:r>
            <a:endParaRPr lang="pt-BR" sz="4000" b="1" dirty="0">
              <a:solidFill>
                <a:srgbClr val="C0000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3"/>
            <a:ext cx="8352928" cy="352839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dois primeiros documentos: sobre JUSTIÇA E PAZ todo o espírito da libertação já está presente.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Justiça</a:t>
            </a:r>
            <a:r>
              <a:rPr lang="pt-B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fala de Cristo que “liberta os homens de toda escravidão; fala da “verdadeira libertação” que envolve uma profunda conversão - “libertação integral”;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Paz</a:t>
            </a:r>
            <a:r>
              <a:rPr lang="pt-B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mostra a “situação de injustiça” como situação de pecado; fala da ”violência institucionalizada”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60332" cy="1152128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MEDELLIN –</a:t>
            </a:r>
            <a:r>
              <a:rPr lang="pt-BR" b="1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ii</a:t>
            </a:r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 </a:t>
            </a:r>
            <a:r>
              <a:rPr lang="pt-BR" b="1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conferÊncia</a:t>
            </a:r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 do episcopado Latino americano e caribe - 1968</a:t>
            </a:r>
            <a:endParaRPr lang="pt-BR" b="1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76356" cy="792088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A Justiça e a PASTORAL SOCIAL </a:t>
            </a:r>
            <a:r>
              <a:rPr lang="pt-BR" b="1" dirty="0" smtClean="0">
                <a:latin typeface="Stencil" panose="040409050D0802020404" pitchFamily="82" charset="0"/>
              </a:rPr>
              <a:t>(1,iii,6)</a:t>
            </a:r>
            <a:endParaRPr lang="pt-BR" b="1" dirty="0"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43204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0" dirty="0" smtClean="0"/>
              <a:t>     		 </a:t>
            </a:r>
            <a:r>
              <a:rPr lang="pt-BR" sz="3500" b="0" dirty="0" smtClean="0"/>
              <a:t>“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Nossa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missão pastoral é essencialmente um serviço de inspiração e de educação das consciências dos fiéis, para ajudar-lhes a perceber as exigências e responsabilidades de sua fé, em sua vida pessoal e social. 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 Dentro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dessa perspec­tiva, a </a:t>
            </a:r>
            <a:r>
              <a:rPr lang="pt-B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Segunda Conferência Episcopal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quer evidenciar as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exigências mais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importantes para os países de nosso continente, ten­do em conta o juízo de valor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emitiram os últimos do­cumentos do magistério da Igreja sobre a situação econô­mica e social do mundo de hoje, e que no </a:t>
            </a:r>
            <a:r>
              <a:rPr lang="pt-B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continente latino-americano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plena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vigência”.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179512" y="1097280"/>
            <a:ext cx="5760640" cy="3987904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“Não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consegue a paz senão criando uma ordem nova que «comporte uma justiça mais perfeita entre os homens» (PP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76). Nesse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sentido, o desenvolvimento integral do ho­mem, a passagem de condições menos humanas para con­dições mais humanas é o nome novo 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paz”.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A PAZ e uma nova ordem</a:t>
            </a:r>
            <a:endParaRPr lang="pt-BR" sz="44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66429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2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64096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	</a:t>
            </a:r>
            <a:r>
              <a:rPr lang="pt-BR" sz="36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CONCEPÇAO CRISTÃ DE PAZ </a:t>
            </a:r>
            <a:r>
              <a:rPr lang="pt-BR" sz="2000" b="1" dirty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(</a:t>
            </a:r>
            <a:r>
              <a:rPr lang="pt-BR" sz="2000" b="1" dirty="0" smtClean="0">
                <a:latin typeface="Stencil" panose="040409050D0802020404" pitchFamily="82" charset="0"/>
                <a:cs typeface="Times New Roman" panose="02020603050405020304" pitchFamily="18" charset="0"/>
              </a:rPr>
              <a:t>2,ii,14)</a:t>
            </a:r>
            <a:endParaRPr lang="pt-BR" sz="2000" b="1" dirty="0"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80728"/>
            <a:ext cx="8712968" cy="4176464"/>
          </a:xfrm>
        </p:spPr>
        <p:txBody>
          <a:bodyPr>
            <a:noAutofit/>
          </a:bodyPr>
          <a:lstStyle/>
          <a:p>
            <a:pPr algn="just"/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	</a:t>
            </a:r>
          </a:p>
          <a:p>
            <a:pPr algn="just"/>
            <a:r>
              <a:rPr lang="pt-B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 é, antes de mais nada, obra da justiça (GS 73) ; ela supõe e exige a instauração de uma ordem justa (PT 167; PP 76) na qual todos os homens possam realizar-se como homens, onde sua dignidade seja respei­tada, suas legítimas aspirações satisfeitas, seu acesso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verdade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reconhecido e sua liberdade pessoal garantida. Uma ordem na qual os homens não sejam objetos, senão agentes de sua própria história. Portanto, onde existem injustiça, desigualdade entre os homens e as nações, aten­ta-se contra a paz (Mensagem de Pau1o VI, 1-1-1968) .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     		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64096"/>
          </a:xfrm>
          <a:ln w="95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PROBLEMA DA VIOLÊNCIA NA América Latina </a:t>
            </a:r>
            <a:r>
              <a:rPr lang="pt-BR" sz="2000" b="1" dirty="0" smtClean="0">
                <a:latin typeface="Stencil" panose="040409050D0802020404" pitchFamily="82" charset="0"/>
              </a:rPr>
              <a:t>2,II,16</a:t>
            </a:r>
            <a:endParaRPr lang="pt-BR" sz="2000" b="1" dirty="0"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44644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400" b="0" dirty="0" smtClean="0"/>
              <a:t>   		“</a:t>
            </a:r>
            <a:r>
              <a:rPr lang="pt-BR" sz="2800" dirty="0" smtClean="0"/>
              <a:t>Se </a:t>
            </a:r>
            <a:r>
              <a:rPr lang="pt-BR" sz="2800" dirty="0"/>
              <a:t>o cristão acredita na fecundidade da paz como meio de chegar à justiça, acredita também que a justiça é uma condição imprescindível para a paz. </a:t>
            </a:r>
            <a:r>
              <a:rPr lang="pt-BR" sz="2800" dirty="0" smtClean="0"/>
              <a:t>	Não </a:t>
            </a:r>
            <a:r>
              <a:rPr lang="pt-BR" sz="2800" dirty="0"/>
              <a:t>deixa de ver que a América Latina se acha, em muitas partes, em face de uma situação de injustiça que pode ser chamada de </a:t>
            </a:r>
            <a:r>
              <a:rPr lang="pt-BR" sz="2800" dirty="0">
                <a:solidFill>
                  <a:srgbClr val="C00000"/>
                </a:solidFill>
              </a:rPr>
              <a:t>violên­cia institucionalizada</a:t>
            </a:r>
            <a:r>
              <a:rPr lang="pt-BR" sz="2800" dirty="0"/>
              <a:t>, porque as atuais estruturas violam os direitos fundamentais, situação que exige transforma­ções globais, audaciosas, urgentes e profundamente </a:t>
            </a:r>
            <a:r>
              <a:rPr lang="pt-BR" sz="2800" dirty="0" smtClean="0"/>
              <a:t>reno­vadoras”</a:t>
            </a:r>
            <a:r>
              <a:rPr lang="pt-BR" sz="2400" dirty="0" smtClean="0"/>
              <a:t>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317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404664"/>
            <a:ext cx="7848872" cy="4608512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u="sng" dirty="0" smtClean="0">
                <a:solidFill>
                  <a:schemeClr val="accent2"/>
                </a:solidFill>
                <a:latin typeface="Wide Latin" panose="020A0A07050505020404" pitchFamily="18" charset="0"/>
              </a:rPr>
              <a:t>B) Opção pelos</a:t>
            </a:r>
            <a:r>
              <a:rPr lang="pt-BR" sz="4000" u="sng" dirty="0" smtClean="0">
                <a:solidFill>
                  <a:schemeClr val="accent2"/>
                </a:solidFill>
                <a:latin typeface="Wide Latin" panose="020A0A07050505020404" pitchFamily="18" charset="0"/>
              </a:rPr>
              <a:t> </a:t>
            </a:r>
            <a:r>
              <a:rPr lang="pt-BR" sz="2800" u="sng" dirty="0" smtClean="0">
                <a:solidFill>
                  <a:schemeClr val="accent2"/>
                </a:solidFill>
                <a:latin typeface="Wide Latin" panose="020A0A07050505020404" pitchFamily="18" charset="0"/>
              </a:rPr>
              <a:t>pobres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Wide Latin" panose="020A0A07050505020404" pitchFamily="18" charset="0"/>
              </a:rPr>
              <a:t>-Igreja dos pobres </a:t>
            </a:r>
            <a:r>
              <a:rPr lang="pt-BR" sz="2800" dirty="0" smtClean="0">
                <a:solidFill>
                  <a:srgbClr val="FFC000"/>
                </a:solidFill>
                <a:latin typeface="Wide Latin" panose="020A0A07050505020404" pitchFamily="18" charset="0"/>
              </a:rPr>
              <a:t>(João XXIII)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Wide Latin" panose="020A0A07050505020404" pitchFamily="18" charset="0"/>
              </a:rPr>
              <a:t>-Pobreza da igreja </a:t>
            </a:r>
          </a:p>
          <a:p>
            <a:pPr algn="ctr"/>
            <a:r>
              <a:rPr lang="pt-BR" sz="2800" dirty="0" smtClean="0">
                <a:solidFill>
                  <a:srgbClr val="FFC000"/>
                </a:solidFill>
                <a:latin typeface="Wide Latin" panose="020A0A07050505020404" pitchFamily="18" charset="0"/>
              </a:rPr>
              <a:t>(Paul </a:t>
            </a:r>
            <a:r>
              <a:rPr lang="pt-BR" sz="2800" dirty="0" err="1" smtClean="0">
                <a:solidFill>
                  <a:srgbClr val="FFC000"/>
                </a:solidFill>
                <a:latin typeface="Wide Latin" panose="020A0A07050505020404" pitchFamily="18" charset="0"/>
              </a:rPr>
              <a:t>Gauthier</a:t>
            </a:r>
            <a:r>
              <a:rPr lang="pt-BR" sz="2800" dirty="0" smtClean="0">
                <a:solidFill>
                  <a:srgbClr val="FFC000"/>
                </a:solidFill>
                <a:latin typeface="Wide Latin" panose="020A0A07050505020404" pitchFamily="18" charset="0"/>
              </a:rPr>
              <a:t>)</a:t>
            </a:r>
          </a:p>
          <a:p>
            <a:pPr algn="ctr"/>
            <a:r>
              <a:rPr lang="pt-BR" sz="4000" dirty="0" smtClean="0">
                <a:solidFill>
                  <a:schemeClr val="bg1"/>
                </a:solidFill>
                <a:latin typeface="Wide Latin" panose="020A0A07050505020404" pitchFamily="18" charset="0"/>
              </a:rPr>
              <a:t>- Opção pelos pobres </a:t>
            </a:r>
            <a:r>
              <a:rPr lang="pt-BR" sz="2800" dirty="0" smtClean="0">
                <a:solidFill>
                  <a:srgbClr val="FFC000"/>
                </a:solidFill>
                <a:latin typeface="Wide Latin" panose="020A0A07050505020404" pitchFamily="18" charset="0"/>
              </a:rPr>
              <a:t>(Medellin)</a:t>
            </a:r>
            <a:endParaRPr lang="pt-BR" sz="2800" dirty="0">
              <a:solidFill>
                <a:srgbClr val="FFC000"/>
              </a:solidFill>
              <a:latin typeface="Wide Latin" panose="020A0A070505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João XXIII e a Igreja dos Pobres</a:t>
            </a:r>
            <a:endParaRPr lang="pt-BR" sz="3200" b="1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424936" cy="4320480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dirty="0" smtClean="0"/>
              <a:t>   		O </a:t>
            </a:r>
            <a:r>
              <a:rPr lang="pt-BR" sz="2800" dirty="0"/>
              <a:t>novo modelo eclesial na América Latina deslocou o lugar social da Igreja – do centro humano para as periferias sub-humanas. Se aqui vigorava opressão, sua missão devia ser de libertação. </a:t>
            </a:r>
            <a:endParaRPr lang="pt-BR" sz="2800" dirty="0" smtClean="0"/>
          </a:p>
          <a:p>
            <a:pPr algn="just"/>
            <a:r>
              <a:rPr lang="pt-BR" sz="2800" dirty="0"/>
              <a:t> </a:t>
            </a:r>
            <a:r>
              <a:rPr lang="pt-BR" sz="2800" dirty="0" smtClean="0"/>
              <a:t>   		A </a:t>
            </a:r>
            <a:r>
              <a:rPr lang="pt-BR" sz="2800" dirty="0"/>
              <a:t>inspiração já ganhara força</a:t>
            </a:r>
            <a:r>
              <a:rPr lang="pt-BR" sz="2800" i="1" dirty="0"/>
              <a:t> </a:t>
            </a:r>
            <a:r>
              <a:rPr lang="pt-BR" sz="2800" dirty="0"/>
              <a:t>com as palavras já pronunciadas pelo Papa João XXIII no discurso da abertura do Vaticano II: </a:t>
            </a:r>
            <a:r>
              <a:rPr lang="pt-BR" sz="2800" dirty="0">
                <a:solidFill>
                  <a:srgbClr val="C00000"/>
                </a:solidFill>
              </a:rPr>
              <a:t>“Diante dos países subdesenvolvidos, a Igreja apresenta-se tal como é quer ser, a Igreja de todos e particularmente a Igreja dos </a:t>
            </a:r>
            <a:r>
              <a:rPr lang="pt-BR" sz="2800" dirty="0" smtClean="0">
                <a:solidFill>
                  <a:srgbClr val="C00000"/>
                </a:solidFill>
              </a:rPr>
              <a:t>pobres”</a:t>
            </a:r>
            <a:r>
              <a:rPr lang="pt-BR" sz="2800" dirty="0" smtClean="0"/>
              <a:t> ( </a:t>
            </a:r>
            <a:r>
              <a:rPr lang="pt-BR" sz="2800" dirty="0"/>
              <a:t>Beozzo, REB </a:t>
            </a:r>
            <a:r>
              <a:rPr lang="pt-BR" sz="2800" dirty="0" smtClean="0"/>
              <a:t> dez</a:t>
            </a:r>
            <a:r>
              <a:rPr lang="pt-BR" sz="2800" dirty="0"/>
              <a:t>. 1989, p. 834)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18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3491880" y="1097280"/>
            <a:ext cx="5184576" cy="39158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     Na última sessão do  Concílio: </a:t>
            </a:r>
          </a:p>
          <a:p>
            <a:pPr algn="just"/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  “Chegou a hora de passar das </a:t>
            </a:r>
            <a:r>
              <a:rPr lang="pt-BR" dirty="0">
                <a:latin typeface="+mj-lt"/>
              </a:rPr>
              <a:t>p</a:t>
            </a:r>
            <a:r>
              <a:rPr lang="pt-BR" dirty="0" smtClean="0">
                <a:latin typeface="+mj-lt"/>
              </a:rPr>
              <a:t>alavras aos atos. Daqui em diante, deveremos estar muito mais atentos aos pobres, porque é a desigualdade dos bens que causa as desordens e provoca as guerras”</a:t>
            </a:r>
            <a:endParaRPr lang="pt-BR" dirty="0">
              <a:latin typeface="+mj-lt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86409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O Papa Paulo VI </a:t>
            </a:r>
            <a:b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</a:br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ao voltar da ONU em 1965</a:t>
            </a:r>
            <a:endParaRPr lang="pt-BR" b="1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237626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8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PACTO DAS CATACUMBRAS</a:t>
            </a:r>
            <a:endParaRPr lang="pt-BR" sz="32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56584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     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dia 16.11.1965 cerca de 40 Padres Conciliares celebraram nas catacumbas de Domitila uma Eucaristia pedindo fidelidade ao Espírito de Jesus.    Foi uma iniciativa do chamado “Grupo das sextas-feiras”.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Após essa celebração firmaram o “</a:t>
            </a:r>
            <a:r>
              <a:rPr lang="pt-BR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Pacto das Catacumbas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em 13 pontos. Depois, vários outros bispos também assinaram o Pacto. Seguramente esse </a:t>
            </a:r>
            <a:r>
              <a:rPr lang="pt-BR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Pacto das Catacumbas teve grande influencia em Medellin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(cf. alguns dos pontos  mais destacados ai contemplados):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Viver segundo o modo ordinário da nossa população...</a:t>
            </a:r>
          </a:p>
          <a:p>
            <a:pPr>
              <a:buFontTx/>
              <a:buChar char="-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Renunciar à aparência e à realidade da riqueza...</a:t>
            </a:r>
          </a:p>
          <a:p>
            <a:pPr>
              <a:buFontTx/>
              <a:buChar char="-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Recusar em ser chamado com nomes que signifiquem grandeza e poder...</a:t>
            </a:r>
          </a:p>
          <a:p>
            <a:pPr>
              <a:buFontTx/>
              <a:buChar char="-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Evitar o que possa parecer conferir privilégios, prioridades ou mesmo uma preferência qualquer aos ricos e aos poderosos...</a:t>
            </a:r>
          </a:p>
          <a:p>
            <a:pPr>
              <a:buFontTx/>
              <a:buChar char="-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Prioridade aos grupos economicamente mais fracos e subdesenvolvidos...</a:t>
            </a:r>
          </a:p>
          <a:p>
            <a:pPr>
              <a:buFontTx/>
              <a:buChar char="-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Procurar transformar as obras de “benefícios” em obras sociais baseadas na caridade e na justiça ...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6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rgbClr val="C00000"/>
                </a:solidFill>
              </a:rPr>
              <a:t>A pobreza </a:t>
            </a:r>
            <a:r>
              <a:rPr lang="pt-BR" sz="3600" b="1" dirty="0" smtClean="0">
                <a:solidFill>
                  <a:srgbClr val="C00000"/>
                </a:solidFill>
              </a:rPr>
              <a:t> NA américa latina clama </a:t>
            </a:r>
            <a:r>
              <a:rPr lang="pt-BR" sz="3600" b="1" dirty="0">
                <a:solidFill>
                  <a:srgbClr val="C00000"/>
                </a:solidFill>
              </a:rPr>
              <a:t>por </a:t>
            </a:r>
            <a:r>
              <a:rPr lang="pt-BR" sz="3600" b="1" dirty="0" smtClean="0">
                <a:solidFill>
                  <a:srgbClr val="C00000"/>
                </a:solidFill>
              </a:rPr>
              <a:t>justiça </a:t>
            </a:r>
            <a:r>
              <a:rPr lang="pt-BR" b="1" dirty="0" smtClean="0"/>
              <a:t>(Doc. 14)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3600400"/>
          </a:xfrm>
          <a:ln w="190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pt-BR" sz="2800" dirty="0" smtClean="0"/>
              <a:t>    </a:t>
            </a:r>
          </a:p>
          <a:p>
            <a:pPr algn="just"/>
            <a:r>
              <a:rPr lang="pt-BR" sz="3100" dirty="0" smtClean="0"/>
              <a:t>    “</a:t>
            </a:r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Igreja da América Latina, dadas as condições de pobreza </a:t>
            </a:r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subdesenvolvimento 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continente, sente a urgência de traduzir esse espírito de pobreza em gestos, atitudes e normas que a tornem um sinal mais lúcido e autêntico do Senhor. </a:t>
            </a:r>
            <a:endParaRPr lang="pt-BR" sz="31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 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pobreza de tantos irmãos </a:t>
            </a:r>
            <a:r>
              <a:rPr lang="pt-BR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clama por justiça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solidariedade, testemunho, compromisso, esforço e superação para o cumprimento pleno da missão </a:t>
            </a:r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salvifica 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confiada por </a:t>
            </a:r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Cristo”. (Pobreza 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Igreja, </a:t>
            </a:r>
            <a:r>
              <a:rPr lang="pt-BR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 II</a:t>
            </a:r>
            <a:r>
              <a:rPr lang="pt-B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2).</a:t>
            </a:r>
          </a:p>
          <a:p>
            <a:r>
              <a:rPr lang="pt-BR" sz="3100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63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93610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OPÇÃO PELOS POBRES/em Medellin</a:t>
            </a:r>
            <a:endParaRPr lang="pt-BR" b="1" dirty="0">
              <a:solidFill>
                <a:srgbClr val="C0000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4176465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pt-BR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Episcopado Latino Americano não pode ficar indiferente perante as tremendas injustiças sociais existentes no Continente que mantêm a maioria de nossos povos numa dolorosa pobreza e, em muitos casos, na miséria inumana”. (Doc. 14,1)</a:t>
            </a:r>
          </a:p>
          <a:p>
            <a:pPr marL="0" algn="just">
              <a:buNone/>
            </a:pPr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Uma Igreja pobre:</a:t>
            </a:r>
          </a:p>
          <a:p>
            <a:pPr marL="0" indent="-514350" algn="just">
              <a:spcBef>
                <a:spcPts val="0"/>
              </a:spcBef>
              <a:buAutoNum type="arabicPeriod"/>
            </a:pPr>
            <a:r>
              <a:rPr lang="pt-B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Denuncia a carência injusta dos bens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deste mundo e o pecado que a engendra;</a:t>
            </a:r>
          </a:p>
          <a:p>
            <a:pPr marL="0" indent="-514350" algn="just">
              <a:spcBef>
                <a:spcPts val="0"/>
              </a:spcBef>
              <a:buAutoNum type="arabicPeriod"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Prega e </a:t>
            </a:r>
            <a:r>
              <a:rPr lang="pt-B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vive a pobreza espiritual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atitude de infância espiritual e abertura para o Senhor;</a:t>
            </a:r>
          </a:p>
          <a:p>
            <a:pPr marL="0" indent="-514350" algn="just">
              <a:spcBef>
                <a:spcPts val="0"/>
              </a:spcBef>
              <a:buAutoNum type="arabicPeriod"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Compromete-se ela mesma com a pobreza material. </a:t>
            </a:r>
            <a:r>
              <a:rPr lang="pt-B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Compromisso de solidariedade com os que sofrem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79208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A igreja em </a:t>
            </a:r>
            <a:r>
              <a:rPr lang="pt-BR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medellin</a:t>
            </a: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 (1968)</a:t>
            </a:r>
            <a:b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</a:b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 diante do contexto histórico</a:t>
            </a:r>
            <a:endParaRPr lang="pt-BR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8820472" cy="4176464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     Sérgio Coutinho </a:t>
            </a:r>
            <a:r>
              <a:rPr lang="pt-BR" sz="2000" dirty="0" smtClean="0"/>
              <a:t>sobre </a:t>
            </a:r>
            <a:r>
              <a:rPr lang="pt-BR" sz="2000" dirty="0" smtClean="0"/>
              <a:t>os impactos do ano de 1968 na sociedade e na Igreja: </a:t>
            </a:r>
          </a:p>
          <a:p>
            <a:pPr algn="just"/>
            <a:r>
              <a:rPr lang="pt-BR" sz="2000" dirty="0"/>
              <a:t> </a:t>
            </a:r>
            <a:r>
              <a:rPr lang="pt-BR" sz="2000" dirty="0" smtClean="0"/>
              <a:t>    “</a:t>
            </a:r>
            <a:r>
              <a:rPr lang="pt-BR" sz="2000" dirty="0" smtClean="0">
                <a:solidFill>
                  <a:srgbClr val="C00000"/>
                </a:solidFill>
              </a:rPr>
              <a:t>Houve “1968” para todos os gostos</a:t>
            </a:r>
            <a:r>
              <a:rPr lang="pt-BR" sz="2000" dirty="0" smtClean="0"/>
              <a:t>. Foi o “êxtase da história”, conforme definiu o sociólogo </a:t>
            </a:r>
            <a:r>
              <a:rPr lang="pt-BR" sz="2000" dirty="0"/>
              <a:t>E</a:t>
            </a:r>
            <a:r>
              <a:rPr lang="pt-BR" sz="2000" dirty="0" smtClean="0"/>
              <a:t>dgar Marin. Por </a:t>
            </a:r>
            <a:r>
              <a:rPr lang="pt-BR" sz="2000" dirty="0" smtClean="0">
                <a:solidFill>
                  <a:srgbClr val="C00000"/>
                </a:solidFill>
              </a:rPr>
              <a:t>todos os cantos</a:t>
            </a:r>
            <a:r>
              <a:rPr lang="pt-BR" sz="2000" dirty="0" smtClean="0"/>
              <a:t>, a juventude parecia iniciar uma revolução planetária. Na </a:t>
            </a:r>
            <a:r>
              <a:rPr lang="pt-BR" sz="2000" dirty="0" smtClean="0">
                <a:solidFill>
                  <a:srgbClr val="C00000"/>
                </a:solidFill>
              </a:rPr>
              <a:t>Europa</a:t>
            </a:r>
            <a:r>
              <a:rPr lang="pt-BR" sz="2000" dirty="0" smtClean="0"/>
              <a:t>, os estudantes gritavam que a transformação do mundo estava ao alcance das mãos. Da Bolívia (Che Guevara) até o Sudeste Asiático (Vietnã, Camboja e Laos), o </a:t>
            </a:r>
            <a:r>
              <a:rPr lang="pt-BR" sz="2000" dirty="0" smtClean="0">
                <a:solidFill>
                  <a:srgbClr val="C00000"/>
                </a:solidFill>
              </a:rPr>
              <a:t>Terceiro Mundo </a:t>
            </a:r>
            <a:r>
              <a:rPr lang="pt-BR" sz="2000" dirty="0" smtClean="0"/>
              <a:t>vivia em convulsão. O </a:t>
            </a:r>
            <a:r>
              <a:rPr lang="pt-BR" sz="2000" dirty="0" smtClean="0">
                <a:solidFill>
                  <a:srgbClr val="C00000"/>
                </a:solidFill>
              </a:rPr>
              <a:t>bloco soviético </a:t>
            </a:r>
            <a:r>
              <a:rPr lang="pt-BR" sz="2000" dirty="0" smtClean="0"/>
              <a:t>esmagava as “primaveras dissidentes”(Tchecoslováquia). Os </a:t>
            </a:r>
            <a:r>
              <a:rPr lang="pt-BR" sz="2000" dirty="0" smtClean="0">
                <a:solidFill>
                  <a:srgbClr val="C00000"/>
                </a:solidFill>
              </a:rPr>
              <a:t>Estados Unidos</a:t>
            </a:r>
            <a:r>
              <a:rPr lang="pt-BR" sz="2000" dirty="0" smtClean="0"/>
              <a:t>, abalados por assassinatos de grandes figuras públicas (Martin Luther King e Robert Kennedy) e conflitos raciais sofriam em uma guerra inglória no Vietnã... No </a:t>
            </a:r>
            <a:r>
              <a:rPr lang="pt-BR" sz="2000" dirty="0" smtClean="0">
                <a:solidFill>
                  <a:srgbClr val="C00000"/>
                </a:solidFill>
              </a:rPr>
              <a:t>Brasil e quase toda a América Latina, </a:t>
            </a:r>
            <a:r>
              <a:rPr lang="pt-BR" sz="2000" dirty="0" smtClean="0"/>
              <a:t>a ditadura militar...” (cf. Medellin, memória, profetismo e esperança na América Latina, Vozes, p.53)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749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/>
          <a:lstStyle/>
          <a:p>
            <a:pPr algn="ctr"/>
            <a:r>
              <a:rPr lang="pt-BR" sz="2600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POBREZA NA IGREJA: MOTIVAÇÃO DOUTRINAL</a:t>
            </a:r>
            <a:endParaRPr lang="pt-BR" sz="2600" b="1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4968552"/>
          </a:xfrm>
        </p:spPr>
        <p:txBody>
          <a:bodyPr>
            <a:normAutofit fontScale="85000" lnSpcReduction="20000"/>
          </a:bodyPr>
          <a:lstStyle/>
          <a:p>
            <a:r>
              <a:rPr lang="pt-BR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Explicitando melhor o texto de Medellin. Devemos </a:t>
            </a:r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distinguir:</a:t>
            </a:r>
          </a:p>
          <a:p>
            <a:pPr algn="just"/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t-BR" sz="31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pobreza como carência</a:t>
            </a:r>
            <a:r>
              <a:rPr lang="pt-BR" sz="31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dos bens deste </a:t>
            </a:r>
            <a:r>
              <a:rPr lang="pt-BR" sz="31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mundo:</a:t>
            </a:r>
            <a:r>
              <a:rPr lang="pt-BR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mal em si. Os profetas a denunciam como contrária à vontade do Senhor e, muitas vezes, como fruto da injustiça e do peca­do dos homens.</a:t>
            </a:r>
          </a:p>
          <a:p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t-BR" sz="31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pobreza </a:t>
            </a:r>
            <a:r>
              <a:rPr lang="pt-BR" sz="31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espiritual  como</a:t>
            </a:r>
            <a:r>
              <a:rPr lang="pt-BR" sz="31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1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 dos pobres de </a:t>
            </a:r>
            <a:r>
              <a:rPr lang="pt-BR" sz="31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Javé</a:t>
            </a:r>
            <a:r>
              <a:rPr lang="pt-BR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pobreza espiritual é a atitude de abertura para Deus, a disponibilidade de quem tudo espera do Senhor (cf. </a:t>
            </a:r>
            <a:r>
              <a:rPr lang="pt-BR" sz="31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</a:t>
            </a:r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5). Embora valorize os bens deste mundo, não se apega a eles e reconhece o valor superior dos bens do </a:t>
            </a:r>
            <a:r>
              <a:rPr lang="pt-BR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Reino.</a:t>
            </a:r>
            <a:endParaRPr lang="pt-BR" sz="31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t-BR" sz="31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pobreza como </a:t>
            </a:r>
            <a:r>
              <a:rPr lang="pt-BR" sz="31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compromisso</a:t>
            </a:r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assumida voluntaria­mente e por amor à condição dos necessitados deste mun­do, para testemunhar o mal que ela representa e a liber­dade espiritual frente </a:t>
            </a:r>
            <a:r>
              <a:rPr lang="pt-BR" sz="2900" b="0" dirty="0"/>
              <a:t>aos bens do Reino</a:t>
            </a:r>
            <a:r>
              <a:rPr lang="pt-BR" sz="2900" b="0" dirty="0" smtClean="0"/>
              <a:t>...(14,II,4)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96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4481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c) Educação </a:t>
            </a:r>
            <a:r>
              <a:rPr lang="pt-BR" sz="4400" b="1" dirty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como prática </a:t>
            </a:r>
            <a:r>
              <a:rPr lang="pt-BR" sz="44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libertadora </a:t>
            </a:r>
            <a:r>
              <a:rPr lang="pt-BR" sz="4400" b="1" dirty="0">
                <a:latin typeface="Stencil" panose="040409050D0802020404" pitchFamily="82" charset="0"/>
                <a:cs typeface="Times New Roman" panose="02020603050405020304" pitchFamily="18" charset="0"/>
              </a:rPr>
              <a:t>(</a:t>
            </a:r>
            <a:r>
              <a:rPr lang="pt-BR" sz="2400" b="1" dirty="0" smtClean="0">
                <a:latin typeface="Stencil" panose="040409050D0802020404" pitchFamily="82" charset="0"/>
                <a:cs typeface="Times New Roman" panose="02020603050405020304" pitchFamily="18" charset="0"/>
              </a:rPr>
              <a:t>Doc.4</a:t>
            </a:r>
            <a:r>
              <a:rPr lang="pt-BR" sz="2400" b="1" dirty="0">
                <a:latin typeface="Stencil" panose="040409050D0802020404" pitchFamily="82" charset="0"/>
                <a:cs typeface="Times New Roman" panose="02020603050405020304" pitchFamily="18" charset="0"/>
              </a:rPr>
              <a:t>)</a:t>
            </a:r>
            <a:endParaRPr lang="pt-BR" sz="4400" b="1" dirty="0"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68844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Conferência fixa muita atenção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 como fator básico e decisivo no desenvolvimento do continente.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 analfabetismo uma escravidão, sua libertação uma responsabilidade de todos.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Opção: </a:t>
            </a:r>
            <a:r>
              <a:rPr lang="pt-B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Educação libertadora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transforme o educando em sujeito do seu próprio desenvolvimento.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Igreja da América latina sente-se solidária com todo esforço educativo que venha libertar nossos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povos (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cf. Paulo Freire e MEB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262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EDUCAÇÃO – FATOR BASICO E DECISIVO NO CONTINENTE</a:t>
            </a:r>
            <a:endParaRPr lang="pt-BR" b="1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3888432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             “A </a:t>
            </a:r>
            <a:r>
              <a:rPr lang="pt-BR" sz="2400" dirty="0"/>
              <a:t>tarefa de educação destes irmãos nossos não con­siste propriamente em incorporá-los nas estruturas cultu­rais que existem em torno deles, e que podem ser também opressoras, mas sim em algo muito mais profundo. </a:t>
            </a:r>
            <a:endParaRPr lang="pt-BR" sz="2400" dirty="0" smtClean="0"/>
          </a:p>
          <a:p>
            <a:pPr algn="just"/>
            <a:r>
              <a:rPr lang="pt-BR" sz="2400" dirty="0"/>
              <a:t> </a:t>
            </a:r>
            <a:r>
              <a:rPr lang="pt-BR" sz="2400" dirty="0" smtClean="0"/>
              <a:t>             Consis­te </a:t>
            </a:r>
            <a:r>
              <a:rPr lang="pt-BR" sz="2400" dirty="0"/>
              <a:t>em capacita-los para que, eles próprios, como autores de seu próprio progresso, desenvolvam de uma maneira cria­dora e original, </a:t>
            </a:r>
            <a:r>
              <a:rPr lang="pt-BR" sz="2400" dirty="0">
                <a:solidFill>
                  <a:srgbClr val="C00000"/>
                </a:solidFill>
              </a:rPr>
              <a:t>um mundo cultural, em acordo com sua própria riqueza e que seja fruto de seus próprios esforços, especialmente no caso dos </a:t>
            </a:r>
            <a:r>
              <a:rPr lang="pt-BR" sz="2400" dirty="0" smtClean="0">
                <a:solidFill>
                  <a:srgbClr val="C00000"/>
                </a:solidFill>
              </a:rPr>
              <a:t>indígenas; devem ser respeitados </a:t>
            </a:r>
            <a:r>
              <a:rPr lang="pt-BR" sz="2400" dirty="0">
                <a:solidFill>
                  <a:srgbClr val="C00000"/>
                </a:solidFill>
              </a:rPr>
              <a:t>os valores próprios de sua </a:t>
            </a:r>
            <a:r>
              <a:rPr lang="pt-BR" sz="2400" dirty="0" smtClean="0">
                <a:solidFill>
                  <a:srgbClr val="C00000"/>
                </a:solidFill>
              </a:rPr>
              <a:t>cultura”</a:t>
            </a:r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EDUCAÇÃO LIBERTADORA COMO RESPOSTA </a:t>
            </a:r>
            <a:r>
              <a:rPr lang="pt-BR" sz="3200" b="1" dirty="0" smtClean="0">
                <a:latin typeface="Stencil" panose="040409050D0802020404" pitchFamily="82" charset="0"/>
              </a:rPr>
              <a:t>(4,ii,8)</a:t>
            </a:r>
            <a:endParaRPr lang="pt-BR" sz="3200" b="1" dirty="0"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3888432"/>
          </a:xfrm>
        </p:spPr>
        <p:txBody>
          <a:bodyPr>
            <a:noAutofit/>
          </a:bodyPr>
          <a:lstStyle/>
          <a:p>
            <a:pPr algn="just"/>
            <a:r>
              <a:rPr lang="pt-BR" sz="2400" b="0" dirty="0" smtClean="0"/>
              <a:t>      	</a:t>
            </a:r>
            <a:r>
              <a:rPr lang="pt-BR" sz="2400" dirty="0" smtClean="0"/>
              <a:t>Nossa </a:t>
            </a:r>
            <a:r>
              <a:rPr lang="pt-BR" sz="2400" dirty="0"/>
              <a:t>reflexão sobre este panorama conduz-nos a propor uma visão da educação mais conforme com o desen­volvimento integral que propugnamos para nosso conti­nente; chamá-1a-íamos de «</a:t>
            </a:r>
            <a:r>
              <a:rPr lang="pt-BR" sz="2400" dirty="0">
                <a:solidFill>
                  <a:srgbClr val="C00000"/>
                </a:solidFill>
              </a:rPr>
              <a:t>educação libertadora», </a:t>
            </a:r>
            <a:r>
              <a:rPr lang="pt-BR" sz="2400" dirty="0"/>
              <a:t>isto é, que transforma o educando em sujeito de seu próprio de­senvolvimento. </a:t>
            </a:r>
            <a:r>
              <a:rPr lang="pt-BR" sz="2400" dirty="0" smtClean="0"/>
              <a:t>A </a:t>
            </a:r>
            <a:r>
              <a:rPr lang="pt-BR" sz="2400" dirty="0"/>
              <a:t>educação é efetivamente o meio-chave para libertar os povos de fada servidão e para fazê-los as­cender «de condições de vida menos humanas para condi­ções mais humanas” (PP</a:t>
            </a:r>
            <a:r>
              <a:rPr lang="pt-BR" sz="2400" dirty="0" smtClean="0"/>
              <a:t>), </a:t>
            </a:r>
            <a:r>
              <a:rPr lang="pt-BR" sz="2400" dirty="0"/>
              <a:t>tendo-se em conta que o homem é o responsável e «o artífice principal de seu êxito e de seu fracasso» (PP 15).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412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pt-BR" sz="3600" b="1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EdUCAÇÃO</a:t>
            </a:r>
            <a:r>
              <a:rPr lang="pt-BR" sz="3600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 DE BASE (</a:t>
            </a:r>
            <a:r>
              <a:rPr lang="pt-BR" b="1" dirty="0" smtClean="0">
                <a:latin typeface="Stencil" panose="040409050D0802020404" pitchFamily="82" charset="0"/>
              </a:rPr>
              <a:t>4,iii,16)</a:t>
            </a:r>
            <a:endParaRPr lang="pt-BR" b="1" dirty="0"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00628"/>
            <a:ext cx="8280920" cy="384054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b="0" dirty="0" smtClean="0"/>
              <a:t>    “</a:t>
            </a:r>
            <a:r>
              <a:rPr lang="pt-BR" sz="2800" dirty="0" smtClean="0"/>
              <a:t>A </a:t>
            </a:r>
            <a:r>
              <a:rPr lang="pt-BR" sz="2800" dirty="0"/>
              <a:t>Igreja toma consciência da suma importância da educação de base. </a:t>
            </a:r>
            <a:endParaRPr lang="pt-BR" sz="2800" dirty="0" smtClean="0"/>
          </a:p>
          <a:p>
            <a:pPr algn="just"/>
            <a:r>
              <a:rPr lang="pt-BR" sz="2800" dirty="0"/>
              <a:t> </a:t>
            </a:r>
            <a:r>
              <a:rPr lang="pt-BR" sz="2800" dirty="0" smtClean="0"/>
              <a:t>  Em </a:t>
            </a:r>
            <a:r>
              <a:rPr lang="pt-BR" sz="2800" dirty="0"/>
              <a:t>atenção ao grande número de analfabetos e marginalizados na América Latina, a Igreja, sem poupar sacrifício algum, se comprometerá a promo­ver a educação de base, que não visa somente alfabetizar mas também </a:t>
            </a:r>
            <a:r>
              <a:rPr lang="pt-BR" sz="2800" dirty="0">
                <a:solidFill>
                  <a:srgbClr val="C00000"/>
                </a:solidFill>
              </a:rPr>
              <a:t>capacitar o homem para </a:t>
            </a:r>
            <a:r>
              <a:rPr lang="pt-BR" sz="2800" dirty="0" smtClean="0">
                <a:solidFill>
                  <a:srgbClr val="C00000"/>
                </a:solidFill>
              </a:rPr>
              <a:t>convertê-lo </a:t>
            </a:r>
            <a:r>
              <a:rPr lang="pt-BR" sz="2800" dirty="0">
                <a:solidFill>
                  <a:srgbClr val="C00000"/>
                </a:solidFill>
              </a:rPr>
              <a:t>em agente consciente de seu desenvolvimento </a:t>
            </a:r>
            <a:r>
              <a:rPr lang="pt-BR" sz="2800" dirty="0" smtClean="0">
                <a:solidFill>
                  <a:srgbClr val="C00000"/>
                </a:solidFill>
              </a:rPr>
              <a:t>integral”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909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53496" cy="758984"/>
          </a:xfrm>
        </p:spPr>
        <p:txBody>
          <a:bodyPr/>
          <a:lstStyle/>
          <a:p>
            <a:pPr algn="ctr"/>
            <a:r>
              <a:rPr lang="pt-BR" u="sng" dirty="0" smtClean="0">
                <a:solidFill>
                  <a:srgbClr val="C00000"/>
                </a:solidFill>
                <a:latin typeface="Stencil" panose="040409050D0802020404" pitchFamily="82" charset="0"/>
              </a:rPr>
              <a:t>d) Juventude </a:t>
            </a:r>
            <a:r>
              <a:rPr lang="pt-BR" sz="24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(Mais desenvolvido em Puebla)</a:t>
            </a:r>
            <a:br>
              <a:rPr lang="pt-BR" sz="2400" dirty="0" smtClean="0">
                <a:solidFill>
                  <a:srgbClr val="C00000"/>
                </a:solidFill>
                <a:latin typeface="Stencil" panose="040409050D0802020404" pitchFamily="82" charset="0"/>
              </a:rPr>
            </a:br>
            <a:r>
              <a:rPr lang="pt-BR" sz="20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– cf. tema do sínodo 2018</a:t>
            </a:r>
            <a:endParaRPr lang="pt-BR" sz="20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410445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Recomendações pastorais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pt-B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Tudo </a:t>
            </a:r>
            <a:r>
              <a:rPr lang="pt-B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 demonstra a sincera vontade da Igreja de adotar uma atitude de diálogo com a juven­tude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Dentro desta linha pastoral a II Conferência do Epis­copado Latino-americano,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reconhecemos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juventude não somente sua força numérica, mas ainda </a:t>
            </a:r>
            <a:r>
              <a:rPr lang="pt-B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 papel cada vez mais decisivo no processo de transformação do continen­te, bem como sua importância insubstituível na missão profética da </a:t>
            </a:r>
            <a:r>
              <a:rPr lang="pt-BR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Igreja”...(5.III,13)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417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700016" y="1340768"/>
            <a:ext cx="3200400" cy="3468976"/>
          </a:xfrm>
        </p:spPr>
        <p:txBody>
          <a:bodyPr>
            <a:normAutofit/>
          </a:bodyPr>
          <a:lstStyle/>
          <a:p>
            <a:r>
              <a:rPr lang="pt-BR" sz="4800" dirty="0" smtClean="0">
                <a:latin typeface="Stencil" panose="040409050D0802020404" pitchFamily="82" charset="0"/>
              </a:rPr>
              <a:t>  Novo    jeito de ser Igreja</a:t>
            </a:r>
            <a:endParaRPr lang="pt-BR" sz="4800" dirty="0">
              <a:latin typeface="Stencil" panose="040409050D0802020404" pitchFamily="82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1008112"/>
          </a:xfrm>
        </p:spPr>
        <p:txBody>
          <a:bodyPr/>
          <a:lstStyle/>
          <a:p>
            <a:pPr algn="ctr"/>
            <a:r>
              <a:rPr lang="pt-BR" sz="3600" b="1" u="sng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e) CEBs.</a:t>
            </a:r>
            <a:r>
              <a:rPr lang="pt-BR" sz="36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“célula </a:t>
            </a:r>
            <a:r>
              <a:rPr lang="pt-BR" sz="3600" b="1" dirty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de estruturação </a:t>
            </a:r>
            <a:r>
              <a:rPr lang="pt-BR" sz="36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eclesial”</a:t>
            </a:r>
            <a:endParaRPr lang="pt-BR" sz="36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312368" cy="331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5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1152128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COMUNIDADES ECLESIAIS</a:t>
            </a:r>
            <a:b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DE BASE(CEBs)</a:t>
            </a:r>
            <a:r>
              <a:rPr lang="pt-BR" sz="3200" b="1" dirty="0" smtClean="0">
                <a:solidFill>
                  <a:srgbClr val="C00000"/>
                </a:solidFill>
                <a:latin typeface="Albertus Extra Bold" pitchFamily="34" charset="0"/>
                <a:cs typeface="Aharoni" pitchFamily="2" charset="-79"/>
              </a:rPr>
              <a:t/>
            </a:r>
            <a:br>
              <a:rPr lang="pt-BR" sz="3200" b="1" dirty="0" smtClean="0">
                <a:solidFill>
                  <a:srgbClr val="C00000"/>
                </a:solidFill>
                <a:latin typeface="Albertus Extra Bold" pitchFamily="34" charset="0"/>
                <a:cs typeface="Aharoni" pitchFamily="2" charset="-79"/>
              </a:rPr>
            </a:b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3888432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Medellin define: 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CEBs é uma “comunidade local ou ambiental” que corresponde à realidade de um grupo homogêneo e que tenha uma dimensão tal que permita o trato pessoal fraterno entre os membros”(n.10);</a:t>
            </a:r>
          </a:p>
          <a:p>
            <a:pPr mar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“É o primeiro e fundamental núcleo eclesial”, “célula de estruturação eclesial e foco de evangelização” e “fator primordial de promoção humana e desenvolvimento”(n.10).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86409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Eclesiologia de </a:t>
            </a:r>
            <a:r>
              <a:rPr lang="pt-BR" b="1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medellin</a:t>
            </a:r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/>
            </a:r>
            <a:b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</a:br>
            <a:r>
              <a:rPr lang="pt-BR" b="1" dirty="0" smtClean="0">
                <a:latin typeface="Stencil" panose="040409050D0802020404" pitchFamily="82" charset="0"/>
              </a:rPr>
              <a:t>(15,III,10-12)</a:t>
            </a:r>
            <a:endParaRPr lang="pt-BR" b="1" dirty="0"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388843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     </a:t>
            </a:r>
            <a:r>
              <a:rPr lang="pt-BR" sz="2800" dirty="0" smtClean="0"/>
              <a:t>“As comunidades eclesiais de base são já um desenvolvimento eclesial próprio das igrejas da América  Latina e ultrapassam, visivelmente, os limites formais da eclesiologia desenvolvida na </a:t>
            </a:r>
            <a:r>
              <a:rPr lang="pt-BR" sz="2800" dirty="0" err="1" smtClean="0">
                <a:solidFill>
                  <a:srgbClr val="C00000"/>
                </a:solidFill>
              </a:rPr>
              <a:t>Lumen</a:t>
            </a:r>
            <a:r>
              <a:rPr lang="pt-BR" sz="2800" dirty="0" smtClean="0">
                <a:solidFill>
                  <a:srgbClr val="C00000"/>
                </a:solidFill>
              </a:rPr>
              <a:t> Gentium</a:t>
            </a:r>
            <a:r>
              <a:rPr lang="pt-BR" sz="2800" dirty="0" smtClean="0"/>
              <a:t>, ou melhor dizendo, </a:t>
            </a:r>
            <a:r>
              <a:rPr lang="pt-BR" sz="2800" dirty="0" smtClean="0">
                <a:solidFill>
                  <a:srgbClr val="C00000"/>
                </a:solidFill>
              </a:rPr>
              <a:t>dão um rosto concreto à definição da </a:t>
            </a:r>
            <a:r>
              <a:rPr lang="pt-BR" sz="2800" u="sng" dirty="0">
                <a:solidFill>
                  <a:srgbClr val="C00000"/>
                </a:solidFill>
              </a:rPr>
              <a:t>I</a:t>
            </a:r>
            <a:r>
              <a:rPr lang="pt-BR" sz="2800" u="sng" dirty="0" smtClean="0">
                <a:solidFill>
                  <a:srgbClr val="C00000"/>
                </a:solidFill>
              </a:rPr>
              <a:t>greja como Povo de Deus, todo ele ministerial</a:t>
            </a:r>
            <a:r>
              <a:rPr lang="pt-BR" sz="2800" dirty="0" smtClean="0"/>
              <a:t>, por obra de sua incorporação batismal ao Cristo sacerdote, profeta e rei”</a:t>
            </a:r>
          </a:p>
          <a:p>
            <a:pPr algn="just"/>
            <a:r>
              <a:rPr lang="pt-BR" sz="2800" dirty="0" smtClean="0"/>
              <a:t>    (Oscar Beozzo, REB, dez. 1998 p.840).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851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047016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sz="3200" dirty="0" smtClean="0">
                <a:solidFill>
                  <a:srgbClr val="C00000"/>
                </a:solidFill>
                <a:latin typeface="Stencil" panose="040409050D0802020404" pitchFamily="82" charset="0"/>
              </a:rPr>
              <a:t/>
            </a:r>
            <a:br>
              <a:rPr lang="pt-BR" sz="3200" dirty="0" smtClean="0">
                <a:solidFill>
                  <a:srgbClr val="C00000"/>
                </a:solidFill>
                <a:latin typeface="Stencil" panose="040409050D0802020404" pitchFamily="82" charset="0"/>
              </a:rPr>
            </a:b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Legado de </a:t>
            </a:r>
            <a:r>
              <a:rPr lang="pt-BR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Medellin:Pastores</a:t>
            </a: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 </a:t>
            </a:r>
            <a:b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</a:b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profetas e mártires</a:t>
            </a:r>
            <a:b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</a:br>
            <a:endParaRPr lang="pt-BR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381642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     		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suas Igreja particulares, surgiram figuras de pastores que souberam, a partir da herança do Concilio e de Medellin, caminhar profeticamente, com seu povo...</a:t>
            </a:r>
          </a:p>
          <a:p>
            <a:pPr algn="just"/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pt-BR" sz="2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Monsenhor Enrique </a:t>
            </a:r>
            <a:r>
              <a:rPr lang="pt-BR" sz="2600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Angelelli</a:t>
            </a:r>
            <a:r>
              <a:rPr lang="pt-BR" sz="2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Argentina), </a:t>
            </a:r>
            <a:r>
              <a:rPr lang="pt-BR" sz="2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Monsenhor Oscar Romero </a:t>
            </a:r>
            <a:r>
              <a:rPr lang="pt-BR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El Salvador) (</a:t>
            </a:r>
            <a:r>
              <a:rPr lang="pt-BR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canonizado no dia 14/10/2018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Monsenhor </a:t>
            </a:r>
            <a:r>
              <a:rPr lang="pt-BR" sz="2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José Gerardi </a:t>
            </a:r>
            <a:r>
              <a:rPr lang="pt-BR" sz="2600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Conedera</a:t>
            </a:r>
            <a:r>
              <a:rPr lang="pt-BR" sz="2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Guatemala), ao lado de milhares de outros cristãos e cristãs, sofreram o martírio por fidelidade ao evangelho, e aos pobres e pequenos”.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63754" cy="160813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MEDELLÍN(1968) aplica O CONCÍLIO VATICANO II(1962/1965) </a:t>
            </a:r>
            <a:endParaRPr lang="pt-BR" sz="3600" b="1" dirty="0">
              <a:solidFill>
                <a:srgbClr val="C0000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4710" y="2060849"/>
            <a:ext cx="8229600" cy="30963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Vaticano II teve sua aplicação mais forte na América Latina, graças à realização da Conferência dos Bispos Latino-Americanos em Medellín, na Colômbia, em 1968. Medellín soube levar adiante para a América Latina o que no Concílio tinha merecido um lugar discreto para nós.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936104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Legado  FUNDAMENTAL de </a:t>
            </a:r>
            <a:r>
              <a:rPr lang="pt-BR" sz="2400" b="1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medellin</a:t>
            </a:r>
            <a:r>
              <a:rPr lang="pt-BR" sz="2400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 – </a:t>
            </a:r>
            <a:br>
              <a:rPr lang="pt-BR" sz="2400" b="1" dirty="0" smtClean="0">
                <a:solidFill>
                  <a:srgbClr val="C00000"/>
                </a:solidFill>
                <a:latin typeface="Stencil" panose="040409050D0802020404" pitchFamily="82" charset="0"/>
              </a:rPr>
            </a:br>
            <a:r>
              <a:rPr lang="pt-BR" sz="2400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leitura popular da </a:t>
            </a:r>
            <a:r>
              <a:rPr lang="pt-BR" sz="2400" b="1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biblia</a:t>
            </a:r>
            <a:endParaRPr lang="pt-BR" sz="2400" b="1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4032448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cardeal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Ratzinger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então prefeito da Congregação para a Doutrina da Fé,  numa entrevista em 1995,  reflete</a:t>
            </a:r>
            <a:r>
              <a:rPr lang="pt-BR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algn="just">
              <a:spcBef>
                <a:spcPts val="0"/>
              </a:spcBef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“...</a:t>
            </a:r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exegese deu-nos muitos elementos positivos para a leitura da Bíblia, mas também por vezes dava a impressão de que uma pessoa normal não é capaz de ler a Bíblia, porque tudo é tão complicado. Temos de voltar  a aprender que a Bíblia diz algumas coisas a cada um e é oferecida precisamente aos simples. Nesse caso, dou razão a um movimento que surgiu no seio da Teologia da Libertação que fala da </a:t>
            </a:r>
            <a:r>
              <a:rPr lang="pt-BR" sz="2100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interpretacion</a:t>
            </a:r>
            <a:r>
              <a:rPr lang="pt-BR" sz="21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popular</a:t>
            </a:r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 acordo com essa interpretação, o povo é o verdadei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proprietário </a:t>
            </a: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Bíblia e, por isso, o seu verdadeiro interprete. Não precisam conhecer todas as nuances críticas; compreendem o essencial...”   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(Diálogo com Peter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Seewal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1997)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/>
            <a:r>
              <a:rPr lang="pt-BR" dirty="0" smtClean="0"/>
              <a:t>	</a:t>
            </a:r>
            <a:br>
              <a:rPr lang="pt-BR" dirty="0" smtClean="0"/>
            </a:b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legado mundial de </a:t>
            </a:r>
            <a:r>
              <a:rPr lang="pt-BR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medellin</a:t>
            </a: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: </a:t>
            </a:r>
            <a:r>
              <a:rPr lang="pt-BR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Sinodo</a:t>
            </a: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 de 1974 e a </a:t>
            </a:r>
            <a:r>
              <a:rPr lang="pt-BR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Evangelii</a:t>
            </a: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 </a:t>
            </a:r>
            <a:r>
              <a:rPr lang="pt-BR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nuntiandi</a:t>
            </a: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/1975</a:t>
            </a:r>
            <a:b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</a:br>
            <a:endParaRPr lang="pt-BR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3672408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Este caminhar e essa reflexão teológica da Igreja latino-americana serão partilhados no </a:t>
            </a:r>
            <a:r>
              <a:rPr lang="pt-B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Sínodo da Evangelização de 1974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Ganham ai foros de universalidade. A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Evangelii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Nuntiandi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acolheu as principais propostas de  Medellin e da reflexão teológica latino-americana, transformando-as em contribuições para o conjunto da Igreja, notadamente em sua </a:t>
            </a:r>
            <a:r>
              <a:rPr lang="pt-B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ênfase na libertação e no laço entre evangelização e promoção humana, entre desenvolvimento e libertação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...(cf. EN n.30 e 31)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Evangelii</a:t>
            </a:r>
            <a:r>
              <a:rPr lang="pt-BR" sz="40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 </a:t>
            </a:r>
            <a:r>
              <a:rPr lang="pt-BR" sz="4000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nuntiandi</a:t>
            </a:r>
            <a:r>
              <a:rPr lang="pt-BR" sz="40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 – </a:t>
            </a:r>
            <a:r>
              <a:rPr lang="pt-BR" sz="4000" dirty="0" smtClean="0">
                <a:latin typeface="Stencil" panose="040409050D0802020404" pitchFamily="82" charset="0"/>
              </a:rPr>
              <a:t>n.30</a:t>
            </a:r>
            <a:endParaRPr lang="pt-BR" sz="4000" dirty="0"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00628"/>
            <a:ext cx="7876356" cy="391254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3200" dirty="0" smtClean="0"/>
              <a:t>...”A  Igreja tem o dever de anunciar a libertação </a:t>
            </a:r>
            <a:r>
              <a:rPr lang="pt-BR" sz="3200" dirty="0"/>
              <a:t>a</a:t>
            </a:r>
            <a:r>
              <a:rPr lang="pt-BR" sz="3200" dirty="0" smtClean="0"/>
              <a:t> milhões de seres humanos, sendo muitos destes seus filhos espirituais; o dever de ajudar uma tal libertação nos seus começos, de dar testemunho em favor dela e de envidar esforços que ela chegue a ser total. Isto não é alheio à evangelização”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16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>
                <a:solidFill>
                  <a:srgbClr val="C00000"/>
                </a:solidFill>
                <a:latin typeface="Stencil" panose="040409050D0802020404" pitchFamily="82" charset="0"/>
              </a:rPr>
              <a:t>Evangelli</a:t>
            </a:r>
            <a:r>
              <a:rPr lang="pt-BR" dirty="0">
                <a:solidFill>
                  <a:srgbClr val="C00000"/>
                </a:solidFill>
                <a:latin typeface="Stencil" panose="040409050D0802020404" pitchFamily="82" charset="0"/>
              </a:rPr>
              <a:t> </a:t>
            </a:r>
            <a:r>
              <a:rPr lang="pt-BR" dirty="0" err="1">
                <a:solidFill>
                  <a:srgbClr val="C00000"/>
                </a:solidFill>
                <a:latin typeface="Stencil" panose="040409050D0802020404" pitchFamily="82" charset="0"/>
              </a:rPr>
              <a:t>nuntiandi</a:t>
            </a:r>
            <a:r>
              <a:rPr lang="pt-BR" dirty="0">
                <a:solidFill>
                  <a:srgbClr val="C00000"/>
                </a:solidFill>
                <a:latin typeface="Stencil" panose="040409050D0802020404" pitchFamily="82" charset="0"/>
              </a:rPr>
              <a:t>, </a:t>
            </a: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 </a:t>
            </a:r>
            <a:r>
              <a:rPr lang="pt-BR" dirty="0" smtClean="0">
                <a:latin typeface="Stencil" panose="040409050D0802020404" pitchFamily="82" charset="0"/>
              </a:rPr>
              <a:t>N</a:t>
            </a:r>
            <a:r>
              <a:rPr lang="pt-BR" dirty="0">
                <a:latin typeface="Stencil" panose="040409050D0802020404" pitchFamily="82" charset="0"/>
              </a:rPr>
              <a:t>. 31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7952988" cy="391254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/>
              <a:t>    “Nós </a:t>
            </a:r>
            <a:r>
              <a:rPr lang="pt-BR" sz="2400" dirty="0"/>
              <a:t>próprios tivemos o cuidado de salientar isto mesmo, ao recordar que é impossível aceitar </a:t>
            </a:r>
            <a:r>
              <a:rPr lang="pt-BR" sz="2400" dirty="0" smtClean="0"/>
              <a:t>que </a:t>
            </a:r>
            <a:r>
              <a:rPr lang="pt-BR" sz="2400" dirty="0"/>
              <a:t>a obra da evangelização possa ou deva negligenciar os </a:t>
            </a:r>
            <a:r>
              <a:rPr lang="pt-BR" sz="2400" dirty="0">
                <a:solidFill>
                  <a:srgbClr val="C00000"/>
                </a:solidFill>
              </a:rPr>
              <a:t>problemas extremamente graves, agitados sobremaneira hoje em dia, no que se refere à justiça, à libertação, ao desenvolvimento e à paz no mundo. </a:t>
            </a:r>
            <a:r>
              <a:rPr lang="pt-BR" sz="2400" dirty="0"/>
              <a:t>Se isso porventura acontecesse, seria ignorar a doutrina do Evangelho sobre o amor para com o próximo que sofre ou se encontra em </a:t>
            </a:r>
            <a:r>
              <a:rPr lang="pt-BR" sz="2400" dirty="0" smtClean="0"/>
              <a:t>necessidade“ </a:t>
            </a:r>
          </a:p>
          <a:p>
            <a:pPr algn="just"/>
            <a:r>
              <a:rPr lang="pt-BR" sz="2400" dirty="0" smtClean="0"/>
              <a:t>(do discurso de Paulo  VI  na abertura do sínodo dos Bispos –(27/09/1974)</a:t>
            </a:r>
            <a:endParaRPr lang="pt-BR" sz="2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6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Suspeitas às conclusões de </a:t>
            </a:r>
            <a:r>
              <a:rPr lang="pt-BR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medellin</a:t>
            </a:r>
            <a:endParaRPr lang="pt-BR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4248472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acolhida calorosa das </a:t>
            </a:r>
            <a:r>
              <a:rPr lang="pt-B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intuições de Medellin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Evangelii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Nuntiandi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transformou-se, alguns anos depois, numa série de suspeitas e  advertências a respeito da pastoral e da teologia da Igreja latino-americana.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prática libertadora da Igreja e sua Teologia da Libertação foram mesmo combatidas em várias frentes e de diferentes modos, sobretudo com a justificativa de influência do marxismo. Isto provocou dois documentos  da Congregação da Fé: </a:t>
            </a:r>
          </a:p>
          <a:p>
            <a:pPr marL="457200" indent="-457200" algn="just">
              <a:spcBef>
                <a:spcPts val="0"/>
              </a:spcBef>
              <a:buAutoNum type="alphaLcParenR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Instrução sobre alguns aspectos da Teologia da Libertação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spcBef>
                <a:spcPts val="0"/>
              </a:spcBef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em </a:t>
            </a:r>
            <a:r>
              <a:rPr lang="pt-BR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Instrução sobre a Liberdade cristã e a Libertação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44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Volta à grande disciplina</a:t>
            </a:r>
            <a:endParaRPr lang="pt-BR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00628"/>
            <a:ext cx="8352928" cy="391254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       </a:t>
            </a:r>
            <a:r>
              <a:rPr lang="pt-BR" sz="2000" dirty="0" smtClean="0"/>
              <a:t>Muitos ruídos de contestação à Medellin invadiram a Igreja durante toda a década de 80. Um clima de mal-estar perpassou o conjunto da Igrejas na América  Latina, com especial atenção </a:t>
            </a:r>
            <a:r>
              <a:rPr lang="pt-BR" sz="2000" dirty="0"/>
              <a:t>n</a:t>
            </a:r>
            <a:r>
              <a:rPr lang="pt-BR" sz="2000" dirty="0" smtClean="0"/>
              <a:t>a Igreja no Brasil, com grande sacrifício para a pastoral e para  as comunidades e membros da Igreja. </a:t>
            </a:r>
          </a:p>
          <a:p>
            <a:pPr algn="just"/>
            <a:r>
              <a:rPr lang="pt-BR" sz="2000" dirty="0" smtClean="0"/>
              <a:t>-   </a:t>
            </a:r>
            <a:r>
              <a:rPr lang="pt-BR" sz="2000" dirty="0" smtClean="0">
                <a:solidFill>
                  <a:srgbClr val="C00000"/>
                </a:solidFill>
              </a:rPr>
              <a:t>Bispos</a:t>
            </a:r>
            <a:r>
              <a:rPr lang="pt-BR" sz="2000" dirty="0" smtClean="0"/>
              <a:t> como Dom Helder Camara, Dom Paulo Evaristo Arns, </a:t>
            </a:r>
            <a:r>
              <a:rPr lang="pt-BR" sz="2000" dirty="0"/>
              <a:t>entre </a:t>
            </a:r>
            <a:r>
              <a:rPr lang="pt-BR" sz="2000" dirty="0" smtClean="0"/>
              <a:t>outros, </a:t>
            </a:r>
            <a:r>
              <a:rPr lang="pt-BR" sz="2000" dirty="0"/>
              <a:t>foram </a:t>
            </a:r>
            <a:r>
              <a:rPr lang="pt-BR" sz="2000" dirty="0" smtClean="0"/>
              <a:t>muito visados pelos quadros da própria Igreja, além de serem muito visados pelas  altas cúpulas da então ditadura militar;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solidFill>
                  <a:srgbClr val="C00000"/>
                </a:solidFill>
              </a:rPr>
              <a:t>Teólogos</a:t>
            </a:r>
            <a:r>
              <a:rPr lang="pt-BR" sz="2000" dirty="0" smtClean="0"/>
              <a:t> ligados à Teologia da Libertação foram sacrificados.</a:t>
            </a:r>
          </a:p>
          <a:p>
            <a:pPr algn="just">
              <a:buFontTx/>
              <a:buChar char="-"/>
            </a:pPr>
            <a:r>
              <a:rPr lang="pt-BR" sz="2000" dirty="0" smtClean="0"/>
              <a:t>Esse momento de sofrimento está muito bem descrito no livro do Padre João Batista Libânio: </a:t>
            </a:r>
            <a:r>
              <a:rPr lang="pt-BR" sz="2000" u="sng" dirty="0" smtClean="0">
                <a:solidFill>
                  <a:srgbClr val="C00000"/>
                </a:solidFill>
              </a:rPr>
              <a:t>VOLTA À GRANDE DISCIPLINA</a:t>
            </a:r>
            <a:r>
              <a:rPr lang="pt-BR" sz="2000" dirty="0" smtClean="0">
                <a:solidFill>
                  <a:srgbClr val="C00000"/>
                </a:solidFill>
              </a:rPr>
              <a:t>” – Reflexão teológico-pastoral sobre a atual conjuntura da Igreja, Edições Loyola, 1983.</a:t>
            </a:r>
            <a:endParaRPr lang="pt-B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Carta do papa </a:t>
            </a:r>
            <a:r>
              <a:rPr lang="pt-BR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joão</a:t>
            </a: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 </a:t>
            </a:r>
            <a:r>
              <a:rPr lang="pt-BR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paulo</a:t>
            </a: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 II </a:t>
            </a:r>
            <a:b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</a:b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aos bispos brasileiros</a:t>
            </a:r>
            <a:endParaRPr lang="pt-BR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00628"/>
            <a:ext cx="8280920" cy="405656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      		</a:t>
            </a:r>
            <a:r>
              <a:rPr lang="pt-BR" sz="2400" dirty="0" smtClean="0"/>
              <a:t>Toda 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ssa realidade levou a ser promovida uma mesa de diálogo entre o Papa  e a presidência  da CNBB com os presidentes dos seus regionais e os cardeais brasileiros, de 13 a 15 de março 1986.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Depois do encontro o Papa João Paulo II envia uma carta aos Bispos brasileiros, lida em plena Assembleia, em Itaici/86, onde afirma: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“...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“estamos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convencidos, nós e os Senhores, de que </a:t>
            </a:r>
            <a:r>
              <a:rPr lang="pt-B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teologia da libertação é não só oportuna mas útil e necessária.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 deve constituir uma nova etapa – em estreita conexão com as anteriores – daquela reflexão teológica iniciada com a Tradição apostólica e continuada com os grandes Padres e Doutores, com o Magistério ordinário e extraordinário e, na época mais recente, com o rico património da Doutrina Social da Igreja, expressa em documentos que vão da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Rerum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Novarum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Laborem </a:t>
            </a:r>
            <a:r>
              <a:rPr lang="pt-BR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Exercens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936104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Retomada de </a:t>
            </a:r>
            <a:r>
              <a:rPr lang="pt-BR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medellin</a:t>
            </a: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 em aparecida/2007</a:t>
            </a:r>
            <a:endParaRPr lang="pt-BR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568952" cy="4032448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Em Aparecida, i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niciava-se um novo processo que reencontraria as intuições e orientações  que provinham de Medellin</a:t>
            </a:r>
            <a:r>
              <a:rPr lang="pt-BR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algn="just">
              <a:spcBef>
                <a:spcPts val="0"/>
              </a:spcBef>
            </a:pPr>
            <a:r>
              <a:rPr lang="pt-BR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insistência forte na continuidade da opção pelos pobres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(n.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391-399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 reconhece que </a:t>
            </a:r>
            <a:r>
              <a:rPr lang="pt-BR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pobres são sujeitos da evangelização e da promoção humana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(n.398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continuidade com Medellín e Puebla manifesta-se, sobretudo, em temas fundamentais: a opção pelos pobres e as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comunidades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eclesiais de base.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documento conclusivo fala explicitamente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grande importância das </a:t>
            </a:r>
            <a:r>
              <a:rPr lang="pt-BR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Comunidades Eclesiais de Base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(n.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178-179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 Também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Documento de Aparecida utiliza </a:t>
            </a:r>
            <a:r>
              <a:rPr lang="pt-BR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duas vezes a palavra “libertação”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É verdade que a libertação aí está matizada pelo adjetivo “autêntica”, ou “integral”.</a:t>
            </a:r>
          </a:p>
          <a:p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5760640" cy="352839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  </a:t>
            </a:r>
            <a:r>
              <a:rPr lang="pt-BR" sz="3600" dirty="0" smtClean="0">
                <a:solidFill>
                  <a:srgbClr val="C00000"/>
                </a:solidFill>
                <a:latin typeface="Agency FB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Ao assumir o nome de Francisco, o cardeal </a:t>
            </a:r>
            <a:r>
              <a:rPr lang="pt-BR" sz="3600" dirty="0" err="1" smtClean="0">
                <a:solidFill>
                  <a:srgbClr val="C00000"/>
                </a:solidFill>
                <a:latin typeface="Agency FB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Bergoglio</a:t>
            </a:r>
            <a:r>
              <a:rPr lang="pt-BR" sz="3600" dirty="0" smtClean="0">
                <a:solidFill>
                  <a:srgbClr val="C00000"/>
                </a:solidFill>
                <a:latin typeface="Agency FB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abraçou como raiz e fundamento do seu pontificado a opção pelos pobres que marcou o caminhar da Igreja latino-americana desde Medellin.</a:t>
            </a:r>
            <a:endParaRPr lang="pt-BR" sz="3600" dirty="0">
              <a:solidFill>
                <a:srgbClr val="C00000"/>
              </a:solidFill>
              <a:latin typeface="Agency FB" panose="020B050302020202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00000"/>
                </a:solidFill>
                <a:latin typeface="Stencil" panose="040409050D0802020404" pitchFamily="82" charset="0"/>
              </a:rPr>
              <a:t>Francisco e o DNA latino Americano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4"/>
            <a:ext cx="288032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0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107504" y="1097280"/>
            <a:ext cx="3384376" cy="398790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Papa Francisco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advertido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t-B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Igreja «em saída»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uma Igreja com as portas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abertas”...(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 46).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cardeal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dirty="0">
                <a:latin typeface="Agency FB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Agency FB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Bergoglio</a:t>
            </a:r>
            <a:r>
              <a:rPr lang="pt-BR" sz="2400" dirty="0" smtClean="0">
                <a:latin typeface="Agency FB" panose="020B0503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como um dos redatores do Documento de Aparecida tinha grande experiência latino-americana.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3563888" y="1097280"/>
            <a:ext cx="5328592" cy="3987904"/>
          </a:xfrm>
          <a:solidFill>
            <a:schemeClr val="accent4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8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8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 </a:t>
            </a:r>
            <a:r>
              <a:rPr lang="pt-BR" sz="8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ainda o </a:t>
            </a:r>
            <a:r>
              <a:rPr lang="pt-BR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Papa </a:t>
            </a:r>
            <a:r>
              <a:rPr lang="pt-BR" sz="8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Francisco: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pt-BR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Enquanto não forem radicalmente solucionados os problemas dos pobres, renunciando à autonomia absoluta dos mercados e da especulação financeira e atacando as causas estruturais da desigualdade social, não se resolverão os problemas do mundo e, em definitivo, problema algum. A desigualdade é a raiz dos males sociais</a:t>
            </a:r>
            <a:r>
              <a:rPr lang="pt-BR" sz="8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 EG 202).</a:t>
            </a:r>
            <a:endParaRPr lang="pt-BR" sz="8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864096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dirty="0">
                <a:solidFill>
                  <a:srgbClr val="C00000"/>
                </a:solidFill>
                <a:latin typeface="Stencil" panose="040409050D0802020404" pitchFamily="82" charset="0"/>
              </a:rPr>
              <a:t>Papa Francisco </a:t>
            </a:r>
            <a:r>
              <a:rPr lang="pt-BR" dirty="0" smtClean="0">
                <a:solidFill>
                  <a:srgbClr val="C00000"/>
                </a:solidFill>
                <a:latin typeface="Stencil" panose="040409050D0802020404" pitchFamily="82" charset="0"/>
              </a:rPr>
              <a:t>explicita </a:t>
            </a:r>
            <a:r>
              <a:rPr lang="pt-BR" dirty="0">
                <a:solidFill>
                  <a:srgbClr val="C00000"/>
                </a:solidFill>
                <a:latin typeface="Stencil" panose="040409050D0802020404" pitchFamily="82" charset="0"/>
              </a:rPr>
              <a:t/>
            </a:r>
            <a:br>
              <a:rPr lang="pt-BR" dirty="0">
                <a:solidFill>
                  <a:srgbClr val="C00000"/>
                </a:solidFill>
                <a:latin typeface="Stencil" panose="040409050D0802020404" pitchFamily="82" charset="0"/>
              </a:rPr>
            </a:br>
            <a:r>
              <a:rPr lang="pt-BR" dirty="0">
                <a:solidFill>
                  <a:srgbClr val="C00000"/>
                </a:solidFill>
                <a:latin typeface="Stencil" panose="040409050D0802020404" pitchFamily="82" charset="0"/>
              </a:rPr>
              <a:t>sua identidade latino americana</a:t>
            </a:r>
          </a:p>
        </p:txBody>
      </p:sp>
    </p:spTree>
    <p:extLst>
      <p:ext uri="{BB962C8B-B14F-4D97-AF65-F5344CB8AC3E}">
        <p14:creationId xmlns:p14="http://schemas.microsoft.com/office/powerpoint/2010/main" val="17886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RECORDANDO O VATICANO </a:t>
            </a:r>
            <a:r>
              <a:rPr lang="pt-BR" sz="3200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ii</a:t>
            </a:r>
            <a:endParaRPr lang="pt-BR" sz="32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24036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4644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/>
          <a:lstStyle/>
          <a:p>
            <a:r>
              <a:rPr lang="pt-BR" sz="3200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“A Igreja de </a:t>
            </a:r>
            <a:r>
              <a:rPr lang="pt-BR" sz="3200" dirty="0" err="1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francisco</a:t>
            </a:r>
            <a:r>
              <a:rPr lang="pt-BR" sz="3200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» </a:t>
            </a:r>
            <a:r>
              <a:rPr lang="pt-BR" sz="3200" dirty="0">
                <a:latin typeface="Stencil" panose="040409050D0802020404" pitchFamily="82" charset="0"/>
                <a:cs typeface="Times New Roman" panose="02020603050405020304" pitchFamily="18" charset="0"/>
              </a:rPr>
              <a:t>é uma Igreja com as portas abertas.”</a:t>
            </a:r>
            <a:endParaRPr lang="pt-BR" sz="3200" dirty="0"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412776"/>
            <a:ext cx="7709480" cy="3528392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200" dirty="0" smtClean="0"/>
              <a:t>   </a:t>
            </a:r>
          </a:p>
          <a:p>
            <a:pPr algn="just"/>
            <a:r>
              <a:rPr lang="pt-BR" sz="3300" dirty="0" smtClean="0"/>
              <a:t>“...</a:t>
            </a:r>
            <a:r>
              <a:rPr lang="pt-BR" sz="3300" dirty="0" smtClean="0">
                <a:solidFill>
                  <a:srgbClr val="C00000"/>
                </a:solidFill>
              </a:rPr>
              <a:t>O pontificado do Papa Francisco confirma toda essa trajetória eclesial que festeja cinco décadas. A Igreja em saída por ele proposta é a confirmação das prioridades de Medellin e a garantia de que hoje é preciso continuar a pisar os caminhos já abertos</a:t>
            </a:r>
            <a:r>
              <a:rPr lang="pt-BR" sz="3300" dirty="0" smtClean="0"/>
              <a:t>”</a:t>
            </a:r>
          </a:p>
          <a:p>
            <a:pPr algn="just"/>
            <a:r>
              <a:rPr lang="pt-BR" sz="3300" dirty="0"/>
              <a:t> </a:t>
            </a:r>
            <a:r>
              <a:rPr lang="pt-BR" sz="3300" dirty="0" smtClean="0"/>
              <a:t>   (Maria Clara </a:t>
            </a:r>
            <a:r>
              <a:rPr lang="pt-BR" sz="3300" dirty="0" err="1" smtClean="0"/>
              <a:t>Bingemer</a:t>
            </a:r>
            <a:r>
              <a:rPr lang="pt-BR" sz="3300" dirty="0" smtClean="0"/>
              <a:t>, in “Medellin 1968 – quando a Igreja virou fonte”, Jornal Rede, agosto de 2018.)</a:t>
            </a:r>
            <a:endParaRPr lang="pt-BR" sz="3300" dirty="0"/>
          </a:p>
        </p:txBody>
      </p:sp>
    </p:spTree>
    <p:extLst>
      <p:ext uri="{BB962C8B-B14F-4D97-AF65-F5344CB8AC3E}">
        <p14:creationId xmlns:p14="http://schemas.microsoft.com/office/powerpoint/2010/main" val="34559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53496" cy="9030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</a:rPr>
              <a:t>AMÉRICA LATINA ABRAÇA A HERANÇA DO VATICANO </a:t>
            </a:r>
            <a:r>
              <a:rPr lang="pt-BR" b="1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ii</a:t>
            </a:r>
            <a:endParaRPr lang="pt-BR" b="1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38164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1800" dirty="0" smtClean="0"/>
              <a:t>       </a:t>
            </a:r>
            <a:r>
              <a:rPr lang="pt-BR" sz="2600" dirty="0" smtClean="0"/>
              <a:t>A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Conferencia de  Medellin é considerada, a justo título, a </a:t>
            </a:r>
            <a:r>
              <a:rPr lang="pt-BR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 de nascimento da Igreja latino-americana com rosto próprio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a consciência eclesial latino-americana,  Medellin é uma experiência fundante. </a:t>
            </a: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 pedido de uma II Conferência Geral do Episcopado Latino-americano foi apresentado a Paulo VI em setembro de 1965, a pouco dias do fim do quarto e último período do Concilio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Esse pedido vinha acompanhado de um duplo anelo: </a:t>
            </a:r>
          </a:p>
          <a:p>
            <a:pPr algn="just"/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- 1. buscar caminhos para a recepção do Concilio no nosso continente; </a:t>
            </a:r>
          </a:p>
          <a:p>
            <a:pPr algn="just"/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2. preencher para a América Latina determinados aspectos do Concilio Vaticano II numa leitura latino-americana típica.</a:t>
            </a: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44308" cy="864096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pt-BR" sz="26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A POPULORUM PROGRESSIO(pp)-1967</a:t>
            </a:r>
            <a:br>
              <a:rPr lang="pt-BR" sz="2600" dirty="0" smtClean="0">
                <a:solidFill>
                  <a:srgbClr val="C00000"/>
                </a:solidFill>
                <a:latin typeface="Stencil" panose="040409050D0802020404" pitchFamily="82" charset="0"/>
              </a:rPr>
            </a:br>
            <a:r>
              <a:rPr lang="pt-BR" sz="2600" dirty="0" smtClean="0">
                <a:solidFill>
                  <a:srgbClr val="C00000"/>
                </a:solidFill>
                <a:latin typeface="Stencil" panose="040409050D0802020404" pitchFamily="82" charset="0"/>
              </a:rPr>
              <a:t>AJUDOU A PREPARAR </a:t>
            </a:r>
            <a:r>
              <a:rPr lang="pt-BR" sz="2600" dirty="0" err="1" smtClean="0">
                <a:solidFill>
                  <a:srgbClr val="C00000"/>
                </a:solidFill>
                <a:latin typeface="Stencil" panose="040409050D0802020404" pitchFamily="82" charset="0"/>
              </a:rPr>
              <a:t>mEDELLIN</a:t>
            </a:r>
            <a:endParaRPr lang="pt-BR" sz="26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4104456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    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...“</a:t>
            </a: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desejo de responder ao voto do Concílio e de concretizar a contribuição da Santa Sé para esta grande causa dos povos em via de desenvolvimento, julgamos ser nosso dever criar entre os organismos centrais da Igreja, uma </a:t>
            </a:r>
            <a:r>
              <a:rPr lang="pt-B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Comissão pontifícia encarregada de "suscitar em todo o povo de Deus o pleno conhecimento da missão que os tempos atuais reclamam dele, de maneira a promover o progresso dos povos mais pobres, a favorecer a justiça social entre as nações, a oferecer às que estão menos desenvolvidas um auxílio, de maneira que possam prover, por si próprias e para si próprias, ao seu progresso";</a:t>
            </a:r>
            <a:r>
              <a:rPr lang="pt-B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Justiça </a:t>
            </a:r>
            <a:r>
              <a:rPr lang="pt-BR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paz </a:t>
            </a:r>
            <a:r>
              <a:rPr lang="pt-B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o seu nome e o seu programa</a:t>
            </a:r>
            <a:r>
              <a:rPr lang="pt-BR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3744416" cy="324036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t-BR" sz="3600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  <a:cs typeface="Times New Roman" pitchFamily="18" charset="0"/>
              </a:rPr>
              <a:t>Metodologia</a:t>
            </a:r>
            <a:r>
              <a:rPr lang="pt-BR" sz="3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howcard Gothic" panose="04020904020102020604" pitchFamily="82" charset="0"/>
                <a:cs typeface="Times New Roman" pitchFamily="18" charset="0"/>
              </a:rPr>
              <a:t>:</a:t>
            </a:r>
          </a:p>
          <a:p>
            <a:pPr algn="just"/>
            <a:r>
              <a:rPr lang="pt-BR" sz="3200" dirty="0">
                <a:solidFill>
                  <a:schemeClr val="accent3">
                    <a:lumMod val="50000"/>
                  </a:schemeClr>
                </a:solidFill>
                <a:latin typeface="Stencil" pitchFamily="82" charset="0"/>
                <a:cs typeface="Times New Roman" pitchFamily="18" charset="0"/>
              </a:rPr>
              <a:t>Ver, </a:t>
            </a: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  <a:latin typeface="Stencil" pitchFamily="82" charset="0"/>
                <a:cs typeface="Times New Roman" pitchFamily="18" charset="0"/>
              </a:rPr>
              <a:t>Julgar </a:t>
            </a:r>
          </a:p>
          <a:p>
            <a:pPr algn="just"/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  <a:latin typeface="Stencil" pitchFamily="82" charset="0"/>
                <a:cs typeface="Times New Roman" pitchFamily="18" charset="0"/>
              </a:rPr>
              <a:t>e Agir, </a:t>
            </a:r>
          </a:p>
          <a:p>
            <a:pPr algn="just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Stencil" pitchFamily="82" charset="0"/>
                <a:cs typeface="Times New Roman" pitchFamily="18" charset="0"/>
              </a:rPr>
              <a:t>partindo dos novos sinais dos tempos na América Latina e caribe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Stencil" pitchFamily="82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630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CONFERÊNCIA </a:t>
            </a:r>
            <a: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DE MEDELLIN: </a:t>
            </a:r>
            <a:b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título e Metodologia</a:t>
            </a:r>
            <a:endParaRPr lang="pt-BR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74441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8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732340" cy="1695088"/>
          </a:xfrm>
          <a:ln w="19050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O Presidente do </a:t>
            </a:r>
            <a:r>
              <a:rPr lang="pt-BR" b="1" dirty="0" err="1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celam</a:t>
            </a:r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: </a:t>
            </a:r>
            <a:r>
              <a:rPr lang="pt-BR" b="1" dirty="0" smtClean="0">
                <a:latin typeface="Stencil" panose="040409050D0802020404" pitchFamily="82" charset="0"/>
                <a:cs typeface="Times New Roman" panose="02020603050405020304" pitchFamily="18" charset="0"/>
              </a:rPr>
              <a:t>Dom Avelar brandão</a:t>
            </a:r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e o seu Secretário geral: </a:t>
            </a:r>
            <a:r>
              <a:rPr lang="pt-BR" b="1" dirty="0" smtClean="0">
                <a:latin typeface="Stencil" panose="040409050D0802020404" pitchFamily="82" charset="0"/>
                <a:cs typeface="Times New Roman" panose="02020603050405020304" pitchFamily="18" charset="0"/>
              </a:rPr>
              <a:t>Dom Eduardo PIRONIO</a:t>
            </a:r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Apresentam com entusiasmo </a:t>
            </a:r>
            <a:r>
              <a:rPr lang="pt-BR" b="1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AS CONCLUSÕES DE MEDELLIN </a:t>
            </a:r>
            <a:r>
              <a:rPr lang="pt-BR" sz="2400" b="1" cap="none" dirty="0" smtClean="0">
                <a:solidFill>
                  <a:srgbClr val="C0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:</a:t>
            </a:r>
            <a:endParaRPr lang="pt-BR" sz="2400" b="1" dirty="0">
              <a:solidFill>
                <a:srgbClr val="C0000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16832"/>
            <a:ext cx="8568952" cy="3168352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    </a:t>
            </a:r>
          </a:p>
          <a:p>
            <a:pPr algn="just"/>
            <a:r>
              <a:rPr lang="pt-BR" sz="2800" dirty="0"/>
              <a:t> </a:t>
            </a:r>
            <a:r>
              <a:rPr lang="pt-BR" sz="2800" dirty="0" smtClean="0"/>
              <a:t>   		“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Começa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a Igreja da América latina “um novo período de sua vida eclesiástica”, conforme o desejo do Papa Paulo VI. Período marcado por uma profunda renovação espiritual, por generosa caridade pastoral e por uma autêntica sensibilidade social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 continente latino-americano Deus projetou uma imensa Luz que resplandece no rosto rejuvenescido de sua Igreja</a:t>
            </a:r>
            <a:r>
              <a:rPr lang="pt-BR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É a hora da Esperança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(Vozes, 1973, p.7)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7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1831</TotalTime>
  <Words>3117</Words>
  <Application>Microsoft Office PowerPoint</Application>
  <PresentationFormat>Apresentação na tela (4:3)</PresentationFormat>
  <Paragraphs>189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1" baseType="lpstr">
      <vt:lpstr>Ângulos</vt:lpstr>
      <vt:lpstr>CONFERÊNCIAS GERAIS DO  EPISCOPADO LATINO  AMERICANO</vt:lpstr>
      <vt:lpstr>MEDELLIN –ii conferÊncia do episcopado Latino americano e caribe - 1968</vt:lpstr>
      <vt:lpstr>A igreja em medellin (1968)  diante do contexto histórico</vt:lpstr>
      <vt:lpstr>MEDELLÍN(1968) aplica O CONCÍLIO VATICANO II(1962/1965) </vt:lpstr>
      <vt:lpstr>RECORDANDO O VATICANO ii</vt:lpstr>
      <vt:lpstr>AMÉRICA LATINA ABRAÇA A HERANÇA DO VATICANO ii</vt:lpstr>
      <vt:lpstr>A POPULORUM PROGRESSIO(pp)-1967 AJUDOU A PREPARAR mEDELLIN</vt:lpstr>
      <vt:lpstr>CONFERÊNCIA DE MEDELLIN:  título e Metodologia</vt:lpstr>
      <vt:lpstr>O Presidente do celam: Dom Avelar brandão e o seu Secretário geral: Dom Eduardo PIRONIO Apresentam com entusiasmo AS CONCLUSÕES DE MEDELLIN :</vt:lpstr>
      <vt:lpstr>Medellín É uma recepção criativa do Vaticano II</vt:lpstr>
      <vt:lpstr> INTRODUÇÃO ÀS CONCLUSÕES de Medellin (n.1) </vt:lpstr>
      <vt:lpstr> Hora da ação (ainda Conclusões n.3) </vt:lpstr>
      <vt:lpstr>A Percepção teórica da realidade, à luz da fé: tensão pascal do momento histórico</vt:lpstr>
      <vt:lpstr>PERCEPÇAO  E Opção prática  da Igreja em Medellín</vt:lpstr>
      <vt:lpstr>No método: ver, julgar, agir  O SEGREDO DE MEDELLÍN</vt:lpstr>
      <vt:lpstr>Medellin - Recepção fiel do Vaticano II</vt:lpstr>
      <vt:lpstr>Os apelos da realidade social</vt:lpstr>
      <vt:lpstr>  Marcas da Identidade da Igreja latino-americana em Medellín: </vt:lpstr>
      <vt:lpstr>a) Justiça e paz  como prática libertadora</vt:lpstr>
      <vt:lpstr>A Justiça e a PASTORAL SOCIAL (1,iii,6)</vt:lpstr>
      <vt:lpstr>A PAZ e uma nova ordem</vt:lpstr>
      <vt:lpstr> CONCEPÇAO CRISTÃ DE PAZ (2,ii,14)</vt:lpstr>
      <vt:lpstr>PROBLEMA DA VIOLÊNCIA NA América Latina 2,II,16</vt:lpstr>
      <vt:lpstr>Apresentação do PowerPoint</vt:lpstr>
      <vt:lpstr>João XXIII e a Igreja dos Pobres</vt:lpstr>
      <vt:lpstr>O Papa Paulo VI  ao voltar da ONU em 1965</vt:lpstr>
      <vt:lpstr>PACTO DAS CATACUMBRAS</vt:lpstr>
      <vt:lpstr>A pobreza  NA américa latina clama por justiça (Doc. 14)</vt:lpstr>
      <vt:lpstr>OPÇÃO PELOS POBRES/em Medellin</vt:lpstr>
      <vt:lpstr>POBREZA NA IGREJA: MOTIVAÇÃO DOUTRINAL</vt:lpstr>
      <vt:lpstr>c) Educação como prática libertadora (Doc.4)</vt:lpstr>
      <vt:lpstr>EDUCAÇÃO – FATOR BASICO E DECISIVO NO CONTINENTE</vt:lpstr>
      <vt:lpstr>EDUCAÇÃO LIBERTADORA COMO RESPOSTA (4,ii,8)</vt:lpstr>
      <vt:lpstr>EdUCAÇÃO DE BASE (4,iii,16)</vt:lpstr>
      <vt:lpstr>d) Juventude (Mais desenvolvido em Puebla) – cf. tema do sínodo 2018</vt:lpstr>
      <vt:lpstr>e) CEBs. “célula de estruturação eclesial”</vt:lpstr>
      <vt:lpstr> COMUNIDADES ECLESIAIS  DE BASE(CEBs) </vt:lpstr>
      <vt:lpstr>Eclesiologia de medellin (15,III,10-12)</vt:lpstr>
      <vt:lpstr> Legado de Medellin:Pastores  profetas e mártires </vt:lpstr>
      <vt:lpstr>Legado  FUNDAMENTAL de medellin –  leitura popular da biblia</vt:lpstr>
      <vt:lpstr>  legado mundial de medellin: Sinodo de 1974 e a Evangelii nuntiandi/1975 </vt:lpstr>
      <vt:lpstr>Evangelii nuntiandi – n.30</vt:lpstr>
      <vt:lpstr>Evangelli nuntiandi,  N. 31</vt:lpstr>
      <vt:lpstr>Suspeitas às conclusões de medellin</vt:lpstr>
      <vt:lpstr>Volta à grande disciplina</vt:lpstr>
      <vt:lpstr>Carta do papa joão paulo II  aos bispos brasileiros</vt:lpstr>
      <vt:lpstr>Retomada de medellin em aparecida/2007</vt:lpstr>
      <vt:lpstr>Francisco e o DNA latino Americano</vt:lpstr>
      <vt:lpstr>Papa Francisco explicita  sua identidade latino americana</vt:lpstr>
      <vt:lpstr>“A Igreja de francisco» é uma Igreja com as portas abertas.”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cefepcnbb</dc:creator>
  <cp:lastModifiedBy>Leigos</cp:lastModifiedBy>
  <cp:revision>247</cp:revision>
  <dcterms:created xsi:type="dcterms:W3CDTF">2014-02-28T17:15:52Z</dcterms:created>
  <dcterms:modified xsi:type="dcterms:W3CDTF">2018-12-11T12:03:24Z</dcterms:modified>
</cp:coreProperties>
</file>