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Lst>
  <p:sldSz cx="10080625" cy="7559675"/>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3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504000" y="1768680"/>
            <a:ext cx="907200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504000" y="4058640"/>
            <a:ext cx="907200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504000" y="176868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5152680" y="176868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5152680" y="405864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504000" y="405864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504000" y="1768680"/>
            <a:ext cx="907200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504000" y="1768680"/>
            <a:ext cx="907200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pic>
        <p:nvPicPr>
          <p:cNvPr id="35" name="Imagem 34"/>
          <p:cNvPicPr/>
          <p:nvPr/>
        </p:nvPicPr>
        <p:blipFill>
          <a:blip r:embed="rId2"/>
          <a:stretch/>
        </p:blipFill>
        <p:spPr>
          <a:xfrm>
            <a:off x="2292480" y="1768680"/>
            <a:ext cx="5494680" cy="4384080"/>
          </a:xfrm>
          <a:prstGeom prst="rect">
            <a:avLst/>
          </a:prstGeom>
          <a:ln>
            <a:noFill/>
          </a:ln>
        </p:spPr>
      </p:pic>
      <p:pic>
        <p:nvPicPr>
          <p:cNvPr id="36" name="Imagem 35"/>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41"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504000" y="1768680"/>
            <a:ext cx="907200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768680"/>
            <a:ext cx="442692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46" name="PlaceHolder 3"/>
          <p:cNvSpPr>
            <a:spLocks noGrp="1"/>
          </p:cNvSpPr>
          <p:nvPr>
            <p:ph type="body"/>
          </p:nvPr>
        </p:nvSpPr>
        <p:spPr>
          <a:xfrm>
            <a:off x="5152680" y="1768680"/>
            <a:ext cx="442692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50" name="PlaceHolder 2"/>
          <p:cNvSpPr>
            <a:spLocks noGrp="1"/>
          </p:cNvSpPr>
          <p:nvPr>
            <p:ph type="body"/>
          </p:nvPr>
        </p:nvSpPr>
        <p:spPr>
          <a:xfrm>
            <a:off x="504000" y="176868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51" name="PlaceHolder 3"/>
          <p:cNvSpPr>
            <a:spLocks noGrp="1"/>
          </p:cNvSpPr>
          <p:nvPr>
            <p:ph type="body"/>
          </p:nvPr>
        </p:nvSpPr>
        <p:spPr>
          <a:xfrm>
            <a:off x="504000" y="405864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52" name="PlaceHolder 4"/>
          <p:cNvSpPr>
            <a:spLocks noGrp="1"/>
          </p:cNvSpPr>
          <p:nvPr>
            <p:ph type="body"/>
          </p:nvPr>
        </p:nvSpPr>
        <p:spPr>
          <a:xfrm>
            <a:off x="5152680" y="1768680"/>
            <a:ext cx="442692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54" name="PlaceHolder 2"/>
          <p:cNvSpPr>
            <a:spLocks noGrp="1"/>
          </p:cNvSpPr>
          <p:nvPr>
            <p:ph type="body"/>
          </p:nvPr>
        </p:nvSpPr>
        <p:spPr>
          <a:xfrm>
            <a:off x="504000" y="1768680"/>
            <a:ext cx="442692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55" name="PlaceHolder 3"/>
          <p:cNvSpPr>
            <a:spLocks noGrp="1"/>
          </p:cNvSpPr>
          <p:nvPr>
            <p:ph type="body"/>
          </p:nvPr>
        </p:nvSpPr>
        <p:spPr>
          <a:xfrm>
            <a:off x="5152680" y="176868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56" name="PlaceHolder 4"/>
          <p:cNvSpPr>
            <a:spLocks noGrp="1"/>
          </p:cNvSpPr>
          <p:nvPr>
            <p:ph type="body"/>
          </p:nvPr>
        </p:nvSpPr>
        <p:spPr>
          <a:xfrm>
            <a:off x="5152680" y="405864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58" name="PlaceHolder 2"/>
          <p:cNvSpPr>
            <a:spLocks noGrp="1"/>
          </p:cNvSpPr>
          <p:nvPr>
            <p:ph type="body"/>
          </p:nvPr>
        </p:nvSpPr>
        <p:spPr>
          <a:xfrm>
            <a:off x="504000" y="176868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59" name="PlaceHolder 3"/>
          <p:cNvSpPr>
            <a:spLocks noGrp="1"/>
          </p:cNvSpPr>
          <p:nvPr>
            <p:ph type="body"/>
          </p:nvPr>
        </p:nvSpPr>
        <p:spPr>
          <a:xfrm>
            <a:off x="5152680" y="176868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60" name="PlaceHolder 4"/>
          <p:cNvSpPr>
            <a:spLocks noGrp="1"/>
          </p:cNvSpPr>
          <p:nvPr>
            <p:ph type="body"/>
          </p:nvPr>
        </p:nvSpPr>
        <p:spPr>
          <a:xfrm>
            <a:off x="504000" y="4058640"/>
            <a:ext cx="907200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62" name="PlaceHolder 2"/>
          <p:cNvSpPr>
            <a:spLocks noGrp="1"/>
          </p:cNvSpPr>
          <p:nvPr>
            <p:ph type="body"/>
          </p:nvPr>
        </p:nvSpPr>
        <p:spPr>
          <a:xfrm>
            <a:off x="504000" y="1768680"/>
            <a:ext cx="907200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63" name="PlaceHolder 3"/>
          <p:cNvSpPr>
            <a:spLocks noGrp="1"/>
          </p:cNvSpPr>
          <p:nvPr>
            <p:ph type="body"/>
          </p:nvPr>
        </p:nvSpPr>
        <p:spPr>
          <a:xfrm>
            <a:off x="504000" y="4058640"/>
            <a:ext cx="907200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65" name="PlaceHolder 2"/>
          <p:cNvSpPr>
            <a:spLocks noGrp="1"/>
          </p:cNvSpPr>
          <p:nvPr>
            <p:ph type="body"/>
          </p:nvPr>
        </p:nvSpPr>
        <p:spPr>
          <a:xfrm>
            <a:off x="504000" y="176868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66" name="PlaceHolder 3"/>
          <p:cNvSpPr>
            <a:spLocks noGrp="1"/>
          </p:cNvSpPr>
          <p:nvPr>
            <p:ph type="body"/>
          </p:nvPr>
        </p:nvSpPr>
        <p:spPr>
          <a:xfrm>
            <a:off x="5152680" y="176868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67" name="PlaceHolder 4"/>
          <p:cNvSpPr>
            <a:spLocks noGrp="1"/>
          </p:cNvSpPr>
          <p:nvPr>
            <p:ph type="body"/>
          </p:nvPr>
        </p:nvSpPr>
        <p:spPr>
          <a:xfrm>
            <a:off x="5152680" y="405864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68" name="PlaceHolder 5"/>
          <p:cNvSpPr>
            <a:spLocks noGrp="1"/>
          </p:cNvSpPr>
          <p:nvPr>
            <p:ph type="body"/>
          </p:nvPr>
        </p:nvSpPr>
        <p:spPr>
          <a:xfrm>
            <a:off x="504000" y="405864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70" name="PlaceHolder 2"/>
          <p:cNvSpPr>
            <a:spLocks noGrp="1"/>
          </p:cNvSpPr>
          <p:nvPr>
            <p:ph type="body"/>
          </p:nvPr>
        </p:nvSpPr>
        <p:spPr>
          <a:xfrm>
            <a:off x="504000" y="1768680"/>
            <a:ext cx="907200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71" name="PlaceHolder 3"/>
          <p:cNvSpPr>
            <a:spLocks noGrp="1"/>
          </p:cNvSpPr>
          <p:nvPr>
            <p:ph type="body"/>
          </p:nvPr>
        </p:nvSpPr>
        <p:spPr>
          <a:xfrm>
            <a:off x="504000" y="1768680"/>
            <a:ext cx="907200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pic>
        <p:nvPicPr>
          <p:cNvPr id="72" name="Imagem 71"/>
          <p:cNvPicPr/>
          <p:nvPr/>
        </p:nvPicPr>
        <p:blipFill>
          <a:blip r:embed="rId2"/>
          <a:stretch/>
        </p:blipFill>
        <p:spPr>
          <a:xfrm>
            <a:off x="2292480" y="1768680"/>
            <a:ext cx="5494680" cy="4384080"/>
          </a:xfrm>
          <a:prstGeom prst="rect">
            <a:avLst/>
          </a:prstGeom>
          <a:ln>
            <a:noFill/>
          </a:ln>
        </p:spPr>
      </p:pic>
      <p:pic>
        <p:nvPicPr>
          <p:cNvPr id="73" name="Imagem 72"/>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504000" y="1768680"/>
            <a:ext cx="907200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768680"/>
            <a:ext cx="442692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5152680" y="1768680"/>
            <a:ext cx="442692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504000" y="176868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504000" y="405864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5152680" y="1768680"/>
            <a:ext cx="442692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504000" y="1768680"/>
            <a:ext cx="4426920" cy="43840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5152680" y="176868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5152680" y="405864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504000" y="176868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5152680" y="1768680"/>
            <a:ext cx="442692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504000" y="4058640"/>
            <a:ext cx="9072000" cy="209088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p:nvPr/>
        </p:nvPicPr>
        <p:blipFill>
          <a:blip r:embed="rId14"/>
          <a:stretch/>
        </p:blipFill>
        <p:spPr>
          <a:xfrm>
            <a:off x="0" y="0"/>
            <a:ext cx="10078200" cy="7558560"/>
          </a:xfrm>
          <a:prstGeom prst="rect">
            <a:avLst/>
          </a:prstGeom>
          <a:ln>
            <a:noFill/>
          </a:ln>
        </p:spPr>
      </p:pic>
      <p:sp>
        <p:nvSpPr>
          <p:cNvPr id="4" name="PlaceHolder 1"/>
          <p:cNvSpPr>
            <a:spLocks noGrp="1"/>
          </p:cNvSpPr>
          <p:nvPr>
            <p:ph type="title"/>
          </p:nvPr>
        </p:nvSpPr>
        <p:spPr>
          <a:xfrm>
            <a:off x="504000" y="301320"/>
            <a:ext cx="9072000" cy="1261800"/>
          </a:xfrm>
          <a:prstGeom prst="rect">
            <a:avLst/>
          </a:prstGeom>
        </p:spPr>
        <p:txBody>
          <a:bodyPr lIns="0" tIns="0" rIns="0" bIns="0" anchor="ctr"/>
          <a:lstStyle/>
          <a:p>
            <a:pPr algn="ctr"/>
            <a:r>
              <a:rPr lang="pt-BR" sz="4400" b="0" strike="noStrike" spc="-1">
                <a:solidFill>
                  <a:srgbClr val="000000"/>
                </a:solidFill>
                <a:uFill>
                  <a:solidFill>
                    <a:srgbClr val="FFFFFF"/>
                  </a:solidFill>
                </a:uFill>
                <a:latin typeface="Arial"/>
              </a:rPr>
              <a:t>Clique para editar o formato do texto do título</a:t>
            </a:r>
          </a:p>
        </p:txBody>
      </p:sp>
      <p:sp>
        <p:nvSpPr>
          <p:cNvPr id="2"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pt-BR" sz="3200" b="0" strike="noStrike" spc="-1">
                <a:solidFill>
                  <a:srgbClr val="000000"/>
                </a:solidFill>
                <a:uFill>
                  <a:solidFill>
                    <a:srgbClr val="FFFFFF"/>
                  </a:solidFill>
                </a:uFill>
                <a:latin typeface="Arial"/>
              </a:rPr>
              <a:t>Clique para editar o formato do texto da estrutura de tópicos</a:t>
            </a:r>
          </a:p>
          <a:p>
            <a:pPr marL="864000" lvl="1" indent="-324000">
              <a:buClr>
                <a:srgbClr val="000000"/>
              </a:buClr>
              <a:buSzPct val="75000"/>
              <a:buFont typeface="Symbol" charset="2"/>
              <a:buChar char=""/>
            </a:pPr>
            <a:r>
              <a:rPr lang="pt-BR" sz="2800" b="0" strike="noStrike" spc="-1">
                <a:solidFill>
                  <a:srgbClr val="000000"/>
                </a:solidFill>
                <a:uFill>
                  <a:solidFill>
                    <a:srgbClr val="FFFFFF"/>
                  </a:solidFill>
                </a:uFill>
                <a:latin typeface="Arial"/>
              </a:rPr>
              <a:t>2.º nível da estrutura de tópicos</a:t>
            </a:r>
          </a:p>
          <a:p>
            <a:pPr marL="1296000" lvl="2" indent="-288000">
              <a:buClr>
                <a:srgbClr val="000000"/>
              </a:buClr>
              <a:buSzPct val="45000"/>
              <a:buFont typeface="Wingdings" charset="2"/>
              <a:buChar char=""/>
            </a:pPr>
            <a:r>
              <a:rPr lang="pt-BR" sz="2400" b="0" strike="noStrike" spc="-1">
                <a:solidFill>
                  <a:srgbClr val="000000"/>
                </a:solidFill>
                <a:uFill>
                  <a:solidFill>
                    <a:srgbClr val="FFFFFF"/>
                  </a:solidFill>
                </a:uFill>
                <a:latin typeface="Arial"/>
              </a:rPr>
              <a:t>3.º nível da estrutura de tópicos</a:t>
            </a:r>
          </a:p>
          <a:p>
            <a:pPr marL="1728000" lvl="3" indent="-216000">
              <a:buClr>
                <a:srgbClr val="000000"/>
              </a:buClr>
              <a:buSzPct val="75000"/>
              <a:buFont typeface="Symbol" charset="2"/>
              <a:buChar char=""/>
            </a:pPr>
            <a:r>
              <a:rPr lang="pt-BR" sz="2000" b="0" strike="noStrike" spc="-1">
                <a:solidFill>
                  <a:srgbClr val="000000"/>
                </a:solidFill>
                <a:uFill>
                  <a:solidFill>
                    <a:srgbClr val="FFFFFF"/>
                  </a:solidFill>
                </a:uFill>
                <a:latin typeface="Arial"/>
              </a:rPr>
              <a:t>4.º nível da estrutura de tópicos</a:t>
            </a:r>
          </a:p>
          <a:p>
            <a:pPr marL="2160000" lvl="4" indent="-216000">
              <a:buClr>
                <a:srgbClr val="000000"/>
              </a:buClr>
              <a:buSzPct val="45000"/>
              <a:buFont typeface="Wingdings" charset="2"/>
              <a:buChar char=""/>
            </a:pPr>
            <a:r>
              <a:rPr lang="pt-BR" sz="2000" b="0" strike="noStrike" spc="-1">
                <a:solidFill>
                  <a:srgbClr val="000000"/>
                </a:solidFill>
                <a:uFill>
                  <a:solidFill>
                    <a:srgbClr val="FFFFFF"/>
                  </a:solidFill>
                </a:uFill>
                <a:latin typeface="Arial"/>
              </a:rPr>
              <a:t>5.º nível da estrutura de tópicos</a:t>
            </a:r>
          </a:p>
          <a:p>
            <a:pPr marL="2592000" lvl="5" indent="-216000">
              <a:buClr>
                <a:srgbClr val="000000"/>
              </a:buClr>
              <a:buSzPct val="45000"/>
              <a:buFont typeface="Wingdings" charset="2"/>
              <a:buChar char=""/>
            </a:pPr>
            <a:r>
              <a:rPr lang="pt-BR" sz="2000" b="0" strike="noStrike" spc="-1">
                <a:solidFill>
                  <a:srgbClr val="000000"/>
                </a:solidFill>
                <a:uFill>
                  <a:solidFill>
                    <a:srgbClr val="FFFFFF"/>
                  </a:solidFill>
                </a:uFill>
                <a:latin typeface="Arial"/>
              </a:rPr>
              <a:t>6.º nível da estrutura de tópicos</a:t>
            </a:r>
          </a:p>
          <a:p>
            <a:pPr marL="3024000" lvl="6" indent="-216000">
              <a:buClr>
                <a:srgbClr val="000000"/>
              </a:buClr>
              <a:buSzPct val="45000"/>
              <a:buFont typeface="Wingdings" charset="2"/>
              <a:buChar char=""/>
            </a:pPr>
            <a:r>
              <a:rPr lang="pt-BR" sz="2000" b="0" strike="noStrike" spc="-1">
                <a:solidFill>
                  <a:srgbClr val="000000"/>
                </a:solidFill>
                <a:uFill>
                  <a:solidFill>
                    <a:srgbClr val="FFFFFF"/>
                  </a:solidFill>
                </a:uFill>
                <a:latin typeface="Arial"/>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7" name="Imagem 36"/>
          <p:cNvPicPr/>
          <p:nvPr/>
        </p:nvPicPr>
        <p:blipFill>
          <a:blip r:embed="rId14"/>
          <a:stretch/>
        </p:blipFill>
        <p:spPr>
          <a:xfrm>
            <a:off x="0" y="0"/>
            <a:ext cx="10078200" cy="7558560"/>
          </a:xfrm>
          <a:prstGeom prst="rect">
            <a:avLst/>
          </a:prstGeom>
          <a:ln>
            <a:noFill/>
          </a:ln>
        </p:spPr>
      </p:pic>
      <p:sp>
        <p:nvSpPr>
          <p:cNvPr id="38" name="PlaceHolder 1"/>
          <p:cNvSpPr>
            <a:spLocks noGrp="1"/>
          </p:cNvSpPr>
          <p:nvPr>
            <p:ph type="title"/>
          </p:nvPr>
        </p:nvSpPr>
        <p:spPr>
          <a:xfrm>
            <a:off x="504000" y="301320"/>
            <a:ext cx="9072000" cy="1261800"/>
          </a:xfrm>
          <a:prstGeom prst="rect">
            <a:avLst/>
          </a:prstGeom>
        </p:spPr>
        <p:txBody>
          <a:bodyPr lIns="0" tIns="0" rIns="0" bIns="0" anchor="ctr"/>
          <a:lstStyle/>
          <a:p>
            <a:pPr algn="ctr"/>
            <a:r>
              <a:rPr lang="pt-BR" sz="4400" b="0" strike="noStrike" spc="-1">
                <a:solidFill>
                  <a:srgbClr val="000000"/>
                </a:solidFill>
                <a:uFill>
                  <a:solidFill>
                    <a:srgbClr val="FFFFFF"/>
                  </a:solidFill>
                </a:uFill>
                <a:latin typeface="Arial"/>
              </a:rPr>
              <a:t>Clique para editar o formato do texto do título</a:t>
            </a:r>
          </a:p>
        </p:txBody>
      </p:sp>
      <p:sp>
        <p:nvSpPr>
          <p:cNvPr id="39"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pt-BR" sz="3200" b="0" strike="noStrike" spc="-1">
                <a:solidFill>
                  <a:srgbClr val="000000"/>
                </a:solidFill>
                <a:uFill>
                  <a:solidFill>
                    <a:srgbClr val="FFFFFF"/>
                  </a:solidFill>
                </a:uFill>
                <a:latin typeface="Arial"/>
              </a:rPr>
              <a:t>Clique para editar o formato do texto da estrutura de tópicos</a:t>
            </a:r>
          </a:p>
          <a:p>
            <a:pPr marL="864000" lvl="1" indent="-324000">
              <a:buClr>
                <a:srgbClr val="000000"/>
              </a:buClr>
              <a:buSzPct val="75000"/>
              <a:buFont typeface="Symbol" charset="2"/>
              <a:buChar char=""/>
            </a:pPr>
            <a:r>
              <a:rPr lang="pt-BR" sz="2800" b="0" strike="noStrike" spc="-1">
                <a:solidFill>
                  <a:srgbClr val="000000"/>
                </a:solidFill>
                <a:uFill>
                  <a:solidFill>
                    <a:srgbClr val="FFFFFF"/>
                  </a:solidFill>
                </a:uFill>
                <a:latin typeface="Arial"/>
              </a:rPr>
              <a:t>2.º nível da estrutura de tópicos</a:t>
            </a:r>
          </a:p>
          <a:p>
            <a:pPr marL="1296000" lvl="2" indent="-288000">
              <a:buClr>
                <a:srgbClr val="000000"/>
              </a:buClr>
              <a:buSzPct val="45000"/>
              <a:buFont typeface="Wingdings" charset="2"/>
              <a:buChar char=""/>
            </a:pPr>
            <a:r>
              <a:rPr lang="pt-BR" sz="2400" b="0" strike="noStrike" spc="-1">
                <a:solidFill>
                  <a:srgbClr val="000000"/>
                </a:solidFill>
                <a:uFill>
                  <a:solidFill>
                    <a:srgbClr val="FFFFFF"/>
                  </a:solidFill>
                </a:uFill>
                <a:latin typeface="Arial"/>
              </a:rPr>
              <a:t>3.º nível da estrutura de tópicos</a:t>
            </a:r>
          </a:p>
          <a:p>
            <a:pPr marL="1728000" lvl="3" indent="-216000">
              <a:buClr>
                <a:srgbClr val="000000"/>
              </a:buClr>
              <a:buSzPct val="75000"/>
              <a:buFont typeface="Symbol" charset="2"/>
              <a:buChar char=""/>
            </a:pPr>
            <a:r>
              <a:rPr lang="pt-BR" sz="2000" b="0" strike="noStrike" spc="-1">
                <a:solidFill>
                  <a:srgbClr val="000000"/>
                </a:solidFill>
                <a:uFill>
                  <a:solidFill>
                    <a:srgbClr val="FFFFFF"/>
                  </a:solidFill>
                </a:uFill>
                <a:latin typeface="Arial"/>
              </a:rPr>
              <a:t>4.º nível da estrutura de tópicos</a:t>
            </a:r>
          </a:p>
          <a:p>
            <a:pPr marL="2160000" lvl="4" indent="-216000">
              <a:buClr>
                <a:srgbClr val="000000"/>
              </a:buClr>
              <a:buSzPct val="45000"/>
              <a:buFont typeface="Wingdings" charset="2"/>
              <a:buChar char=""/>
            </a:pPr>
            <a:r>
              <a:rPr lang="pt-BR" sz="2000" b="0" strike="noStrike" spc="-1">
                <a:solidFill>
                  <a:srgbClr val="000000"/>
                </a:solidFill>
                <a:uFill>
                  <a:solidFill>
                    <a:srgbClr val="FFFFFF"/>
                  </a:solidFill>
                </a:uFill>
                <a:latin typeface="Arial"/>
              </a:rPr>
              <a:t>5.º nível da estrutura de tópicos</a:t>
            </a:r>
          </a:p>
          <a:p>
            <a:pPr marL="2592000" lvl="5" indent="-216000">
              <a:buClr>
                <a:srgbClr val="000000"/>
              </a:buClr>
              <a:buSzPct val="45000"/>
              <a:buFont typeface="Wingdings" charset="2"/>
              <a:buChar char=""/>
            </a:pPr>
            <a:r>
              <a:rPr lang="pt-BR" sz="2000" b="0" strike="noStrike" spc="-1">
                <a:solidFill>
                  <a:srgbClr val="000000"/>
                </a:solidFill>
                <a:uFill>
                  <a:solidFill>
                    <a:srgbClr val="FFFFFF"/>
                  </a:solidFill>
                </a:uFill>
                <a:latin typeface="Arial"/>
              </a:rPr>
              <a:t>6.º nível da estrutura de tópicos</a:t>
            </a:r>
          </a:p>
          <a:p>
            <a:pPr marL="3024000" lvl="6" indent="-216000">
              <a:buClr>
                <a:srgbClr val="000000"/>
              </a:buClr>
              <a:buSzPct val="45000"/>
              <a:buFont typeface="Wingdings" charset="2"/>
              <a:buChar char=""/>
            </a:pPr>
            <a:r>
              <a:rPr lang="pt-BR" sz="2000" b="0" strike="noStrike" spc="-1">
                <a:solidFill>
                  <a:srgbClr val="000000"/>
                </a:solidFill>
                <a:uFill>
                  <a:solidFill>
                    <a:srgbClr val="FFFFFF"/>
                  </a:solidFill>
                </a:uFill>
                <a:latin typeface="Arial"/>
              </a:rPr>
              <a:t>7.º nível da estrutura de tópicos</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hyperlink" Target="https://brasil.elpais.com/brasil/2017/09/22/politica/1506096531_079176.html"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hyperlink" Target="http://agenciabrasil.ebc.com.br/direitos-humanos/noticia/2017-12/relatorio-sobre-direitos-humanos-no-brasil-traz-panorama-de" TargetMode="Externa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stomShape 1"/>
          <p:cNvSpPr/>
          <p:nvPr/>
        </p:nvSpPr>
        <p:spPr>
          <a:xfrm>
            <a:off x="504000" y="287280"/>
            <a:ext cx="9070560" cy="12488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CAMPANHA DA FRATERNIDADE 2018</a:t>
            </a:r>
            <a:endParaRPr lang="pt-BR" sz="1800" b="0" strike="noStrike" spc="-1">
              <a:solidFill>
                <a:srgbClr val="000000"/>
              </a:solidFill>
              <a:uFill>
                <a:solidFill>
                  <a:srgbClr val="FFFFFF"/>
                </a:solidFill>
              </a:uFill>
              <a:latin typeface="Arial"/>
            </a:endParaRPr>
          </a:p>
        </p:txBody>
      </p:sp>
      <p:sp>
        <p:nvSpPr>
          <p:cNvPr id="75" name="CustomShape 2"/>
          <p:cNvSpPr/>
          <p:nvPr/>
        </p:nvSpPr>
        <p:spPr>
          <a:xfrm>
            <a:off x="504000" y="1823760"/>
            <a:ext cx="907056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5400" b="1" strike="noStrike" spc="-1">
                <a:solidFill>
                  <a:srgbClr val="000000"/>
                </a:solidFill>
                <a:uFill>
                  <a:solidFill>
                    <a:srgbClr val="FFFFFF"/>
                  </a:solidFill>
                </a:uFill>
                <a:latin typeface="Arial"/>
                <a:ea typeface="DejaVu Sans"/>
              </a:rPr>
              <a:t>Fraternidade e superação da violência</a:t>
            </a:r>
            <a:endParaRPr lang="pt-BR" sz="1800" b="0" strike="noStrike" spc="-1">
              <a:solidFill>
                <a:srgbClr val="000000"/>
              </a:solidFill>
              <a:uFill>
                <a:solidFill>
                  <a:srgbClr val="FFFFFF"/>
                </a:solidFill>
              </a:uFill>
              <a:latin typeface="Arial"/>
            </a:endParaRPr>
          </a:p>
          <a:p>
            <a:pPr algn="ctr">
              <a:lnSpc>
                <a:spcPct val="100000"/>
              </a:lnSpc>
            </a:pPr>
            <a:endParaRPr lang="pt-BR" sz="1800" b="0" strike="noStrike" spc="-1">
              <a:solidFill>
                <a:srgbClr val="000000"/>
              </a:solidFill>
              <a:uFill>
                <a:solidFill>
                  <a:srgbClr val="FFFFFF"/>
                </a:solidFill>
              </a:uFill>
              <a:latin typeface="Arial"/>
            </a:endParaRPr>
          </a:p>
          <a:p>
            <a:pPr algn="ctr">
              <a:lnSpc>
                <a:spcPct val="100000"/>
              </a:lnSpc>
            </a:pPr>
            <a:r>
              <a:rPr lang="pt-BR" sz="5400" b="0" strike="noStrike" spc="-1">
                <a:solidFill>
                  <a:srgbClr val="000000"/>
                </a:solidFill>
                <a:uFill>
                  <a:solidFill>
                    <a:srgbClr val="FFFFFF"/>
                  </a:solidFill>
                </a:uFill>
                <a:latin typeface="Arial"/>
                <a:ea typeface="DejaVu Sans"/>
              </a:rPr>
              <a:t> “Vós sois todos irmãos”</a:t>
            </a:r>
            <a:r>
              <a:rPr lang="pt-BR" sz="3200" b="0" strike="noStrike" spc="-1">
                <a:solidFill>
                  <a:srgbClr val="000000"/>
                </a:solidFill>
                <a:uFill>
                  <a:solidFill>
                    <a:srgbClr val="FFFFFF"/>
                  </a:solidFill>
                </a:uFill>
                <a:latin typeface="Arial"/>
                <a:ea typeface="DejaVu Sans"/>
              </a:rPr>
              <a:t> </a:t>
            </a:r>
            <a:r>
              <a:rPr lang="pt-BR" sz="2000" b="1" strike="noStrike" spc="-1">
                <a:solidFill>
                  <a:srgbClr val="000000"/>
                </a:solidFill>
                <a:uFill>
                  <a:solidFill>
                    <a:srgbClr val="FFFFFF"/>
                  </a:solidFill>
                </a:uFill>
                <a:latin typeface="Arial"/>
                <a:ea typeface="DejaVu Sans"/>
              </a:rPr>
              <a:t>(Mt 23,8)</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93" name="CustomShape 2"/>
          <p:cNvSpPr/>
          <p:nvPr/>
        </p:nvSpPr>
        <p:spPr>
          <a:xfrm>
            <a:off x="504000" y="1823760"/>
            <a:ext cx="907056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4400" b="0" strike="noStrike" spc="-1">
                <a:solidFill>
                  <a:srgbClr val="000000"/>
                </a:solidFill>
                <a:uFill>
                  <a:solidFill>
                    <a:srgbClr val="FFFFFF"/>
                  </a:solidFill>
                </a:uFill>
                <a:latin typeface="Arial"/>
                <a:ea typeface="DejaVu Sans"/>
              </a:rPr>
              <a:t>a</a:t>
            </a:r>
            <a:r>
              <a:rPr lang="pt-BR" sz="4400" b="1" strike="noStrike" spc="-1">
                <a:solidFill>
                  <a:srgbClr val="000000"/>
                </a:solidFill>
                <a:uFill>
                  <a:solidFill>
                    <a:srgbClr val="FFFFFF"/>
                  </a:solidFill>
                </a:uFill>
                <a:latin typeface="Arial"/>
                <a:ea typeface="DejaVu Sans"/>
              </a:rPr>
              <a:t> – Definição do conceito violência</a:t>
            </a:r>
            <a:endParaRPr lang="pt-BR" sz="1800" b="0" strike="noStrike" spc="-1">
              <a:solidFill>
                <a:srgbClr val="000000"/>
              </a:solidFill>
              <a:uFill>
                <a:solidFill>
                  <a:srgbClr val="FFFFFF"/>
                </a:solidFill>
              </a:uFill>
              <a:latin typeface="Arial"/>
            </a:endParaRPr>
          </a:p>
          <a:p>
            <a:endParaRPr lang="pt-BR" sz="1800" b="0" strike="noStrike" spc="-1">
              <a:solidFill>
                <a:srgbClr val="000000"/>
              </a:solidFill>
              <a:uFill>
                <a:solidFill>
                  <a:srgbClr val="FFFFFF"/>
                </a:solidFill>
              </a:uFill>
              <a:latin typeface="Arial"/>
            </a:endParaRPr>
          </a:p>
          <a:p>
            <a:pPr algn="just">
              <a:lnSpc>
                <a:spcPct val="100000"/>
              </a:lnSpc>
            </a:pPr>
            <a:r>
              <a:rPr lang="pt-BR" sz="4000" b="0" strike="noStrike" spc="-1">
                <a:solidFill>
                  <a:srgbClr val="000000"/>
                </a:solidFill>
                <a:uFill>
                  <a:solidFill>
                    <a:srgbClr val="FFFFFF"/>
                  </a:solidFill>
                </a:uFill>
                <a:latin typeface="Arial"/>
                <a:ea typeface="Microsoft YaHei"/>
              </a:rPr>
              <a:t>Contudo, é um assunto de moda, abordado o tempo todo nos meios de comunicação tradicionais e pelas redes sociais. As teses para sua superação ou controle se multiplicam tanto quanto as suas novas formas de manifestação.  </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95" name="CustomShape 2"/>
          <p:cNvSpPr/>
          <p:nvPr/>
        </p:nvSpPr>
        <p:spPr>
          <a:xfrm>
            <a:off x="504000" y="1823760"/>
            <a:ext cx="907056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4400" b="0" strike="noStrike" spc="-1">
                <a:solidFill>
                  <a:srgbClr val="000000"/>
                </a:solidFill>
                <a:uFill>
                  <a:solidFill>
                    <a:srgbClr val="FFFFFF"/>
                  </a:solidFill>
                </a:uFill>
                <a:latin typeface="Arial"/>
                <a:ea typeface="DejaVu Sans"/>
              </a:rPr>
              <a:t>a – Definição do conceito violência</a:t>
            </a:r>
            <a:endParaRPr lang="pt-BR" sz="1800" b="0" strike="noStrike" spc="-1">
              <a:solidFill>
                <a:srgbClr val="000000"/>
              </a:solidFill>
              <a:uFill>
                <a:solidFill>
                  <a:srgbClr val="FFFFFF"/>
                </a:solidFill>
              </a:uFill>
              <a:latin typeface="Arial"/>
            </a:endParaRPr>
          </a:p>
          <a:p>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Estável nesse terreno é a certeza de que ninguém conseguirá evitá-la por completo, mas todos devemos nos debruçar sob o tema com uma reflexão ética profunda. Exercício que deve ser capaz de tratar de suas origens, consequências morais e materiais, com o objetivo claro de garantir a preservação da vida humana na terra.</a:t>
            </a:r>
            <a:r>
              <a:rPr lang="pt-BR" sz="4000" b="0" strike="noStrike" spc="-1">
                <a:solidFill>
                  <a:srgbClr val="000000"/>
                </a:solidFill>
                <a:uFill>
                  <a:solidFill>
                    <a:srgbClr val="FFFFFF"/>
                  </a:solidFill>
                </a:uFill>
                <a:latin typeface="Arial"/>
                <a:ea typeface="Microsoft YaHei"/>
              </a:rPr>
              <a:t>  </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504000" y="-507600"/>
            <a:ext cx="8926560" cy="2395080"/>
          </a:xfrm>
          <a:prstGeom prst="rect">
            <a:avLst/>
          </a:prstGeom>
          <a:noFill/>
          <a:ln>
            <a:noFill/>
          </a:ln>
        </p:spPr>
        <p:style>
          <a:lnRef idx="0">
            <a:scrgbClr r="0" g="0" b="0"/>
          </a:lnRef>
          <a:fillRef idx="0">
            <a:scrgbClr r="0" g="0" b="0"/>
          </a:fillRef>
          <a:effectRef idx="0">
            <a:scrgbClr r="0" g="0" b="0"/>
          </a:effectRef>
          <a:fontRef idx="minor"/>
        </p:style>
      </p:sp>
      <p:sp>
        <p:nvSpPr>
          <p:cNvPr id="97" name="CustomShape 2"/>
          <p:cNvSpPr/>
          <p:nvPr/>
        </p:nvSpPr>
        <p:spPr>
          <a:xfrm>
            <a:off x="504000" y="1440000"/>
            <a:ext cx="9070200" cy="53985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000" b="0" strike="noStrike" spc="-1">
                <a:solidFill>
                  <a:srgbClr val="000000"/>
                </a:solidFill>
                <a:uFill>
                  <a:solidFill>
                    <a:srgbClr val="FFFFFF"/>
                  </a:solidFill>
                </a:uFill>
                <a:latin typeface="Arial"/>
                <a:ea typeface="Microsoft YaHei"/>
              </a:rPr>
              <a:t>A CF 2018 quer recordar que em nosso meio existe uma violência difusa, porém estruturada num modelo de sociedade segregador, economia promotora de desigualdades brutais e cultura de injustiças e impunidades. Sendo assim, aponta caminhos de superação que passam necessariamente pela conversão pessoal, mas precisa ultrapassar a lógica individual, provocar mudanças estruturais na sociedade, no modo de produção e consumo, nas formas de relacionamento e convivência, na linguagem, chegando até na alteração da legislação e no sistema de justiça.</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99"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4400" b="0" strike="noStrike" spc="-1">
                <a:solidFill>
                  <a:srgbClr val="000000"/>
                </a:solidFill>
                <a:uFill>
                  <a:solidFill>
                    <a:srgbClr val="FFFFFF"/>
                  </a:solidFill>
                </a:uFill>
                <a:latin typeface="Arial"/>
                <a:ea typeface="Microsoft YaHei"/>
              </a:rPr>
              <a:t>b – A violência na história do Brasil</a:t>
            </a:r>
            <a:endParaRPr lang="pt-BR" sz="1800" b="0" strike="noStrike" spc="-1">
              <a:solidFill>
                <a:srgbClr val="000000"/>
              </a:solidFill>
              <a:uFill>
                <a:solidFill>
                  <a:srgbClr val="FFFFFF"/>
                </a:solidFill>
              </a:uFill>
              <a:latin typeface="Arial"/>
            </a:endParaRPr>
          </a:p>
          <a:p>
            <a:endParaRPr lang="pt-BR" sz="1800" b="0" strike="noStrike" spc="-1">
              <a:solidFill>
                <a:srgbClr val="000000"/>
              </a:solidFill>
              <a:uFill>
                <a:solidFill>
                  <a:srgbClr val="FFFFFF"/>
                </a:solidFill>
              </a:uFill>
              <a:latin typeface="Arial"/>
            </a:endParaRPr>
          </a:p>
          <a:p>
            <a:pPr algn="ctr">
              <a:lnSpc>
                <a:spcPct val="100000"/>
              </a:lnSpc>
            </a:pPr>
            <a:r>
              <a:rPr lang="pt-BR" sz="4000" b="1" strike="noStrike" spc="-1">
                <a:solidFill>
                  <a:srgbClr val="000000"/>
                </a:solidFill>
                <a:uFill>
                  <a:solidFill>
                    <a:srgbClr val="FFFFFF"/>
                  </a:solidFill>
                </a:uFill>
                <a:latin typeface="Arial"/>
                <a:ea typeface="Microsoft YaHei"/>
              </a:rPr>
              <a:t>O mito da não-violência brasileira</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Microsoft YaHei"/>
              </a:rPr>
              <a:t>Para essa reflexão, usaremos como suporte a reflexão da Filósofa Brasileira Marilena Chaui. Publicado em 03/04/2007 no portal da Fundação Perseu Abramo com o título: Contra a violência</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gn="ctr">
              <a:lnSpc>
                <a:spcPct val="100000"/>
              </a:lnSpc>
            </a:pPr>
            <a:r>
              <a:rPr lang="pt-BR" sz="2800" b="0" strike="noStrike" spc="-1">
                <a:solidFill>
                  <a:srgbClr val="000000"/>
                </a:solidFill>
                <a:uFill>
                  <a:solidFill>
                    <a:srgbClr val="FFFFFF"/>
                  </a:solidFill>
                </a:uFill>
                <a:latin typeface="Arial"/>
                <a:ea typeface="Microsoft YaHei"/>
              </a:rPr>
              <a:t>fonte: http://csbh.fpabramo.org.br/contra-violencia-por-marilena-chaui</a:t>
            </a:r>
            <a:endParaRPr lang="pt-BR" sz="1800" b="0" strike="noStrike" spc="-1">
              <a:solidFill>
                <a:srgbClr val="000000"/>
              </a:solidFill>
              <a:uFill>
                <a:solidFill>
                  <a:srgbClr val="FFFFFF"/>
                </a:solidFill>
              </a:uFill>
              <a:latin typeface="Arial"/>
            </a:endParaRPr>
          </a:p>
          <a:p>
            <a:pPr algn="ctr">
              <a:lnSpc>
                <a:spcPct val="100000"/>
              </a:lnSpc>
            </a:pPr>
            <a:r>
              <a:rPr lang="pt-BR" sz="2800" b="0" strike="noStrike" spc="-1">
                <a:solidFill>
                  <a:srgbClr val="000000"/>
                </a:solidFill>
                <a:uFill>
                  <a:solidFill>
                    <a:srgbClr val="FFFFFF"/>
                  </a:solidFill>
                </a:uFill>
                <a:latin typeface="Arial"/>
                <a:ea typeface="Microsoft YaHei"/>
              </a:rPr>
              <a:t>Consultado em 06/12/2017. 17h:5min</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101"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DejaVu Sans"/>
              </a:rPr>
              <a:t>Por que mito? </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DejaVu Sans"/>
              </a:rPr>
              <a:t>a) um mito opera com antinomias, tensões e contradições que não podem ser resolvidas sem uma profunda transformação da sociedade no seu todo e que por isso são transferidas para uma solução imaginária, que torna suportável e justificável a realidade. Em suma, o mito nega e justifica a realidade negada por ele;</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103"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DejaVu Sans"/>
              </a:rPr>
              <a:t>Por que mito? </a:t>
            </a:r>
            <a:endParaRPr lang="pt-BR" sz="1800" b="0" strike="noStrike" spc="-1">
              <a:solidFill>
                <a:srgbClr val="000000"/>
              </a:solidFill>
              <a:uFill>
                <a:solidFill>
                  <a:srgbClr val="FFFFFF"/>
                </a:solidFill>
              </a:uFill>
              <a:latin typeface="Arial"/>
            </a:endParaRPr>
          </a:p>
          <a:p>
            <a:pPr algn="just">
              <a:lnSpc>
                <a:spcPct val="100000"/>
              </a:lnSpc>
            </a:pPr>
            <a:r>
              <a:rPr lang="pt-BR" sz="2800" b="1" strike="noStrike" spc="-1">
                <a:solidFill>
                  <a:srgbClr val="000000"/>
                </a:solidFill>
                <a:uFill>
                  <a:solidFill>
                    <a:srgbClr val="FFFFFF"/>
                  </a:solidFill>
                </a:uFill>
                <a:latin typeface="Arial"/>
                <a:ea typeface="DejaVu Sans"/>
              </a:rPr>
              <a:t>b)</a:t>
            </a:r>
            <a:r>
              <a:rPr lang="pt-BR" sz="2800" b="0" strike="noStrike" spc="-1">
                <a:solidFill>
                  <a:srgbClr val="000000"/>
                </a:solidFill>
                <a:uFill>
                  <a:solidFill>
                    <a:srgbClr val="FFFFFF"/>
                  </a:solidFill>
                </a:uFill>
                <a:latin typeface="Arial"/>
                <a:ea typeface="DejaVu Sans"/>
              </a:rPr>
              <a:t> um mito cristaliza-se em crenç</a:t>
            </a:r>
            <a:r>
              <a:rPr lang="pt-BR" sz="2600" b="0" strike="noStrike" spc="-1">
                <a:solidFill>
                  <a:srgbClr val="000000"/>
                </a:solidFill>
                <a:uFill>
                  <a:solidFill>
                    <a:srgbClr val="FFFFFF"/>
                  </a:solidFill>
                </a:uFill>
                <a:latin typeface="Arial"/>
                <a:ea typeface="DejaVu Sans"/>
              </a:rPr>
              <a:t>as que são interiorizadas num grau tal que não são percebidas como crenças e sim tidas não só como uma explicação da realidade, mas como a própria realidade. Em suma, o mito substitui a realidade pela crença na realidade narrada por ele e torna invisível a realidade existente;</a:t>
            </a:r>
            <a:endParaRPr lang="pt-BR" sz="1800" b="0" strike="noStrike" spc="-1">
              <a:solidFill>
                <a:srgbClr val="000000"/>
              </a:solidFill>
              <a:uFill>
                <a:solidFill>
                  <a:srgbClr val="FFFFFF"/>
                </a:solidFill>
              </a:uFill>
              <a:latin typeface="Arial"/>
            </a:endParaRPr>
          </a:p>
          <a:p>
            <a:pPr algn="just">
              <a:lnSpc>
                <a:spcPct val="100000"/>
              </a:lnSpc>
            </a:pPr>
            <a:r>
              <a:rPr lang="pt-BR" sz="2600" b="1" strike="noStrike" spc="-1">
                <a:solidFill>
                  <a:srgbClr val="000000"/>
                </a:solidFill>
                <a:uFill>
                  <a:solidFill>
                    <a:srgbClr val="FFFFFF"/>
                  </a:solidFill>
                </a:uFill>
                <a:latin typeface="Arial"/>
                <a:ea typeface="DejaVu Sans"/>
              </a:rPr>
              <a:t>c)</a:t>
            </a:r>
            <a:r>
              <a:rPr lang="pt-BR" sz="2600" b="0" strike="noStrike" spc="-1">
                <a:solidFill>
                  <a:srgbClr val="000000"/>
                </a:solidFill>
                <a:uFill>
                  <a:solidFill>
                    <a:srgbClr val="FFFFFF"/>
                  </a:solidFill>
                </a:uFill>
                <a:latin typeface="Arial"/>
                <a:ea typeface="DejaVu Sans"/>
              </a:rPr>
              <a:t> um mito resulta de ações sociais e produz como resultado outras ações sociais que o confirmam, isto é, um mito produz valores, ideias, comportamentos e práticas que o reiteram na e pela ação dos membros da sociedade. Em suma, o mito não é um simples pensamento, mas formas de ação;</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105"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2600" b="1" strike="noStrike" spc="-1">
                <a:solidFill>
                  <a:srgbClr val="000000"/>
                </a:solidFill>
                <a:uFill>
                  <a:solidFill>
                    <a:srgbClr val="FFFFFF"/>
                  </a:solidFill>
                </a:uFill>
                <a:latin typeface="Arial"/>
                <a:ea typeface="DejaVu Sans"/>
              </a:rPr>
              <a:t>Por que mito? </a:t>
            </a:r>
            <a:endParaRPr lang="pt-BR" sz="1800" b="0" strike="noStrike" spc="-1">
              <a:solidFill>
                <a:srgbClr val="000000"/>
              </a:solidFill>
              <a:uFill>
                <a:solidFill>
                  <a:srgbClr val="FFFFFF"/>
                </a:solidFill>
              </a:uFill>
              <a:latin typeface="Arial"/>
            </a:endParaRPr>
          </a:p>
          <a:p>
            <a:pPr algn="just">
              <a:lnSpc>
                <a:spcPct val="100000"/>
              </a:lnSpc>
            </a:pPr>
            <a:r>
              <a:rPr lang="pt-BR" sz="2600" b="0" strike="noStrike" spc="-1">
                <a:solidFill>
                  <a:srgbClr val="000000"/>
                </a:solidFill>
                <a:uFill>
                  <a:solidFill>
                    <a:srgbClr val="FFFFFF"/>
                  </a:solidFill>
                </a:uFill>
                <a:latin typeface="Arial"/>
                <a:ea typeface="DejaVu Sans"/>
              </a:rPr>
              <a:t>d) um mito tem uma função apaziguadora e repetidora, assegurando à sociedade sua auto-conservação sob as transformações históricas. Isto significa que um mito é o suporte de ideologias: ele as fabrica para que possa, simultaneamente, enfrentar as mudanças históricas e negá-las, pois cada forma ideológica está encarregada de manter a matriz mítica inicial. No nosso caso, o mito fundador é exatamente o da não-violência essencial da sociedade brasileira.</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107"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600" b="0" strike="noStrike" spc="-1">
                <a:solidFill>
                  <a:srgbClr val="000000"/>
                </a:solidFill>
                <a:uFill>
                  <a:solidFill>
                    <a:srgbClr val="FFFFFF"/>
                  </a:solidFill>
                </a:uFill>
                <a:latin typeface="Arial"/>
                <a:ea typeface="Microsoft YaHei"/>
              </a:rPr>
              <a:t>Muitos indagarão como o mito da não-violência brasileira pode persistir sob o impacto da violência real, cotidiana, conhecida de todos e que, nos últimos tempos, é também ampliada por sua divulgação e difusão pelos meios de comunicação de massa. Ora, é justamente no modo de interpretação da violência que o mito encontra meios para conservar-se.</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109" name="CustomShape 2"/>
          <p:cNvSpPr/>
          <p:nvPr/>
        </p:nvSpPr>
        <p:spPr>
          <a:xfrm>
            <a:off x="504000" y="1823760"/>
            <a:ext cx="907056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600" b="0" strike="noStrike" spc="-1">
                <a:solidFill>
                  <a:srgbClr val="000000"/>
                </a:solidFill>
                <a:uFill>
                  <a:solidFill>
                    <a:srgbClr val="FFFFFF"/>
                  </a:solidFill>
                </a:uFill>
                <a:latin typeface="Arial"/>
                <a:ea typeface="DejaVu Sans"/>
              </a:rPr>
              <a:t>Essas imagens têm a função de oferecer uma imagem unificada da violência. </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DejaVu Sans"/>
              </a:rPr>
              <a:t>Chacina, massacre, guerra civil tácita e indistinção entre política polícia e crime pretendem ser o lugar onde a violência se situa e se realiza; fraqueza da sociedade civil, debilidade das instituições e crise ética são apresentadas como impotentes para coibir a violência.</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111"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000" b="0" strike="noStrike" spc="-1">
                <a:solidFill>
                  <a:srgbClr val="000000"/>
                </a:solidFill>
                <a:uFill>
                  <a:solidFill>
                    <a:srgbClr val="FFFFFF"/>
                  </a:solidFill>
                </a:uFill>
                <a:latin typeface="Arial"/>
                <a:ea typeface="DejaVu Sans"/>
              </a:rPr>
              <a:t>As imagens indicam a divisão entre dois grupos: de um lado, estão os grupos portadores de violência, e de outro, os grupos impotentes para combatê-la.</a:t>
            </a:r>
            <a:endParaRPr lang="pt-BR" sz="1800" b="0" strike="noStrike" spc="-1">
              <a:solidFill>
                <a:srgbClr val="000000"/>
              </a:solidFill>
              <a:uFill>
                <a:solidFill>
                  <a:srgbClr val="FFFFFF"/>
                </a:solidFill>
              </a:uFill>
              <a:latin typeface="Arial"/>
            </a:endParaRPr>
          </a:p>
          <a:p>
            <a:pPr algn="just">
              <a:lnSpc>
                <a:spcPct val="100000"/>
              </a:lnSpc>
            </a:pPr>
            <a:r>
              <a:rPr lang="pt-BR" sz="3000" b="0" strike="noStrike" spc="-1">
                <a:solidFill>
                  <a:srgbClr val="000000"/>
                </a:solidFill>
                <a:uFill>
                  <a:solidFill>
                    <a:srgbClr val="FFFFFF"/>
                  </a:solidFill>
                </a:uFill>
                <a:latin typeface="Arial"/>
                <a:ea typeface="DejaVu Sans"/>
              </a:rPr>
              <a:t>Essas imagens baseiam-se em alguns mecanismos ideológicos por meio dos quais se dá a conservação da mitologia:</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DejaVu Sans"/>
              </a:rPr>
              <a:t>- mecanismo da exclusão;</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DejaVu Sans"/>
              </a:rPr>
              <a:t>- mecanismo da </a:t>
            </a:r>
            <a:r>
              <a:rPr lang="pt-BR" sz="2800" b="0" strike="noStrike" spc="-1">
                <a:solidFill>
                  <a:srgbClr val="000000"/>
                </a:solidFill>
                <a:uFill>
                  <a:solidFill>
                    <a:srgbClr val="FFFFFF"/>
                  </a:solidFill>
                </a:uFill>
                <a:latin typeface="Arial"/>
                <a:ea typeface="Microsoft YaHei"/>
              </a:rPr>
              <a:t>distinção;</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Microsoft YaHei"/>
              </a:rPr>
              <a:t>- mecanismo jurídico;</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Microsoft YaHei"/>
              </a:rPr>
              <a:t>- mecanismo da inversão do real.</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504000" y="287280"/>
            <a:ext cx="9070560" cy="12488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CAMPANHA DA FRATERNIDADE 2018</a:t>
            </a:r>
            <a:endParaRPr lang="pt-BR" sz="1800" b="0" strike="noStrike" spc="-1">
              <a:solidFill>
                <a:srgbClr val="000000"/>
              </a:solidFill>
              <a:uFill>
                <a:solidFill>
                  <a:srgbClr val="FFFFFF"/>
                </a:solidFill>
              </a:uFill>
              <a:latin typeface="Arial"/>
            </a:endParaRPr>
          </a:p>
        </p:txBody>
      </p:sp>
      <p:sp>
        <p:nvSpPr>
          <p:cNvPr id="77" name="CustomShape 2"/>
          <p:cNvSpPr/>
          <p:nvPr/>
        </p:nvSpPr>
        <p:spPr>
          <a:xfrm>
            <a:off x="504000" y="1823760"/>
            <a:ext cx="907056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000" b="1" strike="noStrike" spc="-1">
                <a:solidFill>
                  <a:srgbClr val="000000"/>
                </a:solidFill>
                <a:uFill>
                  <a:solidFill>
                    <a:srgbClr val="FFFFFF"/>
                  </a:solidFill>
                </a:uFill>
                <a:latin typeface="Arial"/>
                <a:ea typeface="DejaVu Sans"/>
              </a:rPr>
              <a:t>Fraternidade e superação da violência</a:t>
            </a:r>
            <a:endParaRPr lang="pt-BR" sz="1800" b="0" strike="noStrike" spc="-1">
              <a:solidFill>
                <a:srgbClr val="000000"/>
              </a:solidFill>
              <a:uFill>
                <a:solidFill>
                  <a:srgbClr val="FFFFFF"/>
                </a:solidFill>
              </a:uFill>
              <a:latin typeface="Arial"/>
            </a:endParaRPr>
          </a:p>
          <a:p>
            <a:pPr algn="ctr">
              <a:lnSpc>
                <a:spcPct val="100000"/>
              </a:lnSpc>
            </a:pPr>
            <a:r>
              <a:rPr lang="pt-BR" sz="4000" b="0" strike="noStrike" spc="-1">
                <a:solidFill>
                  <a:srgbClr val="000000"/>
                </a:solidFill>
                <a:uFill>
                  <a:solidFill>
                    <a:srgbClr val="FFFFFF"/>
                  </a:solidFill>
                </a:uFill>
                <a:latin typeface="Arial"/>
                <a:ea typeface="DejaVu Sans"/>
              </a:rPr>
              <a:t> “Vós sois todos irmãos” </a:t>
            </a:r>
            <a:r>
              <a:rPr lang="pt-BR" sz="4000" b="1" strike="noStrike" spc="-1">
                <a:solidFill>
                  <a:srgbClr val="000000"/>
                </a:solidFill>
                <a:uFill>
                  <a:solidFill>
                    <a:srgbClr val="FFFFFF"/>
                  </a:solidFill>
                </a:uFill>
                <a:latin typeface="Arial"/>
                <a:ea typeface="DejaVu Sans"/>
              </a:rPr>
              <a:t>(Mt 23,8)</a:t>
            </a:r>
            <a:endParaRPr lang="pt-BR" sz="1800" b="0" strike="noStrike" spc="-1">
              <a:solidFill>
                <a:srgbClr val="000000"/>
              </a:solidFill>
              <a:uFill>
                <a:solidFill>
                  <a:srgbClr val="FFFFFF"/>
                </a:solidFill>
              </a:uFill>
              <a:latin typeface="Arial"/>
            </a:endParaRPr>
          </a:p>
          <a:p>
            <a:pPr algn="ctr">
              <a:lnSpc>
                <a:spcPct val="100000"/>
              </a:lnSpc>
            </a:pPr>
            <a:endParaRPr lang="pt-BR" sz="1800" b="0" strike="noStrike" spc="-1">
              <a:solidFill>
                <a:srgbClr val="000000"/>
              </a:solidFill>
              <a:uFill>
                <a:solidFill>
                  <a:srgbClr val="FFFFFF"/>
                </a:solidFill>
              </a:uFill>
              <a:latin typeface="Arial"/>
            </a:endParaRPr>
          </a:p>
          <a:p>
            <a:pPr algn="ctr">
              <a:lnSpc>
                <a:spcPct val="100000"/>
              </a:lnSpc>
            </a:pPr>
            <a:endParaRPr lang="pt-BR" sz="1800" b="0" strike="noStrike" spc="-1">
              <a:solidFill>
                <a:srgbClr val="000000"/>
              </a:solidFill>
              <a:uFill>
                <a:solidFill>
                  <a:srgbClr val="FFFFFF"/>
                </a:solidFill>
              </a:uFill>
              <a:latin typeface="Arial"/>
            </a:endParaRPr>
          </a:p>
          <a:p>
            <a:pPr algn="ctr">
              <a:lnSpc>
                <a:spcPct val="100000"/>
              </a:lnSpc>
            </a:pPr>
            <a:r>
              <a:rPr lang="pt-BR" sz="3200" b="1" strike="noStrike" spc="-1">
                <a:solidFill>
                  <a:srgbClr val="000000"/>
                </a:solidFill>
                <a:uFill>
                  <a:solidFill>
                    <a:srgbClr val="FFFFFF"/>
                  </a:solidFill>
                </a:uFill>
                <a:latin typeface="Arial"/>
                <a:ea typeface="DejaVu Sans"/>
              </a:rPr>
              <a:t>DURVAL ÂNGELO ANDRADE</a:t>
            </a:r>
            <a:r>
              <a:rPr lang="pt-BR" sz="2400" b="1" strike="noStrike" spc="-1">
                <a:solidFill>
                  <a:srgbClr val="000000"/>
                </a:solidFill>
                <a:uFill>
                  <a:solidFill>
                    <a:srgbClr val="FFFFFF"/>
                  </a:solidFill>
                </a:uFill>
                <a:latin typeface="Arial"/>
                <a:ea typeface="DejaVu Sans"/>
              </a:rPr>
              <a:t> </a:t>
            </a:r>
            <a:endParaRPr lang="pt-BR" sz="1800" b="0" strike="noStrike" spc="-1">
              <a:solidFill>
                <a:srgbClr val="000000"/>
              </a:solidFill>
              <a:uFill>
                <a:solidFill>
                  <a:srgbClr val="FFFFFF"/>
                </a:solidFill>
              </a:uFill>
              <a:latin typeface="Arial"/>
            </a:endParaRPr>
          </a:p>
          <a:p>
            <a:pPr algn="ctr">
              <a:lnSpc>
                <a:spcPct val="100000"/>
              </a:lnSpc>
            </a:pPr>
            <a:endParaRPr lang="pt-BR" sz="1800" b="0" strike="noStrike" spc="-1">
              <a:solidFill>
                <a:srgbClr val="000000"/>
              </a:solidFill>
              <a:uFill>
                <a:solidFill>
                  <a:srgbClr val="FFFFFF"/>
                </a:solidFill>
              </a:uFill>
              <a:latin typeface="Arial"/>
            </a:endParaRPr>
          </a:p>
          <a:p>
            <a:pPr algn="ctr">
              <a:lnSpc>
                <a:spcPct val="100000"/>
              </a:lnSpc>
            </a:pPr>
            <a:r>
              <a:rPr lang="pt-BR" sz="2000" b="1" strike="noStrike" spc="-1">
                <a:solidFill>
                  <a:srgbClr val="000000"/>
                </a:solidFill>
                <a:uFill>
                  <a:solidFill>
                    <a:srgbClr val="FFFFFF"/>
                  </a:solidFill>
                </a:uFill>
                <a:latin typeface="Arial"/>
                <a:ea typeface="DejaVu Sans"/>
              </a:rPr>
              <a:t>DEPUTADO ESTADUAL</a:t>
            </a:r>
            <a:endParaRPr lang="pt-BR" sz="1800" b="0" strike="noStrike" spc="-1">
              <a:solidFill>
                <a:srgbClr val="000000"/>
              </a:solidFill>
              <a:uFill>
                <a:solidFill>
                  <a:srgbClr val="FFFFFF"/>
                </a:solidFill>
              </a:uFill>
              <a:latin typeface="Arial"/>
            </a:endParaRPr>
          </a:p>
          <a:p>
            <a:pPr algn="ctr">
              <a:lnSpc>
                <a:spcPct val="100000"/>
              </a:lnSpc>
            </a:pPr>
            <a:r>
              <a:rPr lang="pt-BR" sz="2000" b="1" strike="noStrike" spc="-1">
                <a:solidFill>
                  <a:srgbClr val="000000"/>
                </a:solidFill>
                <a:uFill>
                  <a:solidFill>
                    <a:srgbClr val="FFFFFF"/>
                  </a:solidFill>
                </a:uFill>
                <a:latin typeface="Arial"/>
                <a:ea typeface="DejaVu Sans"/>
              </a:rPr>
              <a:t>Professor e Assessor do CEFEP</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113"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000" b="1" strike="noStrike" spc="-1">
                <a:solidFill>
                  <a:srgbClr val="000000"/>
                </a:solidFill>
                <a:uFill>
                  <a:solidFill>
                    <a:srgbClr val="FFFFFF"/>
                  </a:solidFill>
                </a:uFill>
                <a:latin typeface="Arial"/>
                <a:ea typeface="DejaVu Sans"/>
              </a:rPr>
              <a:t>mecanismo da exclusão:</a:t>
            </a:r>
            <a:r>
              <a:rPr lang="pt-BR" sz="3000" b="0" strike="noStrike" spc="-1">
                <a:solidFill>
                  <a:srgbClr val="000000"/>
                </a:solidFill>
                <a:uFill>
                  <a:solidFill>
                    <a:srgbClr val="FFFFFF"/>
                  </a:solidFill>
                </a:uFill>
                <a:latin typeface="Arial"/>
                <a:ea typeface="DejaVu Sans"/>
              </a:rPr>
              <a:t> </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DejaVu Sans"/>
              </a:rPr>
              <a:t>afirma-se que a nação brasileira é não-violenta e que, se houver violência, esta é praticada por gente que não faz parte da nação (mesmo que tenha nascido e viva no Brasil). O mecanismo da exclusão produz a diferença entre um nós-brasileiros-não-violentos e um eles-não-brasileiros-violentos. "Eles" não fazem parte do "nós".</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115"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000" b="1" strike="noStrike" spc="-1">
                <a:solidFill>
                  <a:srgbClr val="000000"/>
                </a:solidFill>
                <a:uFill>
                  <a:solidFill>
                    <a:srgbClr val="FFFFFF"/>
                  </a:solidFill>
                </a:uFill>
                <a:latin typeface="Arial"/>
                <a:ea typeface="DejaVu Sans"/>
              </a:rPr>
              <a:t>mecanismo da d</a:t>
            </a:r>
            <a:r>
              <a:rPr lang="pt-BR" sz="3000" b="1" strike="noStrike" spc="-1">
                <a:solidFill>
                  <a:srgbClr val="000000"/>
                </a:solidFill>
                <a:uFill>
                  <a:solidFill>
                    <a:srgbClr val="FFFFFF"/>
                  </a:solidFill>
                </a:uFill>
                <a:latin typeface="Arial"/>
                <a:ea typeface="Microsoft YaHei"/>
              </a:rPr>
              <a:t>istinção:</a:t>
            </a:r>
            <a:endParaRPr lang="pt-BR" sz="1800" b="0" strike="noStrike" spc="-1">
              <a:solidFill>
                <a:srgbClr val="000000"/>
              </a:solidFill>
              <a:uFill>
                <a:solidFill>
                  <a:srgbClr val="FFFFFF"/>
                </a:solidFill>
              </a:uFill>
              <a:latin typeface="Arial"/>
            </a:endParaRPr>
          </a:p>
          <a:p>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distingue-se o essencial e o acidental, isto é, por essência, os brasileiros não são violentos e, portanto, a violência é acidental, um acontecimento efêmero, passageiro, uma "epidemia" ou um "surto" localizado na superfície de um tempo e de um espaço definidos, superável e que deixa intacta nossa essência não-violenta.</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117"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000" b="1" strike="noStrike" spc="-1">
                <a:solidFill>
                  <a:srgbClr val="000000"/>
                </a:solidFill>
                <a:uFill>
                  <a:solidFill>
                    <a:srgbClr val="FFFFFF"/>
                  </a:solidFill>
                </a:uFill>
                <a:latin typeface="Arial"/>
                <a:ea typeface="DejaVu Sans"/>
              </a:rPr>
              <a:t>mecanismo</a:t>
            </a:r>
            <a:r>
              <a:rPr lang="pt-BR" sz="3000" b="1" strike="noStrike" spc="-1">
                <a:solidFill>
                  <a:srgbClr val="000000"/>
                </a:solidFill>
                <a:uFill>
                  <a:solidFill>
                    <a:srgbClr val="FFFFFF"/>
                  </a:solidFill>
                </a:uFill>
                <a:latin typeface="Arial"/>
                <a:ea typeface="Microsoft YaHei"/>
              </a:rPr>
              <a:t> jurídico: </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a violência fica circunscrita ao campo da delinquência e da criminalidade, o crime sendo definido como ataque à propriedade privada (furto, roubo e latrocínio). Esse mecanismo permite, por um lado, determinar quem são os "agentes violentos" (de modo geral, os pobres e, entre estes, os negros) e legitimar a ação da polícia contra a população pobre, os negros, os jovens, os favelados e pobres do campo. </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119"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000" b="1" strike="noStrike" spc="-1">
                <a:solidFill>
                  <a:srgbClr val="000000"/>
                </a:solidFill>
                <a:uFill>
                  <a:solidFill>
                    <a:srgbClr val="FFFFFF"/>
                  </a:solidFill>
                </a:uFill>
                <a:latin typeface="Arial"/>
                <a:ea typeface="DejaVu Sans"/>
              </a:rPr>
              <a:t>mecanismo</a:t>
            </a:r>
            <a:r>
              <a:rPr lang="pt-BR" sz="3000" b="1" strike="noStrike" spc="-1">
                <a:solidFill>
                  <a:srgbClr val="000000"/>
                </a:solidFill>
                <a:uFill>
                  <a:solidFill>
                    <a:srgbClr val="FFFFFF"/>
                  </a:solidFill>
                </a:uFill>
                <a:latin typeface="Arial"/>
                <a:ea typeface="Microsoft YaHei"/>
              </a:rPr>
              <a:t> da inversão do real: </a:t>
            </a:r>
            <a:endParaRPr lang="pt-BR" sz="1800" b="0" strike="noStrike" spc="-1">
              <a:solidFill>
                <a:srgbClr val="000000"/>
              </a:solidFill>
              <a:uFill>
                <a:solidFill>
                  <a:srgbClr val="FFFFFF"/>
                </a:solidFill>
              </a:uFill>
              <a:latin typeface="Arial"/>
            </a:endParaRPr>
          </a:p>
          <a:p>
            <a:pPr algn="just">
              <a:lnSpc>
                <a:spcPct val="100000"/>
              </a:lnSpc>
            </a:pPr>
            <a:r>
              <a:rPr lang="pt-BR" sz="3000" b="0" strike="noStrike" spc="-1">
                <a:solidFill>
                  <a:srgbClr val="000000"/>
                </a:solidFill>
                <a:uFill>
                  <a:solidFill>
                    <a:srgbClr val="FFFFFF"/>
                  </a:solidFill>
                </a:uFill>
                <a:latin typeface="Arial"/>
                <a:ea typeface="Microsoft YaHei"/>
              </a:rPr>
              <a:t>graças à produção de máscaras que permitem dissimular comportamentos, ideias e valores violentos como se fossem não-violentos. Assim, por exemplo, o machismo é colocado como proteção à natural fragilidade feminina, proteção inclui a ideia de que as mulheres precisam ser protegidas de si próprias, pois, como todos sabem, o estupro é um ato feminino de provocação e sedução; </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121"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000" b="1" strike="noStrike" spc="-1">
                <a:solidFill>
                  <a:srgbClr val="000000"/>
                </a:solidFill>
                <a:uFill>
                  <a:solidFill>
                    <a:srgbClr val="FFFFFF"/>
                  </a:solidFill>
                </a:uFill>
                <a:latin typeface="Arial"/>
                <a:ea typeface="DejaVu Sans"/>
              </a:rPr>
              <a:t>mecanismo</a:t>
            </a:r>
            <a:r>
              <a:rPr lang="pt-BR" sz="3000" b="1" strike="noStrike" spc="-1">
                <a:solidFill>
                  <a:srgbClr val="000000"/>
                </a:solidFill>
                <a:uFill>
                  <a:solidFill>
                    <a:srgbClr val="FFFFFF"/>
                  </a:solidFill>
                </a:uFill>
                <a:latin typeface="Arial"/>
                <a:ea typeface="Microsoft YaHei"/>
              </a:rPr>
              <a:t> da inversão do real: </a:t>
            </a:r>
            <a:endParaRPr lang="pt-BR" sz="1800" b="0" strike="noStrike" spc="-1">
              <a:solidFill>
                <a:srgbClr val="000000"/>
              </a:solidFill>
              <a:uFill>
                <a:solidFill>
                  <a:srgbClr val="FFFFFF"/>
                </a:solidFill>
              </a:uFill>
              <a:latin typeface="Arial"/>
            </a:endParaRPr>
          </a:p>
          <a:p>
            <a:pPr algn="just">
              <a:lnSpc>
                <a:spcPct val="100000"/>
              </a:lnSpc>
            </a:pPr>
            <a:r>
              <a:rPr lang="pt-BR" sz="3000" b="0" strike="noStrike" spc="-1">
                <a:solidFill>
                  <a:srgbClr val="000000"/>
                </a:solidFill>
                <a:uFill>
                  <a:solidFill>
                    <a:srgbClr val="FFFFFF"/>
                  </a:solidFill>
                </a:uFill>
                <a:latin typeface="Arial"/>
                <a:ea typeface="Microsoft YaHei"/>
              </a:rPr>
              <a:t>No caso desse mecanismo de inversão, foi sintomática a reação de uma parte da classe média diante do Prouni. De fato, muitos disseram, pasmem!, que se tratava de “opressão racial contra os brancos”, no momento da entrada na universidade, e de “estímulo ao ódio contra os negros”, durante a permanência universitária. Em suma, o Prouni seria a criação do racismo no Brasil!</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504000" y="-285840"/>
            <a:ext cx="9070560" cy="2395080"/>
          </a:xfrm>
          <a:prstGeom prst="rect">
            <a:avLst/>
          </a:prstGeom>
          <a:noFill/>
          <a:ln>
            <a:noFill/>
          </a:ln>
        </p:spPr>
        <p:style>
          <a:lnRef idx="0">
            <a:scrgbClr r="0" g="0" b="0"/>
          </a:lnRef>
          <a:fillRef idx="0">
            <a:scrgbClr r="0" g="0" b="0"/>
          </a:fillRef>
          <a:effectRef idx="0">
            <a:scrgbClr r="0" g="0" b="0"/>
          </a:effectRef>
          <a:fontRef idx="minor"/>
        </p:style>
      </p:sp>
      <p:sp>
        <p:nvSpPr>
          <p:cNvPr id="123" name="CustomShape 2"/>
          <p:cNvSpPr/>
          <p:nvPr/>
        </p:nvSpPr>
        <p:spPr>
          <a:xfrm>
            <a:off x="504000" y="1152000"/>
            <a:ext cx="8998560" cy="56145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4000" b="0" strike="noStrike" spc="-1">
                <a:solidFill>
                  <a:srgbClr val="000000"/>
                </a:solidFill>
                <a:uFill>
                  <a:solidFill>
                    <a:srgbClr val="FFFFFF"/>
                  </a:solidFill>
                </a:uFill>
                <a:latin typeface="Arial"/>
                <a:ea typeface="Microsoft YaHei"/>
              </a:rPr>
              <a:t>Em resumo, no Brasil, a violência não é percebida ali mesmo onde se origina e ali mesmo onde se define como violência propriamente dita, isto é, como toda prática e toda ideia que reduz um sujeito à condição de coisa, que viola interior e exteriormente o ser de alguém, que perpetua relações sociais de profunda desigualdade econômica, social e cultural.</a:t>
            </a:r>
            <a:r>
              <a:rPr lang="pt-BR" sz="3200" b="0" strike="noStrike" spc="-1">
                <a:solidFill>
                  <a:srgbClr val="000000"/>
                </a:solidFill>
                <a:uFill>
                  <a:solidFill>
                    <a:srgbClr val="FFFFFF"/>
                  </a:solidFill>
                </a:uFill>
                <a:latin typeface="Arial"/>
                <a:ea typeface="Microsoft YaHei"/>
              </a:rPr>
              <a:t> </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504000" y="-285840"/>
            <a:ext cx="9070560" cy="2395080"/>
          </a:xfrm>
          <a:prstGeom prst="rect">
            <a:avLst/>
          </a:prstGeom>
          <a:noFill/>
          <a:ln>
            <a:noFill/>
          </a:ln>
        </p:spPr>
        <p:style>
          <a:lnRef idx="0">
            <a:scrgbClr r="0" g="0" b="0"/>
          </a:lnRef>
          <a:fillRef idx="0">
            <a:scrgbClr r="0" g="0" b="0"/>
          </a:fillRef>
          <a:effectRef idx="0">
            <a:scrgbClr r="0" g="0" b="0"/>
          </a:effectRef>
          <a:fontRef idx="minor"/>
        </p:style>
      </p:sp>
      <p:sp>
        <p:nvSpPr>
          <p:cNvPr id="125" name="CustomShape 2"/>
          <p:cNvSpPr/>
          <p:nvPr/>
        </p:nvSpPr>
        <p:spPr>
          <a:xfrm>
            <a:off x="504000" y="1224000"/>
            <a:ext cx="9070560" cy="55425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4000" b="0" strike="noStrike" spc="-1">
                <a:solidFill>
                  <a:srgbClr val="000000"/>
                </a:solidFill>
                <a:uFill>
                  <a:solidFill>
                    <a:srgbClr val="FFFFFF"/>
                  </a:solidFill>
                </a:uFill>
                <a:latin typeface="Arial"/>
                <a:ea typeface="Microsoft YaHei"/>
              </a:rPr>
              <a:t>Mais do que isto, a sociedade não percebe que as próprias explicações oferecidas são violentas porque está cega ao lugar efetivo de produção da violência, isto é, a estrutura da sociedade brasileira, que, em sua violência cotidiana, reitera, alimenta e repete o mito da não-violência.</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27"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600" b="1" strike="noStrike" spc="-1">
                <a:solidFill>
                  <a:srgbClr val="000000"/>
                </a:solidFill>
                <a:uFill>
                  <a:solidFill>
                    <a:srgbClr val="FFFFFF"/>
                  </a:solidFill>
                </a:uFill>
                <a:latin typeface="Arial"/>
                <a:ea typeface="DejaVu Sans"/>
              </a:rPr>
              <a:t>– Economia de mercado:</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DejaVu Sans"/>
              </a:rPr>
              <a:t>É um sistema econômico em que os agentes econômicos (bancos, instituições financeiras, empresas, prestadoras de serviços, trabalhadores em geral e consumidores) interagem e atuam com pouca interferência governamental em suas atividades. É o pilar central da tese dos economistas neoliberais.</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29"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600" b="1" strike="noStrike" spc="-1">
                <a:solidFill>
                  <a:srgbClr val="000000"/>
                </a:solidFill>
                <a:uFill>
                  <a:solidFill>
                    <a:srgbClr val="FFFFFF"/>
                  </a:solidFill>
                </a:uFill>
                <a:latin typeface="Arial"/>
                <a:ea typeface="DejaVu Sans"/>
              </a:rPr>
              <a:t>– Economia de mercado:</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DejaVu Sans"/>
              </a:rPr>
              <a:t>Sobre ela o Papa Francisco alerta: “Assim como o mandamento «não matar» põe um limite claro para assegurar o valor da vida humana, assim também hoje devemos dizer«não a uma economia da exclusão e da desigualdade social». Esta economia mata (...) Hoje, tudo entra no jogo da competitividade e da lei do mais forte, onde o poderoso engole o mais fraco. Em consequência desta situação, grandes massas da população vêem-se excluídas e marginalizadas: sem trabalho, sem perspectivas, num beco sem saída”. </a:t>
            </a:r>
            <a:r>
              <a:rPr lang="pt-BR" sz="2200" b="1" strike="noStrike" spc="-1">
                <a:solidFill>
                  <a:srgbClr val="000000"/>
                </a:solidFill>
                <a:uFill>
                  <a:solidFill>
                    <a:srgbClr val="FFFFFF"/>
                  </a:solidFill>
                </a:uFill>
                <a:latin typeface="Arial"/>
                <a:ea typeface="DejaVu Sans"/>
              </a:rPr>
              <a:t>EVANGELII GAUDIUM 53</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31"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Concentração de renda, desigualdade e violência promovida pela lógica do mercado</a:t>
            </a:r>
            <a:endParaRPr lang="pt-BR" sz="1800" b="0" strike="noStrike" spc="-1">
              <a:solidFill>
                <a:srgbClr val="000000"/>
              </a:solidFill>
              <a:uFill>
                <a:solidFill>
                  <a:srgbClr val="FFFFFF"/>
                </a:solidFill>
              </a:uFill>
              <a:latin typeface="Arial"/>
            </a:endParaRPr>
          </a:p>
          <a:p>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Seis brasileiros concentram a mesma riqueza que a metade da população mais pobre.</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Estudo da Oxfam revela que os 5% mais ricos detêm mesma fatia de renda que outros 95%.</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Mulheres ganharão como homens só em 2047, e os negros como os brancos em 2089.</a:t>
            </a:r>
            <a:endParaRPr lang="pt-BR" sz="1800" b="0" strike="noStrike" spc="-1">
              <a:solidFill>
                <a:srgbClr val="000000"/>
              </a:solidFill>
              <a:uFill>
                <a:solidFill>
                  <a:srgbClr val="FFFFFF"/>
                </a:solidFill>
              </a:uFill>
              <a:latin typeface="Arial"/>
            </a:endParaRPr>
          </a:p>
          <a:p>
            <a:pPr algn="ctr">
              <a:lnSpc>
                <a:spcPct val="100000"/>
              </a:lnSpc>
            </a:pPr>
            <a:r>
              <a:rPr lang="pt-BR" sz="2400" b="1" strike="noStrike" spc="-1">
                <a:solidFill>
                  <a:srgbClr val="000000"/>
                </a:solidFill>
                <a:uFill>
                  <a:solidFill>
                    <a:srgbClr val="FFFFFF"/>
                  </a:solidFill>
                </a:uFill>
                <a:latin typeface="Arial"/>
                <a:ea typeface="Microsoft YaHei"/>
              </a:rPr>
              <a:t>Fonte: </a:t>
            </a:r>
            <a:r>
              <a:rPr lang="pt-BR" sz="2400" b="1" u="sng" strike="noStrike" spc="-1">
                <a:solidFill>
                  <a:srgbClr val="0000FF"/>
                </a:solidFill>
                <a:uFill>
                  <a:solidFill>
                    <a:srgbClr val="FFFFFF"/>
                  </a:solidFill>
                </a:uFill>
                <a:latin typeface="Arial"/>
                <a:ea typeface="Microsoft YaHei"/>
                <a:hlinkClick r:id="rId2"/>
              </a:rPr>
              <a:t>https://brasil.elpais.com/brasil/2017/09/22/politica/1506096531_079176.html</a:t>
            </a:r>
            <a:endParaRPr lang="pt-BR" sz="1800" b="0" strike="noStrike" spc="-1">
              <a:solidFill>
                <a:srgbClr val="000000"/>
              </a:solidFill>
              <a:uFill>
                <a:solidFill>
                  <a:srgbClr val="FFFFFF"/>
                </a:solidFill>
              </a:uFill>
              <a:latin typeface="Arial"/>
            </a:endParaRPr>
          </a:p>
          <a:p>
            <a:pPr algn="ctr">
              <a:lnSpc>
                <a:spcPct val="100000"/>
              </a:lnSpc>
            </a:pPr>
            <a:r>
              <a:rPr lang="pt-BR" sz="2400" b="1" strike="noStrike" spc="-1">
                <a:solidFill>
                  <a:srgbClr val="000000"/>
                </a:solidFill>
                <a:uFill>
                  <a:solidFill>
                    <a:srgbClr val="FFFFFF"/>
                  </a:solidFill>
                </a:uFill>
                <a:latin typeface="Arial"/>
                <a:ea typeface="Microsoft YaHei"/>
              </a:rPr>
              <a:t>Consultado em 06/12/2017. 17h:28min</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504000" y="301320"/>
            <a:ext cx="9070200" cy="1260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6000" b="1" strike="noStrike" spc="-1">
                <a:solidFill>
                  <a:srgbClr val="000000"/>
                </a:solidFill>
                <a:uFill>
                  <a:solidFill>
                    <a:srgbClr val="FFFFFF"/>
                  </a:solidFill>
                </a:uFill>
                <a:latin typeface="Arial"/>
                <a:ea typeface="DejaVu Sans"/>
              </a:rPr>
              <a:t>Objetivo Geral</a:t>
            </a:r>
            <a:endParaRPr lang="pt-BR" sz="1800" b="0" strike="noStrike" spc="-1">
              <a:solidFill>
                <a:srgbClr val="000000"/>
              </a:solidFill>
              <a:uFill>
                <a:solidFill>
                  <a:srgbClr val="FFFFFF"/>
                </a:solidFill>
              </a:uFill>
              <a:latin typeface="Arial"/>
            </a:endParaRPr>
          </a:p>
        </p:txBody>
      </p:sp>
      <p:sp>
        <p:nvSpPr>
          <p:cNvPr id="79"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endParaRPr lang="pt-BR" sz="1800" b="0" strike="noStrike" spc="-1">
              <a:solidFill>
                <a:srgbClr val="000000"/>
              </a:solidFill>
              <a:uFill>
                <a:solidFill>
                  <a:srgbClr val="FFFFFF"/>
                </a:solidFill>
              </a:uFill>
              <a:latin typeface="Arial"/>
            </a:endParaRPr>
          </a:p>
          <a:p>
            <a:pPr algn="just">
              <a:lnSpc>
                <a:spcPct val="100000"/>
              </a:lnSpc>
            </a:pPr>
            <a:r>
              <a:rPr lang="pt-BR" sz="4000" b="0" strike="noStrike" spc="-1">
                <a:solidFill>
                  <a:srgbClr val="000000"/>
                </a:solidFill>
                <a:uFill>
                  <a:solidFill>
                    <a:srgbClr val="FFFFFF"/>
                  </a:solidFill>
                </a:uFill>
                <a:latin typeface="Arial"/>
                <a:ea typeface="DejaVu Sans"/>
              </a:rPr>
              <a:t>Construir a fraternidade, promovendo a cultura da paz, da reconciliação e da justiça, à luz da Palavra de Deus, como caminho de superação da violência.</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33"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a:t>
            </a:r>
            <a:r>
              <a:rPr lang="pt-BR" sz="2400" b="1" strike="noStrike" spc="-1">
                <a:solidFill>
                  <a:srgbClr val="000000"/>
                </a:solidFill>
                <a:uFill>
                  <a:solidFill>
                    <a:srgbClr val="FFFFFF"/>
                  </a:solidFill>
                </a:uFill>
                <a:latin typeface="Arial"/>
                <a:ea typeface="Microsoft YaHei"/>
              </a:rPr>
              <a:t>Acumulação do capital, concentração de renda, desigualdade e violência promovida pela lógica do mercado</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Jorge Paulo Lemann (AB Inbev), Joseph Safra (Banco Safra), Marcel Hermmann Telles (AB Inbev), Carlos Alberto Sicupira (AB Inbev), Eduardo Saverin (Facebook) e Ermirio Pereira de Moraes (Grupo Votorantim) são as seis pessoas mais ricas do Brasil. Eles concentram, juntos, a mesma riqueza que os 100 milhões mais pobres do país, ou seja, a metade da população brasileira (207,7 milhões).</a:t>
            </a:r>
            <a:endParaRPr lang="pt-BR" sz="1800" b="0" strike="noStrike" spc="-1">
              <a:solidFill>
                <a:srgbClr val="000000"/>
              </a:solidFill>
              <a:uFill>
                <a:solidFill>
                  <a:srgbClr val="FFFFFF"/>
                </a:solidFill>
              </a:uFill>
              <a:latin typeface="Arial"/>
            </a:endParaRPr>
          </a:p>
          <a:p>
            <a:pPr algn="just">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35"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a:t>
            </a:r>
            <a:r>
              <a:rPr lang="pt-BR" sz="2400" b="1" strike="noStrike" spc="-1">
                <a:solidFill>
                  <a:srgbClr val="000000"/>
                </a:solidFill>
                <a:uFill>
                  <a:solidFill>
                    <a:srgbClr val="FFFFFF"/>
                  </a:solidFill>
                </a:uFill>
                <a:latin typeface="Arial"/>
                <a:ea typeface="Microsoft YaHei"/>
              </a:rPr>
              <a:t>Acumulação do capital, concentração de renda, desigualdade e violência promovida pela lógica do mercado</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Segundo Katia Maia, diretora executiva da Oxfam e coordenadora da pesquisa, o Brasil chegou a avançar rumo à correção da desigualdade nos últimos anos, por meio de programas sociais como o Bolsa Família, mas ainda está muito distante de ser um país que enfrenta a desigualdade como prioridade.</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37"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a:t>
            </a:r>
            <a:r>
              <a:rPr lang="pt-BR" sz="2400" b="1" strike="noStrike" spc="-1">
                <a:solidFill>
                  <a:srgbClr val="000000"/>
                </a:solidFill>
                <a:uFill>
                  <a:solidFill>
                    <a:srgbClr val="FFFFFF"/>
                  </a:solidFill>
                </a:uFill>
                <a:latin typeface="Arial"/>
                <a:ea typeface="Microsoft YaHei"/>
              </a:rPr>
              <a:t>Acumulação do capital, concentração de renda, desigualdade e violência promovida pela lógica do mercado</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Além disso, de acordo com ela, somente aumentar a inclusão dos mais pobres não resolve o problema. "Na base da pirâmide houve inclusão nos últimos anos, mas a questão é o topo", diz. "Ampliar a base é importante, mas existe um limite. E se você não redistribui o que tem no topo, chega um momento em que não tem como ampliar a base", explica.</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39"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a:t>
            </a:r>
            <a:r>
              <a:rPr lang="pt-BR" sz="2400" b="1" strike="noStrike" spc="-1">
                <a:solidFill>
                  <a:srgbClr val="000000"/>
                </a:solidFill>
                <a:uFill>
                  <a:solidFill>
                    <a:srgbClr val="FFFFFF"/>
                  </a:solidFill>
                </a:uFill>
                <a:latin typeface="Arial"/>
                <a:ea typeface="Microsoft YaHei"/>
              </a:rPr>
              <a:t>Acumulação do capital, concentração de renda, desigualdade e violência promovida pela lógica do mercado</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A aprovação da PEC do teto de gastos, de acordo com Katia Maia, é outro ponto importante. Para ela, é uma medida que deveria ser revertida, caso o país realmente deseje avançar na redução da desigualdade. "É uma medida equivocada", diz. "Se você congela o gasto social, você limita o avanço que o Brasil poderia fazer nesta área". Para ela, mais do que controlar a quantidade do gasto, é preciso controlar o equilíbrio orçamentário e saber executar o gasto.</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41"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a:t>
            </a:r>
            <a:r>
              <a:rPr lang="pt-BR" sz="2400" b="1" strike="noStrike" spc="-1">
                <a:solidFill>
                  <a:srgbClr val="000000"/>
                </a:solidFill>
                <a:uFill>
                  <a:solidFill>
                    <a:srgbClr val="FFFFFF"/>
                  </a:solidFill>
                </a:uFill>
                <a:latin typeface="Arial"/>
                <a:ea typeface="Microsoft YaHei"/>
              </a:rPr>
              <a:t>Violação dos direitos fundamentais</a:t>
            </a:r>
            <a:endParaRPr lang="pt-BR" sz="1800" b="0" strike="noStrike" spc="-1">
              <a:solidFill>
                <a:srgbClr val="000000"/>
              </a:solidFill>
              <a:uFill>
                <a:solidFill>
                  <a:srgbClr val="FFFFFF"/>
                </a:solidFill>
              </a:uFill>
              <a:latin typeface="Arial"/>
            </a:endParaRPr>
          </a:p>
          <a:p>
            <a:pPr algn="ctr">
              <a:lnSpc>
                <a:spcPct val="100000"/>
              </a:lnSpc>
            </a:pPr>
            <a:r>
              <a:rPr lang="pt-BR" sz="3200" b="1" strike="noStrike" spc="-1">
                <a:solidFill>
                  <a:srgbClr val="000000"/>
                </a:solidFill>
                <a:uFill>
                  <a:solidFill>
                    <a:srgbClr val="FFFFFF"/>
                  </a:solidFill>
                </a:uFill>
                <a:latin typeface="Arial"/>
                <a:ea typeface="Microsoft YaHei"/>
              </a:rPr>
              <a:t>Relatório sobre direitos humanos no Brasil traz panorama de violações em 2017</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Microsoft YaHei"/>
              </a:rPr>
              <a:t>A 18ª edição do Relatório Direitos Humanos no Brasil foi lançada hoje (5/12) na capital paulista. O documento, organizado pela Rede Social de Justiça e Direitos Humanos, apresenta um panorama das violações ocorridas em 2017.</a:t>
            </a:r>
            <a:endParaRPr lang="pt-BR" sz="1800" b="0" strike="noStrike" spc="-1">
              <a:solidFill>
                <a:srgbClr val="000000"/>
              </a:solidFill>
              <a:uFill>
                <a:solidFill>
                  <a:srgbClr val="FFFFFF"/>
                </a:solidFill>
              </a:uFill>
              <a:latin typeface="Arial"/>
            </a:endParaRPr>
          </a:p>
          <a:p>
            <a:pPr algn="ctr">
              <a:lnSpc>
                <a:spcPct val="100000"/>
              </a:lnSpc>
            </a:pPr>
            <a:r>
              <a:rPr lang="pt-BR" sz="2000" b="1" strike="noStrike" spc="-1">
                <a:solidFill>
                  <a:srgbClr val="000000"/>
                </a:solidFill>
                <a:uFill>
                  <a:solidFill>
                    <a:srgbClr val="FFFFFF"/>
                  </a:solidFill>
                </a:uFill>
                <a:latin typeface="Arial"/>
                <a:ea typeface="Microsoft YaHei"/>
              </a:rPr>
              <a:t>Fonte: </a:t>
            </a:r>
            <a:r>
              <a:rPr lang="pt-BR" sz="2000" b="1" u="sng" strike="noStrike" spc="-1">
                <a:solidFill>
                  <a:srgbClr val="0000FF"/>
                </a:solidFill>
                <a:uFill>
                  <a:solidFill>
                    <a:srgbClr val="FFFFFF"/>
                  </a:solidFill>
                </a:uFill>
                <a:latin typeface="Arial"/>
                <a:ea typeface="Microsoft YaHei"/>
                <a:hlinkClick r:id="rId2"/>
              </a:rPr>
              <a:t>http://agenciabrasil.ebc.com.br/direitos-humanos/noticia/2017-12/relatorio-sobre-direitos-humanos-no-brasil-traz-panorama-de</a:t>
            </a:r>
            <a:endParaRPr lang="pt-BR" sz="1800" b="0" strike="noStrike" spc="-1">
              <a:solidFill>
                <a:srgbClr val="000000"/>
              </a:solidFill>
              <a:uFill>
                <a:solidFill>
                  <a:srgbClr val="FFFFFF"/>
                </a:solidFill>
              </a:uFill>
              <a:latin typeface="Arial"/>
            </a:endParaRPr>
          </a:p>
          <a:p>
            <a:pPr algn="ctr">
              <a:lnSpc>
                <a:spcPct val="100000"/>
              </a:lnSpc>
            </a:pPr>
            <a:r>
              <a:rPr lang="pt-BR" sz="2000" b="1" strike="noStrike" spc="-1">
                <a:solidFill>
                  <a:srgbClr val="000000"/>
                </a:solidFill>
                <a:uFill>
                  <a:solidFill>
                    <a:srgbClr val="FFFFFF"/>
                  </a:solidFill>
                </a:uFill>
                <a:latin typeface="Arial"/>
                <a:ea typeface="Microsoft YaHei"/>
              </a:rPr>
              <a:t>Consultado em 06/12/2017. 18h:20m</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43"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a:t>
            </a:r>
            <a:r>
              <a:rPr lang="pt-BR" sz="2400" b="1" strike="noStrike" spc="-1">
                <a:solidFill>
                  <a:srgbClr val="000000"/>
                </a:solidFill>
                <a:uFill>
                  <a:solidFill>
                    <a:srgbClr val="FFFFFF"/>
                  </a:solidFill>
                </a:uFill>
                <a:latin typeface="Arial"/>
                <a:ea typeface="Microsoft YaHei"/>
              </a:rPr>
              <a:t>Violação dos direitos fundamentais</a:t>
            </a:r>
            <a:endParaRPr lang="pt-BR" sz="1800" b="0" strike="noStrike" spc="-1">
              <a:solidFill>
                <a:srgbClr val="000000"/>
              </a:solidFill>
              <a:uFill>
                <a:solidFill>
                  <a:srgbClr val="FFFFFF"/>
                </a:solidFill>
              </a:uFill>
              <a:latin typeface="Arial"/>
            </a:endParaRPr>
          </a:p>
          <a:p>
            <a:pPr algn="just">
              <a:lnSpc>
                <a:spcPct val="100000"/>
              </a:lnSpc>
            </a:pPr>
            <a:r>
              <a:rPr lang="pt-BR" sz="4000" b="0" strike="noStrike" spc="-1">
                <a:solidFill>
                  <a:srgbClr val="000000"/>
                </a:solidFill>
                <a:uFill>
                  <a:solidFill>
                    <a:srgbClr val="FFFFFF"/>
                  </a:solidFill>
                </a:uFill>
                <a:latin typeface="Arial"/>
                <a:ea typeface="Microsoft YaHei"/>
              </a:rPr>
              <a:t>Entre os temas destacados estão as mudanças na legislação trabalhista e no sistema previdenciário, o aumento das mortes por conflitos agrários, os massacres ocorridos em prisões do país e a restrição do investimento público em áreas sociais.</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45"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a:t>
            </a:r>
            <a:r>
              <a:rPr lang="pt-BR" sz="2400" b="1" strike="noStrike" spc="-1">
                <a:solidFill>
                  <a:srgbClr val="000000"/>
                </a:solidFill>
                <a:uFill>
                  <a:solidFill>
                    <a:srgbClr val="FFFFFF"/>
                  </a:solidFill>
                </a:uFill>
                <a:latin typeface="Arial"/>
                <a:ea typeface="Microsoft YaHei"/>
              </a:rPr>
              <a:t>Violação dos direitos fundamentais</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No tema do investimento público, a auditora aposentada Maria Lucia Fatorelli fala sobre o paradoxo entre a riqueza brasileira e cenário de escassez que vive o país. Tal situação decorre, segundo a autora, “do fraudulento sistema financeiro mundial” (…) O relatório critica ainda a proposta de emenda constitucional (PEC) que estabelece um teto para o investimento público por 20 anos.</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47"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a:t>
            </a:r>
            <a:r>
              <a:rPr lang="pt-BR" sz="2400" b="1" strike="noStrike" spc="-1">
                <a:solidFill>
                  <a:srgbClr val="000000"/>
                </a:solidFill>
                <a:uFill>
                  <a:solidFill>
                    <a:srgbClr val="FFFFFF"/>
                  </a:solidFill>
                </a:uFill>
                <a:latin typeface="Arial"/>
                <a:ea typeface="Microsoft YaHei"/>
              </a:rPr>
              <a:t>Violação dos direitos fundamentais</a:t>
            </a:r>
            <a:endParaRPr lang="pt-BR" sz="1800" b="0" strike="noStrike" spc="-1">
              <a:solidFill>
                <a:srgbClr val="000000"/>
              </a:solidFill>
              <a:uFill>
                <a:solidFill>
                  <a:srgbClr val="FFFFFF"/>
                </a:solidFill>
              </a:uFill>
              <a:latin typeface="Arial"/>
            </a:endParaRPr>
          </a:p>
          <a:p>
            <a:pPr algn="just">
              <a:lnSpc>
                <a:spcPct val="100000"/>
              </a:lnSpc>
            </a:pPr>
            <a:r>
              <a:rPr lang="pt-BR" sz="4000" b="0" strike="noStrike" spc="-1">
                <a:solidFill>
                  <a:srgbClr val="000000"/>
                </a:solidFill>
                <a:uFill>
                  <a:solidFill>
                    <a:srgbClr val="FFFFFF"/>
                  </a:solidFill>
                </a:uFill>
                <a:latin typeface="Arial"/>
                <a:ea typeface="Microsoft YaHei"/>
              </a:rPr>
              <a:t>O relatório traz dados do Plano Nacional de Adaptação à Mudança do Clima, que estima que “mais de 80 milhões de brasileiros estejam em situação de vulnerabilidade às mudanças climáticas e indica a pobreza como um dos fatores que mais contribuem para isso”.</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49"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a:t>
            </a:r>
            <a:r>
              <a:rPr lang="pt-BR" sz="2400" b="1" strike="noStrike" spc="-1">
                <a:solidFill>
                  <a:srgbClr val="000000"/>
                </a:solidFill>
                <a:uFill>
                  <a:solidFill>
                    <a:srgbClr val="FFFFFF"/>
                  </a:solidFill>
                </a:uFill>
                <a:latin typeface="Arial"/>
                <a:ea typeface="Microsoft YaHei"/>
              </a:rPr>
              <a:t>Violação dos direitos fundamentais</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O acirramento dos conflitos no campo brasileiro também foi destacado no relatório de 2017. Em texto assinado por Thiago Valetim, da Comissão Pastoral da Terra (CPT), ele relembra as mortes de dez trabalhadores rurais em Pau D'Arco, no Pará, e os ataques aos índios da etnia Gamela, no Maranhão, entre outros episódios.</a:t>
            </a:r>
            <a:r>
              <a:rPr lang="pt-BR" sz="4000" b="0" strike="noStrike" spc="-1">
                <a:solidFill>
                  <a:srgbClr val="000000"/>
                </a:solidFill>
                <a:uFill>
                  <a:solidFill>
                    <a:srgbClr val="FFFFFF"/>
                  </a:solidFill>
                </a:uFill>
                <a:latin typeface="Arial"/>
                <a:ea typeface="Microsoft YaHei"/>
              </a:rPr>
              <a:t> </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51"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a:t>
            </a:r>
            <a:r>
              <a:rPr lang="pt-BR" sz="2400" b="1" strike="noStrike" spc="-1">
                <a:solidFill>
                  <a:srgbClr val="000000"/>
                </a:solidFill>
                <a:uFill>
                  <a:solidFill>
                    <a:srgbClr val="FFFFFF"/>
                  </a:solidFill>
                </a:uFill>
                <a:latin typeface="Arial"/>
                <a:ea typeface="Microsoft YaHei"/>
              </a:rPr>
              <a:t>Violação dos direitos fundamentais</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Os massacres nos presídios neste ano são retratados em artigo assinado por Camila Nunes, professora da Universidade Federal do ABC (UFABC) e Juliana Gonçalves Melo, professora da Universidade Federal do Rio Grande do Norte (UFRN). Elas lembram a matança ocorrida do início deste ano em presídios do Amazonas, Roraima e Rio Grande do Norte.</a:t>
            </a:r>
            <a:r>
              <a:rPr lang="pt-BR" sz="4000" b="0" strike="noStrike" spc="-1">
                <a:solidFill>
                  <a:srgbClr val="000000"/>
                </a:solidFill>
                <a:uFill>
                  <a:solidFill>
                    <a:srgbClr val="FFFFFF"/>
                  </a:solidFill>
                </a:uFill>
                <a:latin typeface="Arial"/>
                <a:ea typeface="Microsoft YaHei"/>
              </a:rPr>
              <a:t> </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Objetivos específicos</a:t>
            </a:r>
            <a:endParaRPr lang="pt-BR" sz="1800" b="0" strike="noStrike" spc="-1">
              <a:solidFill>
                <a:srgbClr val="000000"/>
              </a:solidFill>
              <a:uFill>
                <a:solidFill>
                  <a:srgbClr val="FFFFFF"/>
                </a:solidFill>
              </a:uFill>
              <a:latin typeface="Arial"/>
            </a:endParaRPr>
          </a:p>
        </p:txBody>
      </p:sp>
      <p:sp>
        <p:nvSpPr>
          <p:cNvPr id="81" name="CustomShape 2"/>
          <p:cNvSpPr/>
          <p:nvPr/>
        </p:nvSpPr>
        <p:spPr>
          <a:xfrm>
            <a:off x="504000" y="1823760"/>
            <a:ext cx="907056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600" b="0" strike="noStrike" spc="-1">
                <a:solidFill>
                  <a:srgbClr val="000000"/>
                </a:solidFill>
                <a:uFill>
                  <a:solidFill>
                    <a:srgbClr val="FFFFFF"/>
                  </a:solidFill>
                </a:uFill>
                <a:latin typeface="Arial"/>
                <a:ea typeface="DejaVu Sans"/>
              </a:rPr>
              <a:t>01 – Anunciar a Boa Nova da fraternidade e da paz, estimulando ações concretas que expressem a conversão e a reconciliação no espírito quaresmal.</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DejaVu Sans"/>
              </a:rPr>
              <a:t>02 – Analisar as múltiplas formas de violência, considerando suas causas e consequências na sociedade brasileira, especialmente as provocadas pelo tráfico de drogas;</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VER - II- Sócio estrutural</a:t>
            </a:r>
            <a:endParaRPr lang="pt-BR" sz="1800" b="0" strike="noStrike" spc="-1">
              <a:solidFill>
                <a:srgbClr val="000000"/>
              </a:solidFill>
              <a:uFill>
                <a:solidFill>
                  <a:srgbClr val="FFFFFF"/>
                </a:solidFill>
              </a:uFill>
              <a:latin typeface="Arial"/>
            </a:endParaRPr>
          </a:p>
        </p:txBody>
      </p:sp>
      <p:sp>
        <p:nvSpPr>
          <p:cNvPr id="153"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a:t>
            </a:r>
            <a:r>
              <a:rPr lang="pt-BR" sz="2400" b="1" strike="noStrike" spc="-1">
                <a:solidFill>
                  <a:srgbClr val="000000"/>
                </a:solidFill>
                <a:uFill>
                  <a:solidFill>
                    <a:srgbClr val="FFFFFF"/>
                  </a:solidFill>
                </a:uFill>
                <a:latin typeface="Arial"/>
                <a:ea typeface="Microsoft YaHei"/>
              </a:rPr>
              <a:t>Violação dos direitos fundamentais</a:t>
            </a:r>
            <a:endParaRPr lang="pt-BR" sz="1800" b="0" strike="noStrike" spc="-1">
              <a:solidFill>
                <a:srgbClr val="000000"/>
              </a:solidFill>
              <a:uFill>
                <a:solidFill>
                  <a:srgbClr val="FFFFFF"/>
                </a:solidFill>
              </a:uFill>
              <a:latin typeface="Arial"/>
            </a:endParaRPr>
          </a:p>
          <a:p>
            <a:pPr algn="just">
              <a:lnSpc>
                <a:spcPct val="100000"/>
              </a:lnSpc>
            </a:pPr>
            <a:r>
              <a:rPr lang="pt-BR" sz="4000" b="0" strike="noStrike" spc="-1">
                <a:solidFill>
                  <a:srgbClr val="000000"/>
                </a:solidFill>
                <a:uFill>
                  <a:solidFill>
                    <a:srgbClr val="FFFFFF"/>
                  </a:solidFill>
                </a:uFill>
                <a:latin typeface="Arial"/>
                <a:ea typeface="Microsoft YaHei"/>
              </a:rPr>
              <a:t>Ao refletir sobre a violência no país, as autoras destacam o aumento do encarceramento no Brasil, que passou de 135,38 presos para cada 100 mil habitantes em 2001 para uma taxa de 306,22.</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000" b="1" strike="noStrike" spc="-1">
                <a:solidFill>
                  <a:srgbClr val="000000"/>
                </a:solidFill>
                <a:uFill>
                  <a:solidFill>
                    <a:srgbClr val="FFFFFF"/>
                  </a:solidFill>
                </a:uFill>
                <a:latin typeface="Arial"/>
                <a:ea typeface="Microsoft YaHei"/>
              </a:rPr>
              <a:t>VER - III- Manifestações da violência na sociedade</a:t>
            </a:r>
            <a:endParaRPr lang="pt-BR" sz="1800" b="0" strike="noStrike" spc="-1">
              <a:solidFill>
                <a:srgbClr val="000000"/>
              </a:solidFill>
              <a:uFill>
                <a:solidFill>
                  <a:srgbClr val="FFFFFF"/>
                </a:solidFill>
              </a:uFill>
              <a:latin typeface="Arial"/>
            </a:endParaRPr>
          </a:p>
        </p:txBody>
      </p:sp>
      <p:sp>
        <p:nvSpPr>
          <p:cNvPr id="155"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Drogas, ação policial e o papel do judiciário</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O narcotráfico movimenta mais de 400 bilhões de dólares por ano, sendo um dos setores mais lucrativos da economia mundial.</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A guerra às drogas criminaliza o pequeno varejista e o usuário e favorece os grandes empresários de drogas e o sistema financeiro internacional.</a:t>
            </a:r>
            <a:r>
              <a:rPr lang="pt-BR" sz="4000" b="0" strike="noStrike" spc="-1">
                <a:solidFill>
                  <a:srgbClr val="000000"/>
                </a:solidFill>
                <a:uFill>
                  <a:solidFill>
                    <a:srgbClr val="FFFFFF"/>
                  </a:solidFill>
                </a:uFill>
                <a:latin typeface="Arial"/>
                <a:ea typeface="Microsoft YaHei"/>
              </a:rPr>
              <a:t> </a:t>
            </a:r>
            <a:r>
              <a:rPr lang="pt-BR" sz="2400" b="1" strike="noStrike" spc="-1">
                <a:solidFill>
                  <a:srgbClr val="000000"/>
                </a:solidFill>
                <a:uFill>
                  <a:solidFill>
                    <a:srgbClr val="FFFFFF"/>
                  </a:solidFill>
                </a:uFill>
                <a:latin typeface="Arial"/>
                <a:ea typeface="Microsoft YaHei"/>
              </a:rPr>
              <a:t>(CF2018- Texto Base nº107)</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000" b="1" strike="noStrike" spc="-1">
                <a:solidFill>
                  <a:srgbClr val="000000"/>
                </a:solidFill>
                <a:uFill>
                  <a:solidFill>
                    <a:srgbClr val="FFFFFF"/>
                  </a:solidFill>
                </a:uFill>
                <a:latin typeface="Arial"/>
                <a:ea typeface="Microsoft YaHei"/>
              </a:rPr>
              <a:t>VER - III- Manifestações da violência na sociedade</a:t>
            </a:r>
            <a:endParaRPr lang="pt-BR" sz="1800" b="0" strike="noStrike" spc="-1">
              <a:solidFill>
                <a:srgbClr val="000000"/>
              </a:solidFill>
              <a:uFill>
                <a:solidFill>
                  <a:srgbClr val="FFFFFF"/>
                </a:solidFill>
              </a:uFill>
              <a:latin typeface="Arial"/>
            </a:endParaRPr>
          </a:p>
        </p:txBody>
      </p:sp>
      <p:sp>
        <p:nvSpPr>
          <p:cNvPr id="157"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Drogas, ação policial e o papel do judiciário</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Microsoft YaHei"/>
              </a:rPr>
              <a:t>Ao invés de os governos nacionais e os sistemas internacionais de combate às drogas somarem esforços no combate à produção e distribuição das drogas, onde se encontram os grandes traficantes, a política de repressão às drogas está seletivamente direcionada aos usuários e microtraficantes. Eventualmente, para ludibriar a sociedade, prende-se um grande negociante desse lucrativo comércio sem, contudo, extirpar sua rede poderosa de relações criminosas.</a:t>
            </a:r>
            <a:r>
              <a:rPr lang="pt-BR" sz="4000" b="0" strike="noStrike" spc="-1">
                <a:solidFill>
                  <a:srgbClr val="000000"/>
                </a:solidFill>
                <a:uFill>
                  <a:solidFill>
                    <a:srgbClr val="FFFFFF"/>
                  </a:solidFill>
                </a:uFill>
                <a:latin typeface="Arial"/>
                <a:ea typeface="Microsoft YaHei"/>
              </a:rPr>
              <a:t> </a:t>
            </a:r>
            <a:r>
              <a:rPr lang="pt-BR" sz="2200" b="1" strike="noStrike" spc="-1">
                <a:solidFill>
                  <a:srgbClr val="000000"/>
                </a:solidFill>
                <a:uFill>
                  <a:solidFill>
                    <a:srgbClr val="FFFFFF"/>
                  </a:solidFill>
                </a:uFill>
                <a:latin typeface="Arial"/>
                <a:ea typeface="Microsoft YaHei"/>
              </a:rPr>
              <a:t>(CF2018- Texto Base nº111)</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000" b="1" strike="noStrike" spc="-1">
                <a:solidFill>
                  <a:srgbClr val="000000"/>
                </a:solidFill>
                <a:uFill>
                  <a:solidFill>
                    <a:srgbClr val="FFFFFF"/>
                  </a:solidFill>
                </a:uFill>
                <a:latin typeface="Arial"/>
                <a:ea typeface="Microsoft YaHei"/>
              </a:rPr>
              <a:t>VER - III- Manifestações da violência na sociedade</a:t>
            </a:r>
            <a:endParaRPr lang="pt-BR" sz="1800" b="0" strike="noStrike" spc="-1">
              <a:solidFill>
                <a:srgbClr val="000000"/>
              </a:solidFill>
              <a:uFill>
                <a:solidFill>
                  <a:srgbClr val="FFFFFF"/>
                </a:solidFill>
              </a:uFill>
              <a:latin typeface="Arial"/>
            </a:endParaRPr>
          </a:p>
        </p:txBody>
      </p:sp>
      <p:sp>
        <p:nvSpPr>
          <p:cNvPr id="159"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Drogas, ação policial e o papel do judiciário</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O impacto do aprisionamento em massa decorrente do tráfico de drogas se tornou um problema mundial devido a guerra às drogas. Segundo a London School of Economics, 40% dos nove milhões de presos em todo o mundo foram aprisionados em razão do comércio e do uso de substâncias consideradas ilícitas.</a:t>
            </a:r>
            <a:r>
              <a:rPr lang="pt-BR" sz="6159" b="0" strike="noStrike" spc="-1">
                <a:solidFill>
                  <a:srgbClr val="000000"/>
                </a:solidFill>
                <a:uFill>
                  <a:solidFill>
                    <a:srgbClr val="FFFFFF"/>
                  </a:solidFill>
                </a:uFill>
                <a:latin typeface="Arial"/>
                <a:ea typeface="Microsoft YaHei"/>
              </a:rPr>
              <a:t> </a:t>
            </a:r>
            <a:endParaRPr lang="pt-BR" sz="1800" b="0" strike="noStrike" spc="-1">
              <a:solidFill>
                <a:srgbClr val="000000"/>
              </a:solidFill>
              <a:uFill>
                <a:solidFill>
                  <a:srgbClr val="FFFFFF"/>
                </a:solidFill>
              </a:uFill>
              <a:latin typeface="Arial"/>
            </a:endParaRPr>
          </a:p>
          <a:p>
            <a:pPr algn="just">
              <a:lnSpc>
                <a:spcPct val="100000"/>
              </a:lnSpc>
            </a:pPr>
            <a:r>
              <a:rPr lang="pt-BR" sz="2000" b="1" strike="noStrike" spc="-1">
                <a:solidFill>
                  <a:srgbClr val="000000"/>
                </a:solidFill>
                <a:uFill>
                  <a:solidFill>
                    <a:srgbClr val="FFFFFF"/>
                  </a:solidFill>
                </a:uFill>
                <a:latin typeface="Arial"/>
                <a:ea typeface="Microsoft YaHei"/>
              </a:rPr>
              <a:t>(CF2018- Texto Base nº113)</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000" b="1" strike="noStrike" spc="-1">
                <a:solidFill>
                  <a:srgbClr val="000000"/>
                </a:solidFill>
                <a:uFill>
                  <a:solidFill>
                    <a:srgbClr val="FFFFFF"/>
                  </a:solidFill>
                </a:uFill>
                <a:latin typeface="Arial"/>
                <a:ea typeface="Microsoft YaHei"/>
              </a:rPr>
              <a:t>VER - III- Manifestações da violência na sociedade</a:t>
            </a:r>
            <a:endParaRPr lang="pt-BR" sz="1800" b="0" strike="noStrike" spc="-1">
              <a:solidFill>
                <a:srgbClr val="000000"/>
              </a:solidFill>
              <a:uFill>
                <a:solidFill>
                  <a:srgbClr val="FFFFFF"/>
                </a:solidFill>
              </a:uFill>
              <a:latin typeface="Arial"/>
            </a:endParaRPr>
          </a:p>
        </p:txBody>
      </p:sp>
      <p:sp>
        <p:nvSpPr>
          <p:cNvPr id="161"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Drogas, ação policial e o papel do judiciário</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Vale destacar que esse encarceramento em massa tem um perfil socioeconômico e étnico-racial-geracional bem determinado. O levantamento do Departamento Penitenciário (Depen) aponta que 67% dos presos no Brasil são negros, 56% têm entre 18 e 29 anos, e 53% não completaram sequer o Ensino Fundamental. No caso do encarceramento feminino, 63% das mulheres estão presas por tráfi co de drogas.</a:t>
            </a:r>
            <a:r>
              <a:rPr lang="pt-BR" sz="2000" b="1" strike="noStrike" spc="-1">
                <a:solidFill>
                  <a:srgbClr val="000000"/>
                </a:solidFill>
                <a:uFill>
                  <a:solidFill>
                    <a:srgbClr val="FFFFFF"/>
                  </a:solidFill>
                </a:uFill>
                <a:latin typeface="Arial"/>
                <a:ea typeface="Microsoft YaHei"/>
              </a:rPr>
              <a:t> (CF2018- Texto Base nº114)</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000" b="1" strike="noStrike" spc="-1">
                <a:solidFill>
                  <a:srgbClr val="000000"/>
                </a:solidFill>
                <a:uFill>
                  <a:solidFill>
                    <a:srgbClr val="FFFFFF"/>
                  </a:solidFill>
                </a:uFill>
                <a:latin typeface="Arial"/>
                <a:ea typeface="Microsoft YaHei"/>
              </a:rPr>
              <a:t>VER - III- Manifestações da violência na sociedade</a:t>
            </a:r>
            <a:endParaRPr lang="pt-BR" sz="1800" b="0" strike="noStrike" spc="-1">
              <a:solidFill>
                <a:srgbClr val="000000"/>
              </a:solidFill>
              <a:uFill>
                <a:solidFill>
                  <a:srgbClr val="FFFFFF"/>
                </a:solidFill>
              </a:uFill>
              <a:latin typeface="Arial"/>
            </a:endParaRPr>
          </a:p>
        </p:txBody>
      </p:sp>
      <p:sp>
        <p:nvSpPr>
          <p:cNvPr id="163"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Drogas, ação policial e o papel do judiciário</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Microsoft YaHei"/>
              </a:rPr>
              <a:t>A polícia é uma presença que deve ajudar na superação da violência. As frequentes denúncias de corrupção policial e de práticas ilegais, adotadas supostamente ao se imporem a lei e a ordem, geram um sentimento ambíguo na população. Por um lado, combina-se o sentimento de vulnerabilidade e a excessiva simplicidade na interpretação que se faz do aumento da criminalidade. </a:t>
            </a:r>
            <a:r>
              <a:rPr lang="pt-BR" sz="1800" b="1" strike="noStrike" spc="-1">
                <a:solidFill>
                  <a:srgbClr val="000000"/>
                </a:solidFill>
                <a:uFill>
                  <a:solidFill>
                    <a:srgbClr val="FFFFFF"/>
                  </a:solidFill>
                </a:uFill>
                <a:latin typeface="Arial"/>
                <a:ea typeface="Microsoft YaHei"/>
              </a:rPr>
              <a:t>(CF2018- Texto Base nº120)</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000" b="1" strike="noStrike" spc="-1">
                <a:solidFill>
                  <a:srgbClr val="000000"/>
                </a:solidFill>
                <a:uFill>
                  <a:solidFill>
                    <a:srgbClr val="FFFFFF"/>
                  </a:solidFill>
                </a:uFill>
                <a:latin typeface="Arial"/>
                <a:ea typeface="Microsoft YaHei"/>
              </a:rPr>
              <a:t>VER - III- Manifestações da violência na sociedade</a:t>
            </a:r>
            <a:endParaRPr lang="pt-BR" sz="1800" b="0" strike="noStrike" spc="-1">
              <a:solidFill>
                <a:srgbClr val="000000"/>
              </a:solidFill>
              <a:uFill>
                <a:solidFill>
                  <a:srgbClr val="FFFFFF"/>
                </a:solidFill>
              </a:uFill>
              <a:latin typeface="Arial"/>
            </a:endParaRPr>
          </a:p>
        </p:txBody>
      </p:sp>
      <p:sp>
        <p:nvSpPr>
          <p:cNvPr id="165"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Drogas, ação policial e o papel do judiciário</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Em tal condição, é comum que se enxergue, como única solução para o problema da violência, o aumento do policiamento e o recrudescimento das leis penais. Por outro lado, persiste a desconfiança nos órgãos responsáveis pela ordem e pela segurança.</a:t>
            </a:r>
            <a:r>
              <a:rPr lang="pt-BR" sz="2800" b="0" strike="noStrike" spc="-1">
                <a:solidFill>
                  <a:srgbClr val="000000"/>
                </a:solidFill>
                <a:uFill>
                  <a:solidFill>
                    <a:srgbClr val="FFFFFF"/>
                  </a:solidFill>
                </a:uFill>
                <a:latin typeface="Arial"/>
                <a:ea typeface="Microsoft YaHei"/>
              </a:rPr>
              <a:t> </a:t>
            </a:r>
            <a:r>
              <a:rPr lang="pt-BR" sz="1800" b="1" strike="noStrike" spc="-1">
                <a:solidFill>
                  <a:srgbClr val="000000"/>
                </a:solidFill>
                <a:uFill>
                  <a:solidFill>
                    <a:srgbClr val="FFFFFF"/>
                  </a:solidFill>
                </a:uFill>
                <a:latin typeface="Arial"/>
                <a:ea typeface="Microsoft YaHei"/>
              </a:rPr>
              <a:t>(CF2018- Texto Base nº120)</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000" b="1" strike="noStrike" spc="-1">
                <a:solidFill>
                  <a:srgbClr val="000000"/>
                </a:solidFill>
                <a:uFill>
                  <a:solidFill>
                    <a:srgbClr val="FFFFFF"/>
                  </a:solidFill>
                </a:uFill>
                <a:latin typeface="Arial"/>
                <a:ea typeface="Microsoft YaHei"/>
              </a:rPr>
              <a:t>VER - III- Manifestações da violência na sociedade</a:t>
            </a:r>
            <a:endParaRPr lang="pt-BR" sz="1800" b="0" strike="noStrike" spc="-1">
              <a:solidFill>
                <a:srgbClr val="000000"/>
              </a:solidFill>
              <a:uFill>
                <a:solidFill>
                  <a:srgbClr val="FFFFFF"/>
                </a:solidFill>
              </a:uFill>
              <a:latin typeface="Arial"/>
            </a:endParaRPr>
          </a:p>
        </p:txBody>
      </p:sp>
      <p:sp>
        <p:nvSpPr>
          <p:cNvPr id="167"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Drogas, ação policial e o papel do judiciário</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A eficiência do sistema de justiça criminal é ingrediente indispensável não somente para a diminuição da sensação de impunidade, como também para a dissuasão de práticas criminosas e a consolidação de sociedades mais justas e igualitárias.</a:t>
            </a:r>
            <a:endParaRPr lang="pt-BR" sz="1800" b="0" strike="noStrike" spc="-1">
              <a:solidFill>
                <a:srgbClr val="000000"/>
              </a:solidFill>
              <a:uFill>
                <a:solidFill>
                  <a:srgbClr val="FFFFFF"/>
                </a:solidFill>
              </a:uFill>
              <a:latin typeface="Arial"/>
            </a:endParaRPr>
          </a:p>
          <a:p>
            <a:pPr algn="just">
              <a:lnSpc>
                <a:spcPct val="100000"/>
              </a:lnSpc>
            </a:pPr>
            <a:r>
              <a:rPr lang="pt-BR" sz="1800" b="1" strike="noStrike" spc="-1">
                <a:solidFill>
                  <a:srgbClr val="000000"/>
                </a:solidFill>
                <a:uFill>
                  <a:solidFill>
                    <a:srgbClr val="FFFFFF"/>
                  </a:solidFill>
                </a:uFill>
                <a:latin typeface="Arial"/>
                <a:ea typeface="Microsoft YaHei"/>
              </a:rPr>
              <a:t>(CF2018- Texto Base nº120)</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000" b="1" strike="noStrike" spc="-1">
                <a:solidFill>
                  <a:srgbClr val="000000"/>
                </a:solidFill>
                <a:uFill>
                  <a:solidFill>
                    <a:srgbClr val="FFFFFF"/>
                  </a:solidFill>
                </a:uFill>
                <a:latin typeface="Arial"/>
                <a:ea typeface="Microsoft YaHei"/>
              </a:rPr>
              <a:t>VER - III- Manifestações da violência na sociedade</a:t>
            </a:r>
            <a:endParaRPr lang="pt-BR" sz="1800" b="0" strike="noStrike" spc="-1">
              <a:solidFill>
                <a:srgbClr val="000000"/>
              </a:solidFill>
              <a:uFill>
                <a:solidFill>
                  <a:srgbClr val="FFFFFF"/>
                </a:solidFill>
              </a:uFill>
              <a:latin typeface="Arial"/>
            </a:endParaRPr>
          </a:p>
        </p:txBody>
      </p:sp>
      <p:sp>
        <p:nvSpPr>
          <p:cNvPr id="169"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200" b="1" strike="noStrike" spc="-1">
                <a:solidFill>
                  <a:srgbClr val="000000"/>
                </a:solidFill>
                <a:uFill>
                  <a:solidFill>
                    <a:srgbClr val="FFFFFF"/>
                  </a:solidFill>
                </a:uFill>
                <a:latin typeface="Arial"/>
                <a:ea typeface="Microsoft YaHei"/>
              </a:rPr>
              <a:t>– Drogas, ação policial e o papel do judiciário</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Um sistema judiciário moroso e seletivo certamente produz resultados negativos no sistema de segurança pública. No caso brasileiro, os impactos da execução criminal são responsáveis, segundo o Conselho Nacional de Justiça, pelas altas taxas de congestionamento de todo o sistema judiciário brasileiro.</a:t>
            </a:r>
            <a:r>
              <a:rPr lang="pt-BR" sz="1800" b="1" strike="noStrike" spc="-1">
                <a:solidFill>
                  <a:srgbClr val="000000"/>
                </a:solidFill>
                <a:uFill>
                  <a:solidFill>
                    <a:srgbClr val="FFFFFF"/>
                  </a:solidFill>
                </a:uFill>
                <a:latin typeface="Arial"/>
                <a:ea typeface="Microsoft YaHei"/>
              </a:rPr>
              <a:t>(CF2018- Texto Base nº120)</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JULGAR</a:t>
            </a:r>
            <a:endParaRPr lang="pt-BR" sz="1800" b="0" strike="noStrike" spc="-1">
              <a:solidFill>
                <a:srgbClr val="000000"/>
              </a:solidFill>
              <a:uFill>
                <a:solidFill>
                  <a:srgbClr val="FFFFFF"/>
                </a:solidFill>
              </a:uFill>
              <a:latin typeface="Arial"/>
            </a:endParaRPr>
          </a:p>
        </p:txBody>
      </p:sp>
      <p:sp>
        <p:nvSpPr>
          <p:cNvPr id="171" name="CustomShape 2"/>
          <p:cNvSpPr/>
          <p:nvPr/>
        </p:nvSpPr>
        <p:spPr>
          <a:xfrm>
            <a:off x="504000" y="1823760"/>
            <a:ext cx="907056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4400" b="1" strike="noStrike" spc="-1">
                <a:solidFill>
                  <a:srgbClr val="000000"/>
                </a:solidFill>
                <a:uFill>
                  <a:solidFill>
                    <a:srgbClr val="FFFFFF"/>
                  </a:solidFill>
                </a:uFill>
                <a:latin typeface="Arial"/>
                <a:ea typeface="DejaVu Sans"/>
              </a:rPr>
              <a:t>Dividido em 2 eixos: </a:t>
            </a:r>
            <a:endParaRPr lang="pt-BR" sz="1800" b="0" strike="noStrike" spc="-1">
              <a:solidFill>
                <a:srgbClr val="000000"/>
              </a:solidFill>
              <a:uFill>
                <a:solidFill>
                  <a:srgbClr val="FFFFFF"/>
                </a:solidFill>
              </a:uFill>
              <a:latin typeface="Arial"/>
            </a:endParaRPr>
          </a:p>
          <a:p>
            <a:endParaRPr lang="pt-BR" sz="1800" b="0" strike="noStrike" spc="-1">
              <a:solidFill>
                <a:srgbClr val="000000"/>
              </a:solidFill>
              <a:uFill>
                <a:solidFill>
                  <a:srgbClr val="FFFFFF"/>
                </a:solidFill>
              </a:uFill>
              <a:latin typeface="Arial"/>
            </a:endParaRPr>
          </a:p>
          <a:p>
            <a:pPr algn="ctr">
              <a:lnSpc>
                <a:spcPct val="100000"/>
              </a:lnSpc>
            </a:pPr>
            <a:r>
              <a:rPr lang="pt-BR" sz="4400" b="0" strike="noStrike" spc="-1">
                <a:solidFill>
                  <a:srgbClr val="000000"/>
                </a:solidFill>
                <a:uFill>
                  <a:solidFill>
                    <a:srgbClr val="FFFFFF"/>
                  </a:solidFill>
                </a:uFill>
                <a:latin typeface="Arial"/>
                <a:ea typeface="DejaVu Sans"/>
              </a:rPr>
              <a:t>I- Sagrada Escritura;</a:t>
            </a:r>
            <a:endParaRPr lang="pt-BR" sz="1800" b="0" strike="noStrike" spc="-1">
              <a:solidFill>
                <a:srgbClr val="000000"/>
              </a:solidFill>
              <a:uFill>
                <a:solidFill>
                  <a:srgbClr val="FFFFFF"/>
                </a:solidFill>
              </a:uFill>
              <a:latin typeface="Arial"/>
            </a:endParaRPr>
          </a:p>
          <a:p>
            <a:pPr algn="ctr">
              <a:lnSpc>
                <a:spcPct val="100000"/>
              </a:lnSpc>
            </a:pPr>
            <a:r>
              <a:rPr lang="pt-BR" sz="4400" b="0" strike="noStrike" spc="-1">
                <a:solidFill>
                  <a:srgbClr val="000000"/>
                </a:solidFill>
                <a:uFill>
                  <a:solidFill>
                    <a:srgbClr val="FFFFFF"/>
                  </a:solidFill>
                </a:uFill>
                <a:latin typeface="Arial"/>
                <a:ea typeface="DejaVu Sans"/>
              </a:rPr>
              <a:t> </a:t>
            </a:r>
            <a:endParaRPr lang="pt-BR" sz="1800" b="0" strike="noStrike" spc="-1">
              <a:solidFill>
                <a:srgbClr val="000000"/>
              </a:solidFill>
              <a:uFill>
                <a:solidFill>
                  <a:srgbClr val="FFFFFF"/>
                </a:solidFill>
              </a:uFill>
              <a:latin typeface="Arial"/>
            </a:endParaRPr>
          </a:p>
          <a:p>
            <a:pPr algn="ctr">
              <a:lnSpc>
                <a:spcPct val="100000"/>
              </a:lnSpc>
            </a:pPr>
            <a:r>
              <a:rPr lang="pt-BR" sz="4400" b="0" strike="noStrike" spc="-1">
                <a:solidFill>
                  <a:srgbClr val="000000"/>
                </a:solidFill>
                <a:uFill>
                  <a:solidFill>
                    <a:srgbClr val="FFFFFF"/>
                  </a:solidFill>
                </a:uFill>
                <a:latin typeface="Arial"/>
                <a:ea typeface="DejaVu Sans"/>
              </a:rPr>
              <a:t>II- Magistério.</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Objetivos específicos</a:t>
            </a:r>
            <a:endParaRPr lang="pt-BR" sz="1800" b="0" strike="noStrike" spc="-1">
              <a:solidFill>
                <a:srgbClr val="000000"/>
              </a:solidFill>
              <a:uFill>
                <a:solidFill>
                  <a:srgbClr val="FFFFFF"/>
                </a:solidFill>
              </a:uFill>
              <a:latin typeface="Arial"/>
            </a:endParaRPr>
          </a:p>
        </p:txBody>
      </p:sp>
      <p:sp>
        <p:nvSpPr>
          <p:cNvPr id="83"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200" b="0" strike="noStrike" spc="-1">
                <a:solidFill>
                  <a:srgbClr val="000000"/>
                </a:solidFill>
                <a:uFill>
                  <a:solidFill>
                    <a:srgbClr val="FFFFFF"/>
                  </a:solidFill>
                </a:uFill>
                <a:latin typeface="Arial"/>
                <a:ea typeface="DejaVu Sans"/>
              </a:rPr>
              <a:t>03 – Identificar o alcance da violência nas realidades urbana e rural de nosso país, propondo caminhos de superação a partir do diálogo, da misericórdia e da justiça em sintonia com o Ensino Social da Igreja.</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DejaVu Sans"/>
              </a:rPr>
              <a:t>04 – Valorizar a família e a escola como espaços de convivência fraterna, de educação para a paz e de testemunho do amor e do perdão</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DejaVu Sans"/>
              </a:rPr>
              <a:t>05 – Identificar, acompanhar e reivindicar políticas públicas de superação da desigualdade social e da violência.</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JULGAR</a:t>
            </a:r>
            <a:endParaRPr lang="pt-BR" sz="1800" b="0" strike="noStrike" spc="-1">
              <a:solidFill>
                <a:srgbClr val="000000"/>
              </a:solidFill>
              <a:uFill>
                <a:solidFill>
                  <a:srgbClr val="FFFFFF"/>
                </a:solidFill>
              </a:uFill>
              <a:latin typeface="Arial"/>
            </a:endParaRPr>
          </a:p>
        </p:txBody>
      </p:sp>
      <p:sp>
        <p:nvSpPr>
          <p:cNvPr id="173" name="CustomShape 2"/>
          <p:cNvSpPr/>
          <p:nvPr/>
        </p:nvSpPr>
        <p:spPr>
          <a:xfrm>
            <a:off x="504000" y="1823760"/>
            <a:ext cx="907056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2200" b="1" strike="noStrike" spc="-1">
                <a:solidFill>
                  <a:srgbClr val="000000"/>
                </a:solidFill>
                <a:uFill>
                  <a:solidFill>
                    <a:srgbClr val="FFFFFF"/>
                  </a:solidFill>
                </a:uFill>
                <a:latin typeface="Arial"/>
                <a:ea typeface="DejaVu Sans"/>
              </a:rPr>
              <a:t>I- Sagrada Escritura:</a:t>
            </a:r>
            <a:endParaRPr lang="pt-BR" sz="1800" b="0" strike="noStrike" spc="-1">
              <a:solidFill>
                <a:srgbClr val="000000"/>
              </a:solidFill>
              <a:uFill>
                <a:solidFill>
                  <a:srgbClr val="FFFFFF"/>
                </a:solidFill>
              </a:uFill>
              <a:latin typeface="Arial"/>
            </a:endParaRPr>
          </a:p>
          <a:p>
            <a:endParaRPr lang="pt-BR" sz="1800" b="0" strike="noStrike" spc="-1">
              <a:solidFill>
                <a:srgbClr val="000000"/>
              </a:solidFill>
              <a:uFill>
                <a:solidFill>
                  <a:srgbClr val="FFFFFF"/>
                </a:solidFill>
              </a:uFill>
              <a:latin typeface="Arial"/>
            </a:endParaRPr>
          </a:p>
          <a:p>
            <a:pPr algn="ctr">
              <a:lnSpc>
                <a:spcPct val="100000"/>
              </a:lnSpc>
            </a:pPr>
            <a:r>
              <a:rPr lang="pt-BR" sz="2200" b="1" strike="noStrike" spc="-1">
                <a:solidFill>
                  <a:srgbClr val="000000"/>
                </a:solidFill>
                <a:uFill>
                  <a:solidFill>
                    <a:srgbClr val="FFFFFF"/>
                  </a:solidFill>
                </a:uFill>
                <a:latin typeface="Arial"/>
                <a:ea typeface="DejaVu Sans"/>
              </a:rPr>
              <a:t>Gn 4, 1-16: A morte de Abel</a:t>
            </a:r>
            <a:endParaRPr lang="pt-BR" sz="1800" b="0" strike="noStrike" spc="-1">
              <a:solidFill>
                <a:srgbClr val="000000"/>
              </a:solidFill>
              <a:uFill>
                <a:solidFill>
                  <a:srgbClr val="FFFFFF"/>
                </a:solidFill>
              </a:uFill>
              <a:latin typeface="Arial"/>
            </a:endParaRPr>
          </a:p>
          <a:p>
            <a:pPr algn="ctr">
              <a:lnSpc>
                <a:spcPct val="100000"/>
              </a:lnSpc>
            </a:pPr>
            <a:endParaRPr lang="pt-BR" sz="1800" b="0" strike="noStrike" spc="-1">
              <a:solidFill>
                <a:srgbClr val="000000"/>
              </a:solidFill>
              <a:uFill>
                <a:solidFill>
                  <a:srgbClr val="FFFFFF"/>
                </a:solidFill>
              </a:uFill>
              <a:latin typeface="Arial"/>
            </a:endParaRPr>
          </a:p>
          <a:p>
            <a:pPr>
              <a:lnSpc>
                <a:spcPct val="100000"/>
              </a:lnSpc>
            </a:pPr>
            <a:r>
              <a:rPr lang="pt-BR" sz="2200" b="0" strike="noStrike" spc="-1">
                <a:solidFill>
                  <a:srgbClr val="000000"/>
                </a:solidFill>
                <a:uFill>
                  <a:solidFill>
                    <a:srgbClr val="FFFFFF"/>
                  </a:solidFill>
                </a:uFill>
                <a:latin typeface="Arial"/>
                <a:ea typeface="DejaVu Sans"/>
              </a:rPr>
              <a:t>9 - E disse o Senhor a Caim: </a:t>
            </a:r>
            <a:r>
              <a:rPr lang="pt-BR" sz="2200" b="1" strike="noStrike" spc="-1">
                <a:solidFill>
                  <a:srgbClr val="000000"/>
                </a:solidFill>
                <a:uFill>
                  <a:solidFill>
                    <a:srgbClr val="FFFFFF"/>
                  </a:solidFill>
                </a:uFill>
                <a:latin typeface="Arial"/>
                <a:ea typeface="DejaVu Sans"/>
              </a:rPr>
              <a:t>Onde está o teu irmão?</a:t>
            </a:r>
            <a:r>
              <a:rPr lang="pt-BR" sz="2200" b="0" strike="noStrike" spc="-1">
                <a:solidFill>
                  <a:srgbClr val="000000"/>
                </a:solidFill>
                <a:uFill>
                  <a:solidFill>
                    <a:srgbClr val="FFFFFF"/>
                  </a:solidFill>
                </a:uFill>
                <a:latin typeface="Arial"/>
                <a:ea typeface="DejaVu Sans"/>
              </a:rPr>
              <a:t> E ele disse: Não sei; </a:t>
            </a:r>
            <a:r>
              <a:rPr lang="pt-BR" sz="2200" b="1" strike="noStrike" spc="-1">
                <a:solidFill>
                  <a:srgbClr val="000000"/>
                </a:solidFill>
                <a:uFill>
                  <a:solidFill>
                    <a:srgbClr val="FFFFFF"/>
                  </a:solidFill>
                </a:uFill>
                <a:latin typeface="Arial"/>
                <a:ea typeface="DejaVu Sans"/>
              </a:rPr>
              <a:t>sou eu guardador do meu irmão?</a:t>
            </a:r>
            <a:endParaRPr lang="pt-BR" sz="1800" b="0" strike="noStrike" spc="-1">
              <a:solidFill>
                <a:srgbClr val="000000"/>
              </a:solidFill>
              <a:uFill>
                <a:solidFill>
                  <a:srgbClr val="FFFFFF"/>
                </a:solidFill>
              </a:uFill>
              <a:latin typeface="Arial"/>
            </a:endParaRPr>
          </a:p>
          <a:p>
            <a:pPr>
              <a:lnSpc>
                <a:spcPct val="100000"/>
              </a:lnSpc>
            </a:pPr>
            <a:r>
              <a:rPr lang="pt-BR" sz="2200" b="0" strike="noStrike" spc="-1">
                <a:solidFill>
                  <a:srgbClr val="000000"/>
                </a:solidFill>
                <a:uFill>
                  <a:solidFill>
                    <a:srgbClr val="FFFFFF"/>
                  </a:solidFill>
                </a:uFill>
                <a:latin typeface="Arial"/>
                <a:ea typeface="DejaVu Sans"/>
              </a:rPr>
              <a:t>10 - E disse Deus: Que fizeste? </a:t>
            </a:r>
            <a:r>
              <a:rPr lang="pt-BR" sz="2200" b="1" strike="noStrike" spc="-1">
                <a:solidFill>
                  <a:srgbClr val="000000"/>
                </a:solidFill>
                <a:uFill>
                  <a:solidFill>
                    <a:srgbClr val="FFFFFF"/>
                  </a:solidFill>
                </a:uFill>
                <a:latin typeface="Arial"/>
                <a:ea typeface="DejaVu Sans"/>
              </a:rPr>
              <a:t>A voz do sangue do teu irmão clama a mim desde a terra.</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gn="ctr">
              <a:lnSpc>
                <a:spcPct val="100000"/>
              </a:lnSpc>
            </a:pPr>
            <a:r>
              <a:rPr lang="pt-BR" sz="2200" b="1" strike="noStrike" spc="-1">
                <a:solidFill>
                  <a:srgbClr val="000000"/>
                </a:solidFill>
                <a:uFill>
                  <a:solidFill>
                    <a:srgbClr val="FFFFFF"/>
                  </a:solidFill>
                </a:uFill>
                <a:latin typeface="Arial"/>
                <a:ea typeface="DejaVu Sans"/>
              </a:rPr>
              <a:t>Mt 5, 1-12: As bem- aventuranças</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nSpc>
                <a:spcPct val="100000"/>
              </a:lnSpc>
            </a:pPr>
            <a:r>
              <a:rPr lang="pt-BR" sz="2200" b="0" strike="noStrike" spc="-1">
                <a:solidFill>
                  <a:srgbClr val="000000"/>
                </a:solidFill>
                <a:uFill>
                  <a:solidFill>
                    <a:srgbClr val="FFFFFF"/>
                  </a:solidFill>
                </a:uFill>
                <a:latin typeface="Arial"/>
                <a:ea typeface="DejaVu Sans"/>
              </a:rPr>
              <a:t>6 </a:t>
            </a:r>
            <a:r>
              <a:rPr lang="pt-BR" sz="2200" b="1" strike="noStrike" spc="-1">
                <a:solidFill>
                  <a:srgbClr val="000000"/>
                </a:solidFill>
                <a:uFill>
                  <a:solidFill>
                    <a:srgbClr val="FFFFFF"/>
                  </a:solidFill>
                </a:uFill>
                <a:latin typeface="Arial"/>
                <a:ea typeface="DejaVu Sans"/>
              </a:rPr>
              <a:t>Bem-aventurados os que têm fome e sede de justiça, porque eles serão fartos</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nSpc>
                <a:spcPct val="100000"/>
              </a:lnSpc>
            </a:pPr>
            <a:r>
              <a:rPr lang="pt-BR" sz="2200" b="0" strike="noStrike" spc="-1">
                <a:solidFill>
                  <a:srgbClr val="000000"/>
                </a:solidFill>
                <a:uFill>
                  <a:solidFill>
                    <a:srgbClr val="FFFFFF"/>
                  </a:solidFill>
                </a:uFill>
                <a:latin typeface="Arial"/>
                <a:ea typeface="DejaVu Sans"/>
              </a:rPr>
              <a:t>9 </a:t>
            </a:r>
            <a:r>
              <a:rPr lang="pt-BR" sz="2200" b="1" strike="noStrike" spc="-1">
                <a:solidFill>
                  <a:srgbClr val="000000"/>
                </a:solidFill>
                <a:uFill>
                  <a:solidFill>
                    <a:srgbClr val="FFFFFF"/>
                  </a:solidFill>
                </a:uFill>
                <a:latin typeface="Arial"/>
                <a:ea typeface="DejaVu Sans"/>
              </a:rPr>
              <a:t>Bem-aventurados os pacificadores, porque eles serão chamados filhos de Deus;</a:t>
            </a:r>
            <a:endParaRPr lang="pt-BR" sz="1800" b="0" strike="noStrike" spc="-1">
              <a:solidFill>
                <a:srgbClr val="000000"/>
              </a:solidFill>
              <a:uFill>
                <a:solidFill>
                  <a:srgbClr val="FFFFFF"/>
                </a:solidFill>
              </a:uFill>
              <a:latin typeface="Arial"/>
            </a:endParaRPr>
          </a:p>
          <a:p>
            <a:pPr algn="ctr">
              <a:lnSpc>
                <a:spcPct val="100000"/>
              </a:lnSpc>
            </a:pPr>
            <a:r>
              <a:rPr lang="pt-BR" sz="4400" b="0" strike="noStrike" spc="-1">
                <a:solidFill>
                  <a:srgbClr val="000000"/>
                </a:solidFill>
                <a:uFill>
                  <a:solidFill>
                    <a:srgbClr val="FFFFFF"/>
                  </a:solidFill>
                </a:uFill>
                <a:latin typeface="Arial"/>
                <a:ea typeface="DejaVu Sans"/>
              </a:rPr>
              <a:t> </a:t>
            </a:r>
            <a:endParaRPr lang="pt-BR" sz="1800" b="0" strike="noStrike" spc="-1">
              <a:solidFill>
                <a:srgbClr val="000000"/>
              </a:solidFill>
              <a:uFill>
                <a:solidFill>
                  <a:srgbClr val="FFFFFF"/>
                </a:solidFill>
              </a:uFill>
              <a:latin typeface="Arial"/>
            </a:endParaRPr>
          </a:p>
          <a:p>
            <a:pPr algn="ct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JULGAR</a:t>
            </a:r>
            <a:endParaRPr lang="pt-BR" sz="1800" b="0" strike="noStrike" spc="-1">
              <a:solidFill>
                <a:srgbClr val="000000"/>
              </a:solidFill>
              <a:uFill>
                <a:solidFill>
                  <a:srgbClr val="FFFFFF"/>
                </a:solidFill>
              </a:uFill>
              <a:latin typeface="Arial"/>
            </a:endParaRPr>
          </a:p>
        </p:txBody>
      </p:sp>
      <p:sp>
        <p:nvSpPr>
          <p:cNvPr id="175" name="CustomShape 2"/>
          <p:cNvSpPr/>
          <p:nvPr/>
        </p:nvSpPr>
        <p:spPr>
          <a:xfrm>
            <a:off x="504000" y="1823760"/>
            <a:ext cx="907056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3600" b="0" strike="noStrike" spc="-1">
                <a:solidFill>
                  <a:srgbClr val="000000"/>
                </a:solidFill>
                <a:uFill>
                  <a:solidFill>
                    <a:srgbClr val="FFFFFF"/>
                  </a:solidFill>
                </a:uFill>
                <a:latin typeface="Arial"/>
                <a:ea typeface="Microsoft YaHei"/>
              </a:rPr>
              <a:t>II- Magistério</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Microsoft YaHei"/>
              </a:rPr>
              <a:t>Para edificar a paz, é preciso, antes de mais, eliminar as causas das discórdias entre os homens, que são as que alimentam as guerras, sobretudo as injustiças.</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Microsoft YaHei"/>
              </a:rPr>
              <a:t>Muitas delas provêm das excessivas desigualdades econômicas e do atraso em lhes dar remédios necessários...  Como o homem não pode suportar tantas desordens, delas provém que, mesmo sem haver guerra, o mundo está continuamente envenenado com as contendas e</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Microsoft YaHei"/>
              </a:rPr>
              <a:t>violências entre os homens”</a:t>
            </a:r>
            <a:r>
              <a:rPr lang="pt-BR" sz="1100" b="1" strike="noStrike" spc="-1">
                <a:solidFill>
                  <a:srgbClr val="000000"/>
                </a:solidFill>
                <a:uFill>
                  <a:solidFill>
                    <a:srgbClr val="FFFFFF"/>
                  </a:solidFill>
                </a:uFill>
                <a:latin typeface="Arial"/>
                <a:ea typeface="Microsoft YaHei"/>
              </a:rPr>
              <a:t> </a:t>
            </a:r>
            <a:r>
              <a:rPr lang="pt-BR" sz="2000" b="1" strike="noStrike" spc="-1">
                <a:solidFill>
                  <a:srgbClr val="000000"/>
                </a:solidFill>
                <a:uFill>
                  <a:solidFill>
                    <a:srgbClr val="FFFFFF"/>
                  </a:solidFill>
                </a:uFill>
                <a:latin typeface="Arial"/>
                <a:ea typeface="Microsoft YaHei"/>
              </a:rPr>
              <a:t>Gaudium et Spes (GS), n. 83</a:t>
            </a:r>
            <a:r>
              <a:rPr lang="pt-BR" sz="1100" b="1" strike="noStrike" spc="-1">
                <a:solidFill>
                  <a:srgbClr val="000000"/>
                </a:solidFill>
                <a:uFill>
                  <a:solidFill>
                    <a:srgbClr val="FFFFFF"/>
                  </a:solidFill>
                </a:uFill>
                <a:latin typeface="Arial"/>
                <a:ea typeface="Microsoft YaHei"/>
              </a:rPr>
              <a:t>.</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177" name="CustomShape 2"/>
          <p:cNvSpPr/>
          <p:nvPr/>
        </p:nvSpPr>
        <p:spPr>
          <a:xfrm>
            <a:off x="504000" y="1823760"/>
            <a:ext cx="907056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600" b="0" strike="noStrike" spc="-1">
                <a:solidFill>
                  <a:srgbClr val="000000"/>
                </a:solidFill>
                <a:uFill>
                  <a:solidFill>
                    <a:srgbClr val="FFFFFF"/>
                  </a:solidFill>
                </a:uFill>
                <a:latin typeface="Arial"/>
                <a:ea typeface="Microsoft YaHei"/>
              </a:rPr>
              <a:t>Como foi dito no início, são múltiplas as faces da violência. Por essa razão, as formas de enfrentamento encontra diversos caminhos. Aqui vamos elencar apena alguns apontamentos, pistas de ações concretas. Diversas outras formas de ação serão encontradas em cada realidade e também no texto base da CF2018.</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179" name="CustomShape 2"/>
          <p:cNvSpPr/>
          <p:nvPr/>
        </p:nvSpPr>
        <p:spPr>
          <a:xfrm>
            <a:off x="504000" y="1823760"/>
            <a:ext cx="907056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2800" b="1" strike="noStrike" spc="-1">
                <a:solidFill>
                  <a:srgbClr val="000000"/>
                </a:solidFill>
                <a:uFill>
                  <a:solidFill>
                    <a:srgbClr val="FFFFFF"/>
                  </a:solidFill>
                </a:uFill>
                <a:latin typeface="Arial"/>
                <a:ea typeface="Microsoft YaHei"/>
              </a:rPr>
              <a:t>Radicalizar nossa opção preferencial pelos pobres</a:t>
            </a:r>
            <a:endParaRPr lang="pt-BR" sz="1800" b="0" strike="noStrike" spc="-1">
              <a:solidFill>
                <a:srgbClr val="000000"/>
              </a:solidFill>
              <a:uFill>
                <a:solidFill>
                  <a:srgbClr val="FFFFFF"/>
                </a:solidFill>
              </a:uFill>
              <a:latin typeface="Arial"/>
            </a:endParaRPr>
          </a:p>
          <a:p>
            <a:pPr algn="just">
              <a:lnSpc>
                <a:spcPct val="100000"/>
              </a:lnSpc>
            </a:pPr>
            <a:r>
              <a:rPr lang="pt-BR" sz="2400" b="0" strike="noStrike" spc="-1">
                <a:solidFill>
                  <a:srgbClr val="000000"/>
                </a:solidFill>
                <a:uFill>
                  <a:solidFill>
                    <a:srgbClr val="FFFFFF"/>
                  </a:solidFill>
                </a:uFill>
                <a:latin typeface="Arial"/>
                <a:ea typeface="Microsoft YaHei"/>
              </a:rPr>
              <a:t>No ultimo 19 de novembro, o Santo Padre Francisco anunciou o 1º dia mundial dos pobres. A sua mensagem para os cristãos lida naquele dia começa nos provocando com verdadeiro “reto”:</a:t>
            </a:r>
            <a:endParaRPr lang="pt-BR" sz="1800" b="0" strike="noStrike" spc="-1">
              <a:solidFill>
                <a:srgbClr val="000000"/>
              </a:solidFill>
              <a:uFill>
                <a:solidFill>
                  <a:srgbClr val="FFFFFF"/>
                </a:solidFill>
              </a:uFill>
              <a:latin typeface="Arial"/>
            </a:endParaRPr>
          </a:p>
          <a:p>
            <a:pPr algn="just">
              <a:lnSpc>
                <a:spcPct val="100000"/>
              </a:lnSpc>
            </a:pPr>
            <a:r>
              <a:rPr lang="pt-BR" sz="2400" b="0" strike="noStrike" spc="-1">
                <a:solidFill>
                  <a:srgbClr val="000000"/>
                </a:solidFill>
                <a:uFill>
                  <a:solidFill>
                    <a:srgbClr val="FFFFFF"/>
                  </a:solidFill>
                </a:uFill>
                <a:latin typeface="Arial"/>
                <a:ea typeface="Microsoft YaHei"/>
              </a:rPr>
              <a:t>“Meus filhinhos, não amemos com palavras nem com a boca, mas com obras e com verdade” (1 Jo 3, 18). Estas palavras do apóstolo João exprimem um imperativo de que nenhum cristão pode prescindir. A importância do mandamento de Jesus, transmitido pelo “discípulo amado” até aos nossos dias, aparece ainda mais acentuada ao contrapor as palavras vazias, que frequentemente se encontram na nossa boca, às obras concretas, as únicas capazes de medir verdadeiramente o que valemos.   </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181"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2800" b="1" strike="noStrike" spc="-1">
                <a:solidFill>
                  <a:srgbClr val="000000"/>
                </a:solidFill>
                <a:uFill>
                  <a:solidFill>
                    <a:srgbClr val="FFFFFF"/>
                  </a:solidFill>
                </a:uFill>
                <a:latin typeface="Arial"/>
                <a:ea typeface="Microsoft YaHei"/>
              </a:rPr>
              <a:t>Radicalizar nossa opção preferencial pelos pobres</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Assim conclui sua mensagem o Papa:</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Aos irmãos bispos, aos sacerdotes, aos diáconos – que, por vocação, têm a missão de apoiar os pobres –, às pessoas consagradas, às associações, aos movimentos e ao vasto mundo do voluntariado, peço que se comprometam para que, com este Dia Mundial dos Pobres, se instaure uma tradição que seja contribuição concreta para a evangelização no mundo contemporâneo.</a:t>
            </a:r>
            <a:r>
              <a:rPr lang="pt-BR" sz="2400" b="0" strike="noStrike" spc="-1">
                <a:solidFill>
                  <a:srgbClr val="000000"/>
                </a:solidFill>
                <a:uFill>
                  <a:solidFill>
                    <a:srgbClr val="FFFFFF"/>
                  </a:solidFill>
                </a:uFill>
                <a:latin typeface="Arial"/>
                <a:ea typeface="Microsoft YaHei"/>
              </a:rPr>
              <a:t> </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183"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2800" b="1" strike="noStrike" spc="-1">
                <a:solidFill>
                  <a:srgbClr val="000000"/>
                </a:solidFill>
                <a:uFill>
                  <a:solidFill>
                    <a:srgbClr val="FFFFFF"/>
                  </a:solidFill>
                </a:uFill>
                <a:latin typeface="Arial"/>
                <a:ea typeface="Microsoft YaHei"/>
              </a:rPr>
              <a:t>Radicalizar nossa opção preferencial pelos pobres</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Que este novo Dia Mundial se torne, pois, um forte apelo à nossa consciência crente, para ficarmos cada vez mais convictos de que partilhar com os pobres permite-nos compreender o Evangelho na sua verdade mais profunda. Os pobres não são um problema: são um recurso de que lançar mão para acolher e viver a essência do Evangelho. </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185"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600" b="1" strike="noStrike" spc="-1">
                <a:solidFill>
                  <a:srgbClr val="000000"/>
                </a:solidFill>
                <a:uFill>
                  <a:solidFill>
                    <a:srgbClr val="FFFFFF"/>
                  </a:solidFill>
                </a:uFill>
                <a:latin typeface="Arial"/>
                <a:ea typeface="Microsoft YaHei"/>
              </a:rPr>
              <a:t>Necessidade de um agir coletivo, integrado</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A superação da violência pede comprometimento e ações que envolvam a sociedade civil, os membros da Igreja e os poderes constituídos, a fim de que não somente os direitos humanos, mas também a promoção da cultura da paz sejam asseguradas pela formulação de políticas públicas emancipatórias. </a:t>
            </a:r>
            <a:r>
              <a:rPr lang="pt-BR" sz="1800" b="1" strike="noStrike" spc="-1">
                <a:solidFill>
                  <a:srgbClr val="000000"/>
                </a:solidFill>
                <a:uFill>
                  <a:solidFill>
                    <a:srgbClr val="FFFFFF"/>
                  </a:solidFill>
                </a:uFill>
                <a:latin typeface="Arial"/>
                <a:ea typeface="Microsoft YaHei"/>
              </a:rPr>
              <a:t>CF2018- Texto Base nº 206)</a:t>
            </a:r>
            <a:r>
              <a:rPr lang="pt-BR" sz="3600" b="0" strike="noStrike" spc="-1">
                <a:solidFill>
                  <a:srgbClr val="000000"/>
                </a:solidFill>
                <a:uFill>
                  <a:solidFill>
                    <a:srgbClr val="FFFFFF"/>
                  </a:solidFill>
                </a:uFill>
                <a:latin typeface="Arial"/>
                <a:ea typeface="Microsoft YaHei"/>
              </a:rPr>
              <a:t>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187"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200" b="1" strike="noStrike" spc="-1">
                <a:solidFill>
                  <a:srgbClr val="000000"/>
                </a:solidFill>
                <a:uFill>
                  <a:solidFill>
                    <a:srgbClr val="FFFFFF"/>
                  </a:solidFill>
                </a:uFill>
                <a:latin typeface="Arial"/>
                <a:ea typeface="Microsoft YaHei"/>
              </a:rPr>
              <a:t>Superar toda forma de egoismo e individualismo.</a:t>
            </a:r>
            <a:endParaRPr lang="pt-BR" sz="1800" b="0" strike="noStrike" spc="-1">
              <a:solidFill>
                <a:srgbClr val="000000"/>
              </a:solidFill>
              <a:uFill>
                <a:solidFill>
                  <a:srgbClr val="FFFFFF"/>
                </a:solidFill>
              </a:uFill>
              <a:latin typeface="Arial"/>
            </a:endParaRPr>
          </a:p>
          <a:p>
            <a:pPr algn="just">
              <a:lnSpc>
                <a:spcPct val="100000"/>
              </a:lnSpc>
            </a:pPr>
            <a:r>
              <a:rPr lang="pt-BR" sz="3200" b="1" strike="noStrike" spc="-1">
                <a:solidFill>
                  <a:srgbClr val="000000"/>
                </a:solidFill>
                <a:uFill>
                  <a:solidFill>
                    <a:srgbClr val="FFFFFF"/>
                  </a:solidFill>
                </a:uFill>
                <a:latin typeface="Arial"/>
                <a:ea typeface="Microsoft YaHei"/>
              </a:rPr>
              <a:t>Exercitar a empatia e alteridade.</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Não somos nem conseguimos viver como pessoas isoladas. Precisamos uns dos outros para edificarmos a convivência humana. </a:t>
            </a:r>
            <a:endParaRPr lang="pt-BR" sz="1800" b="0" strike="noStrike" spc="-1">
              <a:solidFill>
                <a:srgbClr val="000000"/>
              </a:solidFill>
              <a:uFill>
                <a:solidFill>
                  <a:srgbClr val="FFFFFF"/>
                </a:solidFill>
              </a:uFill>
              <a:latin typeface="Arial"/>
            </a:endParaRPr>
          </a:p>
          <a:p>
            <a:pPr algn="just">
              <a:lnSpc>
                <a:spcPct val="100000"/>
              </a:lnSpc>
            </a:pPr>
            <a:r>
              <a:rPr lang="pt-BR" sz="2200" b="1" strike="noStrike" spc="-1">
                <a:solidFill>
                  <a:srgbClr val="000000"/>
                </a:solidFill>
                <a:uFill>
                  <a:solidFill>
                    <a:srgbClr val="FFFFFF"/>
                  </a:solidFill>
                </a:uFill>
                <a:latin typeface="Arial"/>
                <a:ea typeface="Microsoft YaHei"/>
              </a:rPr>
              <a:t>(CF2018- Texto Base nº211.)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189"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2800" b="1" strike="noStrike" spc="-1">
                <a:solidFill>
                  <a:srgbClr val="000000"/>
                </a:solidFill>
                <a:uFill>
                  <a:solidFill>
                    <a:srgbClr val="FFFFFF"/>
                  </a:solidFill>
                </a:uFill>
                <a:latin typeface="Arial"/>
                <a:ea typeface="Microsoft YaHei"/>
              </a:rPr>
              <a:t>Superar toda forma de egoismo e individualismo.</a:t>
            </a:r>
            <a:endParaRPr lang="pt-BR" sz="1800" b="0" strike="noStrike" spc="-1">
              <a:solidFill>
                <a:srgbClr val="000000"/>
              </a:solidFill>
              <a:uFill>
                <a:solidFill>
                  <a:srgbClr val="FFFFFF"/>
                </a:solidFill>
              </a:uFill>
              <a:latin typeface="Arial"/>
            </a:endParaRPr>
          </a:p>
          <a:p>
            <a:pPr algn="just">
              <a:lnSpc>
                <a:spcPct val="100000"/>
              </a:lnSpc>
            </a:pPr>
            <a:r>
              <a:rPr lang="pt-BR" sz="2800" b="1" strike="noStrike" spc="-1">
                <a:solidFill>
                  <a:srgbClr val="000000"/>
                </a:solidFill>
                <a:uFill>
                  <a:solidFill>
                    <a:srgbClr val="FFFFFF"/>
                  </a:solidFill>
                </a:uFill>
                <a:latin typeface="Arial"/>
                <a:ea typeface="Microsoft YaHei"/>
              </a:rPr>
              <a:t>Exercitar a empatia e alteridade.</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Esta condição favorece nossa prática relacional e também nos desafia, como sujeitos de nossa própria história, a cuidar do outro, ou seja, a fazer parte da história do outro. Nesta relação de cuidado, nosso jeito de agir, perdoar, amar, viver e ouvir contribui para a prática a ser desenvolvida pelo outro. Desta forma, o outro vive em mim e eu nele; juntos compomos a história social. </a:t>
            </a:r>
            <a:endParaRPr lang="pt-BR" sz="1800" b="0" strike="noStrike" spc="-1">
              <a:solidFill>
                <a:srgbClr val="000000"/>
              </a:solidFill>
              <a:uFill>
                <a:solidFill>
                  <a:srgbClr val="FFFFFF"/>
                </a:solidFill>
              </a:uFill>
              <a:latin typeface="Arial"/>
            </a:endParaRPr>
          </a:p>
          <a:p>
            <a:pPr algn="just">
              <a:lnSpc>
                <a:spcPct val="100000"/>
              </a:lnSpc>
            </a:pPr>
            <a:r>
              <a:rPr lang="pt-BR" sz="2200" b="1" strike="noStrike" spc="-1">
                <a:solidFill>
                  <a:srgbClr val="000000"/>
                </a:solidFill>
                <a:uFill>
                  <a:solidFill>
                    <a:srgbClr val="FFFFFF"/>
                  </a:solidFill>
                </a:uFill>
                <a:latin typeface="Arial"/>
                <a:ea typeface="Microsoft YaHei"/>
              </a:rPr>
              <a:t>(CF2018- Texto Base nº211.)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191"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600" b="1" strike="noStrike" spc="-1">
                <a:solidFill>
                  <a:srgbClr val="000000"/>
                </a:solidFill>
                <a:uFill>
                  <a:solidFill>
                    <a:srgbClr val="FFFFFF"/>
                  </a:solidFill>
                </a:uFill>
                <a:latin typeface="Arial"/>
                <a:ea typeface="Microsoft YaHei"/>
              </a:rPr>
              <a:t>Construir uma “contra cultura” da não violência</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A cultura da não violência ecoa na sociedade como produto final, mas emerge da base, ou seja, dos homens e das mulheres que vivem a violência. Ao retornar à comunidade, outras características como a da paz, do diálogo e da cooperação podem ser observadas.</a:t>
            </a:r>
            <a:endParaRPr lang="pt-BR" sz="1800" b="0" strike="noStrike" spc="-1">
              <a:solidFill>
                <a:srgbClr val="000000"/>
              </a:solidFill>
              <a:uFill>
                <a:solidFill>
                  <a:srgbClr val="FFFFFF"/>
                </a:solidFill>
              </a:uFill>
              <a:latin typeface="Arial"/>
            </a:endParaRPr>
          </a:p>
          <a:p>
            <a:pPr algn="just">
              <a:lnSpc>
                <a:spcPct val="100000"/>
              </a:lnSpc>
            </a:pPr>
            <a:r>
              <a:rPr lang="pt-BR" sz="2200" b="1" strike="noStrike" spc="-1">
                <a:solidFill>
                  <a:srgbClr val="000000"/>
                </a:solidFill>
                <a:uFill>
                  <a:solidFill>
                    <a:srgbClr val="FFFFFF"/>
                  </a:solidFill>
                </a:uFill>
                <a:latin typeface="Arial"/>
                <a:ea typeface="Microsoft YaHei"/>
              </a:rPr>
              <a:t>(CF2018- Texto Base nº214.)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Objetivos específicos</a:t>
            </a:r>
            <a:endParaRPr lang="pt-BR" sz="1800" b="0" strike="noStrike" spc="-1">
              <a:solidFill>
                <a:srgbClr val="000000"/>
              </a:solidFill>
              <a:uFill>
                <a:solidFill>
                  <a:srgbClr val="FFFFFF"/>
                </a:solidFill>
              </a:uFill>
              <a:latin typeface="Arial"/>
            </a:endParaRPr>
          </a:p>
        </p:txBody>
      </p:sp>
      <p:sp>
        <p:nvSpPr>
          <p:cNvPr id="85"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200" b="0" strike="noStrike" spc="-1">
                <a:solidFill>
                  <a:srgbClr val="000000"/>
                </a:solidFill>
                <a:uFill>
                  <a:solidFill>
                    <a:srgbClr val="FFFFFF"/>
                  </a:solidFill>
                </a:uFill>
                <a:latin typeface="Arial"/>
                <a:ea typeface="DejaVu Sans"/>
              </a:rPr>
              <a:t>06 – Estimular as comunidades cristãs, pastorais, associações religiosas e movimentos eclesiais ao compromisso com ações que levem à superação da violência.</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DejaVu Sans"/>
              </a:rPr>
              <a:t>07 – Apoiar os centros de direitos humanos, comissões de justiça e paz, conselhos paritários de direitos e organizações da sociedade civil que trabalham para a superação da violência. Reflexões que podem iluminar o tema da CF 2018.</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193"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600" b="1" strike="noStrike" spc="-1">
                <a:solidFill>
                  <a:srgbClr val="000000"/>
                </a:solidFill>
                <a:uFill>
                  <a:solidFill>
                    <a:srgbClr val="FFFFFF"/>
                  </a:solidFill>
                </a:uFill>
                <a:latin typeface="Arial"/>
                <a:ea typeface="Microsoft YaHei"/>
              </a:rPr>
              <a:t>Construir uma “contra cultura” da não violência</a:t>
            </a:r>
            <a:endParaRPr lang="pt-BR" sz="1800" b="0" strike="noStrike" spc="-1">
              <a:solidFill>
                <a:srgbClr val="000000"/>
              </a:solidFill>
              <a:uFill>
                <a:solidFill>
                  <a:srgbClr val="FFFFFF"/>
                </a:solidFill>
              </a:uFill>
              <a:latin typeface="Arial"/>
            </a:endParaRPr>
          </a:p>
          <a:p>
            <a:pPr algn="just">
              <a:lnSpc>
                <a:spcPct val="100000"/>
              </a:lnSpc>
            </a:pPr>
            <a:r>
              <a:rPr lang="pt-BR" sz="3200" b="0" strike="noStrike" spc="-1">
                <a:solidFill>
                  <a:srgbClr val="000000"/>
                </a:solidFill>
                <a:uFill>
                  <a:solidFill>
                    <a:srgbClr val="FFFFFF"/>
                  </a:solidFill>
                </a:uFill>
                <a:latin typeface="Arial"/>
                <a:ea typeface="Microsoft YaHei"/>
              </a:rPr>
              <a:t>Neste processo, o desejo individual e coletivo da superação da violência torna-se condição para conversão. Nela, somos impulsionados aos ciclos de ações continuadas pela cultura da paz.</a:t>
            </a:r>
            <a:endParaRPr lang="pt-BR" sz="1800" b="0" strike="noStrike" spc="-1">
              <a:solidFill>
                <a:srgbClr val="000000"/>
              </a:solidFill>
              <a:uFill>
                <a:solidFill>
                  <a:srgbClr val="FFFFFF"/>
                </a:solidFill>
              </a:uFill>
              <a:latin typeface="Arial"/>
            </a:endParaRPr>
          </a:p>
          <a:p>
            <a:pPr algn="just">
              <a:lnSpc>
                <a:spcPct val="100000"/>
              </a:lnSpc>
            </a:pPr>
            <a:r>
              <a:rPr lang="pt-BR" sz="2200" b="1" strike="noStrike" spc="-1">
                <a:solidFill>
                  <a:srgbClr val="000000"/>
                </a:solidFill>
                <a:uFill>
                  <a:solidFill>
                    <a:srgbClr val="FFFFFF"/>
                  </a:solidFill>
                </a:uFill>
                <a:latin typeface="Arial"/>
                <a:ea typeface="Microsoft YaHei"/>
              </a:rPr>
              <a:t>(CF2018- Texto Base nº214.)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195"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600" b="1" strike="noStrike" spc="-1">
                <a:solidFill>
                  <a:srgbClr val="000000"/>
                </a:solidFill>
                <a:uFill>
                  <a:solidFill>
                    <a:srgbClr val="FFFFFF"/>
                  </a:solidFill>
                </a:uFill>
                <a:latin typeface="Arial"/>
                <a:ea typeface="Microsoft YaHei"/>
              </a:rPr>
              <a:t>Construir uma “contra cultura” da não violência</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Considerando que o poder midiático influencia na formação de opinião e no comportamento das pessoas, precisamos estimular a cultura da tolerância, do respeito e da paz em nossa prática cotidiana e nas redes sociais. </a:t>
            </a:r>
            <a:endParaRPr lang="pt-BR" sz="1800" b="0" strike="noStrike" spc="-1">
              <a:solidFill>
                <a:srgbClr val="000000"/>
              </a:solidFill>
              <a:uFill>
                <a:solidFill>
                  <a:srgbClr val="FFFFFF"/>
                </a:solidFill>
              </a:uFill>
              <a:latin typeface="Arial"/>
            </a:endParaRPr>
          </a:p>
          <a:p>
            <a:pPr algn="just">
              <a:lnSpc>
                <a:spcPct val="100000"/>
              </a:lnSpc>
            </a:pPr>
            <a:r>
              <a:rPr lang="pt-BR" sz="2200" b="1" strike="noStrike" spc="-1">
                <a:solidFill>
                  <a:srgbClr val="000000"/>
                </a:solidFill>
                <a:uFill>
                  <a:solidFill>
                    <a:srgbClr val="FFFFFF"/>
                  </a:solidFill>
                </a:uFill>
                <a:latin typeface="Arial"/>
                <a:ea typeface="Microsoft YaHei"/>
              </a:rPr>
              <a:t>(CF2018- Texto Base nº219.)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197"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600" b="1" strike="noStrike" spc="-1">
                <a:solidFill>
                  <a:srgbClr val="000000"/>
                </a:solidFill>
                <a:uFill>
                  <a:solidFill>
                    <a:srgbClr val="FFFFFF"/>
                  </a:solidFill>
                </a:uFill>
                <a:latin typeface="Arial"/>
                <a:ea typeface="Microsoft YaHei"/>
              </a:rPr>
              <a:t>Construir uma “contra cultura” da não violência</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Por esta razão, ao fazer uso das redes sociais com postagens e mensagens que contribuam com o crescimento das pessoas e da sociedade, bem como não alimentar ou reencaminhar vídeos ou mensagens que estimulem o ódio, estaremos diminuindo a violência midiática.</a:t>
            </a:r>
            <a:endParaRPr lang="pt-BR" sz="1800" b="0" strike="noStrike" spc="-1">
              <a:solidFill>
                <a:srgbClr val="000000"/>
              </a:solidFill>
              <a:uFill>
                <a:solidFill>
                  <a:srgbClr val="FFFFFF"/>
                </a:solidFill>
              </a:uFill>
              <a:latin typeface="Arial"/>
            </a:endParaRPr>
          </a:p>
          <a:p>
            <a:pPr algn="just">
              <a:lnSpc>
                <a:spcPct val="100000"/>
              </a:lnSpc>
            </a:pPr>
            <a:r>
              <a:rPr lang="pt-BR" sz="2200" b="1" strike="noStrike" spc="-1">
                <a:solidFill>
                  <a:srgbClr val="000000"/>
                </a:solidFill>
                <a:uFill>
                  <a:solidFill>
                    <a:srgbClr val="FFFFFF"/>
                  </a:solidFill>
                </a:uFill>
                <a:latin typeface="Arial"/>
                <a:ea typeface="Microsoft YaHei"/>
              </a:rPr>
              <a:t>(CF2018- Texto Base nº219.)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199"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600" b="1" strike="noStrike" spc="-1">
                <a:solidFill>
                  <a:srgbClr val="000000"/>
                </a:solidFill>
                <a:uFill>
                  <a:solidFill>
                    <a:srgbClr val="FFFFFF"/>
                  </a:solidFill>
                </a:uFill>
                <a:latin typeface="Arial"/>
                <a:ea typeface="Microsoft YaHei"/>
              </a:rPr>
              <a:t>Construir uma “contra cultura” da não violência</a:t>
            </a:r>
            <a:endParaRPr lang="pt-BR" sz="1800" b="0" strike="noStrike" spc="-1">
              <a:solidFill>
                <a:srgbClr val="000000"/>
              </a:solidFill>
              <a:uFill>
                <a:solidFill>
                  <a:srgbClr val="FFFFFF"/>
                </a:solidFill>
              </a:uFill>
              <a:latin typeface="Arial"/>
            </a:endParaRPr>
          </a:p>
          <a:p>
            <a:pPr algn="just">
              <a:lnSpc>
                <a:spcPct val="100000"/>
              </a:lnSpc>
            </a:pPr>
            <a:r>
              <a:rPr lang="pt-BR" sz="3000" b="0" strike="noStrike" spc="-1">
                <a:solidFill>
                  <a:srgbClr val="000000"/>
                </a:solidFill>
                <a:uFill>
                  <a:solidFill>
                    <a:srgbClr val="FFFFFF"/>
                  </a:solidFill>
                </a:uFill>
                <a:latin typeface="Arial"/>
                <a:ea typeface="Microsoft YaHei"/>
              </a:rPr>
              <a:t>Avança na atualidade forças do pensamento conservador antidemocrático, pautados pela intolerância religiosa, misoginia, machismo, homofobia, racismo e outras formas de preconceito e segregação de pessoas. Como Cristãos, devemos nos manifestar sempre contra todas essas formas de opressão,imbuídos da máxima plamada no Evangelho de João, capítulo 10, 10.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201"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200" b="1" strike="noStrike" spc="-1">
                <a:solidFill>
                  <a:srgbClr val="000000"/>
                </a:solidFill>
                <a:uFill>
                  <a:solidFill>
                    <a:srgbClr val="FFFFFF"/>
                  </a:solidFill>
                </a:uFill>
                <a:latin typeface="Arial"/>
                <a:ea typeface="Microsoft YaHei"/>
              </a:rPr>
              <a:t>Encarar, sem hipocrisia, o uso das drogas</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Microsoft YaHei"/>
              </a:rPr>
              <a:t>Na mesma perspectiva e realidade, fazem-se necessárias políticas públicas e compreensão pessoal e social sobre as intolerâncias ou propostas ineficazes de tratamento aos dependentes químicos; a sociedade, com sua inércia diante de uma das maiores movimentações financeiras ocasionada pelo tráfico de drogas, aponta para os sintomas da drogadição, legitimando o usuário como responsável pelos altos índices da criminalidade em nosso país. </a:t>
            </a:r>
            <a:r>
              <a:rPr lang="pt-BR" sz="2400" b="1" strike="noStrike" spc="-1">
                <a:solidFill>
                  <a:srgbClr val="000000"/>
                </a:solidFill>
                <a:uFill>
                  <a:solidFill>
                    <a:srgbClr val="FFFFFF"/>
                  </a:solidFill>
                </a:uFill>
                <a:latin typeface="Arial"/>
                <a:ea typeface="Microsoft YaHei"/>
              </a:rPr>
              <a:t>(CF2018- Texto Base nº216.)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203"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200" b="1" strike="noStrike" spc="-1">
                <a:solidFill>
                  <a:srgbClr val="000000"/>
                </a:solidFill>
                <a:uFill>
                  <a:solidFill>
                    <a:srgbClr val="FFFFFF"/>
                  </a:solidFill>
                </a:uFill>
                <a:latin typeface="Arial"/>
                <a:ea typeface="Microsoft YaHei"/>
              </a:rPr>
              <a:t>Encarar, sem hipocrisia, o uso das drogas</a:t>
            </a:r>
            <a:endParaRPr lang="pt-BR" sz="1800" b="0" strike="noStrike" spc="-1">
              <a:solidFill>
                <a:srgbClr val="000000"/>
              </a:solidFill>
              <a:uFill>
                <a:solidFill>
                  <a:srgbClr val="FFFFFF"/>
                </a:solidFill>
              </a:uFill>
              <a:latin typeface="Arial"/>
            </a:endParaRPr>
          </a:p>
          <a:p>
            <a:pPr algn="just">
              <a:lnSpc>
                <a:spcPct val="100000"/>
              </a:lnSpc>
            </a:pPr>
            <a:r>
              <a:rPr lang="pt-BR" sz="4000" b="0" strike="noStrike" spc="-1">
                <a:solidFill>
                  <a:srgbClr val="000000"/>
                </a:solidFill>
                <a:uFill>
                  <a:solidFill>
                    <a:srgbClr val="FFFFFF"/>
                  </a:solidFill>
                </a:uFill>
                <a:latin typeface="Arial"/>
                <a:ea typeface="Microsoft YaHei"/>
              </a:rPr>
              <a:t>Com isso, a culpabilidade recai a ele, o que facilita a ausência da compreensão de saúde pública em relação ao dependente químico.</a:t>
            </a:r>
            <a:endParaRPr lang="pt-BR" sz="1800" b="0" strike="noStrike" spc="-1">
              <a:solidFill>
                <a:srgbClr val="000000"/>
              </a:solidFill>
              <a:uFill>
                <a:solidFill>
                  <a:srgbClr val="FFFFFF"/>
                </a:solidFill>
              </a:uFill>
              <a:latin typeface="Arial"/>
            </a:endParaRPr>
          </a:p>
          <a:p>
            <a:pPr algn="just">
              <a:lnSpc>
                <a:spcPct val="100000"/>
              </a:lnSpc>
            </a:pPr>
            <a:r>
              <a:rPr lang="pt-BR" sz="3200" b="1" strike="noStrike" spc="-1">
                <a:solidFill>
                  <a:srgbClr val="000000"/>
                </a:solidFill>
                <a:uFill>
                  <a:solidFill>
                    <a:srgbClr val="FFFFFF"/>
                  </a:solidFill>
                </a:uFill>
                <a:latin typeface="Arial"/>
                <a:ea typeface="Microsoft YaHei"/>
              </a:rPr>
              <a:t>(CF2018- Texto Base nº216.)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205"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200" b="1" strike="noStrike" spc="-1">
                <a:solidFill>
                  <a:srgbClr val="000000"/>
                </a:solidFill>
                <a:uFill>
                  <a:solidFill>
                    <a:srgbClr val="FFFFFF"/>
                  </a:solidFill>
                </a:uFill>
                <a:latin typeface="Arial"/>
                <a:ea typeface="Microsoft YaHei"/>
              </a:rPr>
              <a:t>Encarar, sem hipocrisia, o uso das drogas</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Com o julgamento antecipado de culpa ao dependente químico, ele deixa de ser reconhecido como um agente de direito, e ao direcionarmos nosso ódio ao usuário de drogas desviamos o olhar para a “indústria” do tráfico, que, inclusive, têm financiado e elegido seus representantes para atuar na política. </a:t>
            </a:r>
            <a:r>
              <a:rPr lang="pt-BR" sz="2200" b="1" strike="noStrike" spc="-1">
                <a:solidFill>
                  <a:srgbClr val="000000"/>
                </a:solidFill>
                <a:uFill>
                  <a:solidFill>
                    <a:srgbClr val="FFFFFF"/>
                  </a:solidFill>
                </a:uFill>
                <a:latin typeface="Arial"/>
                <a:ea typeface="Microsoft YaHei"/>
              </a:rPr>
              <a:t>(CF2018- Texto Base nº217.)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207"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200" b="1" strike="noStrike" spc="-1">
                <a:solidFill>
                  <a:srgbClr val="000000"/>
                </a:solidFill>
                <a:uFill>
                  <a:solidFill>
                    <a:srgbClr val="FFFFFF"/>
                  </a:solidFill>
                </a:uFill>
                <a:latin typeface="Arial"/>
                <a:ea typeface="Microsoft YaHei"/>
              </a:rPr>
              <a:t>Implementar uma forte campanha pelo desarmamento</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Não podemos concordar com o senso comum quando diz: “que as gerações mais jovens são mais violentas do que nossos antepassados”. A diferença brutal de nosso tempo está na quantidade de armas letais e na facilidade com que elas chegam às mãos das pessoas.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209"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200" b="1" strike="noStrike" spc="-1">
                <a:solidFill>
                  <a:srgbClr val="000000"/>
                </a:solidFill>
                <a:uFill>
                  <a:solidFill>
                    <a:srgbClr val="FFFFFF"/>
                  </a:solidFill>
                </a:uFill>
                <a:latin typeface="Arial"/>
                <a:ea typeface="Microsoft YaHei"/>
              </a:rPr>
              <a:t>Implementar uma forte campanha pelo desarmamento</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Conflitos como desavença entre vizinhos e familiares, briga no transito, que antes poderiam se resolver de forma amena, agora podem terminar em morte, não pelo gral de violência dos envolvidos, mas pela letalidade do que está ao seu alcance.</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211"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600" b="1" strike="noStrike" spc="-1">
                <a:solidFill>
                  <a:srgbClr val="000000"/>
                </a:solidFill>
                <a:uFill>
                  <a:solidFill>
                    <a:srgbClr val="FFFFFF"/>
                  </a:solidFill>
                </a:uFill>
                <a:latin typeface="Arial"/>
                <a:ea typeface="Microsoft YaHei"/>
              </a:rPr>
              <a:t>Implementar uma forte campanha pelo desarmamento</a:t>
            </a:r>
            <a:endParaRPr lang="pt-BR" sz="1800" b="0" strike="noStrike" spc="-1">
              <a:solidFill>
                <a:srgbClr val="000000"/>
              </a:solidFill>
              <a:uFill>
                <a:solidFill>
                  <a:srgbClr val="FFFFFF"/>
                </a:solidFill>
              </a:uFill>
              <a:latin typeface="Arial"/>
            </a:endParaRPr>
          </a:p>
          <a:p>
            <a:pPr algn="just">
              <a:lnSpc>
                <a:spcPct val="100000"/>
              </a:lnSpc>
            </a:pPr>
            <a:r>
              <a:rPr lang="pt-BR" sz="3600" b="0" strike="noStrike" spc="-1">
                <a:solidFill>
                  <a:srgbClr val="000000"/>
                </a:solidFill>
                <a:uFill>
                  <a:solidFill>
                    <a:srgbClr val="FFFFFF"/>
                  </a:solidFill>
                </a:uFill>
                <a:latin typeface="Arial"/>
                <a:ea typeface="Microsoft YaHei"/>
              </a:rPr>
              <a:t>Não podemos também concordar com o argumento da indústria das armas que apregoa: “o que mata não são as armas, são pessoas”. Contra esse argumento falacioso devemos ser firmes: o que mata não são as armas, não são somente pessoas, mas sim pessoas quando estão armadas.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5400" b="1" strike="noStrike" spc="-1">
                <a:solidFill>
                  <a:srgbClr val="000000"/>
                </a:solidFill>
                <a:uFill>
                  <a:solidFill>
                    <a:srgbClr val="FFFFFF"/>
                  </a:solidFill>
                </a:uFill>
                <a:latin typeface="Arial"/>
                <a:ea typeface="Microsoft YaHei"/>
              </a:rPr>
              <a:t>Conceitos chaves:</a:t>
            </a:r>
            <a:endParaRPr lang="pt-BR" sz="1800" b="0" strike="noStrike" spc="-1">
              <a:solidFill>
                <a:srgbClr val="000000"/>
              </a:solidFill>
              <a:uFill>
                <a:solidFill>
                  <a:srgbClr val="FFFFFF"/>
                </a:solidFill>
              </a:uFill>
              <a:latin typeface="Arial"/>
            </a:endParaRPr>
          </a:p>
        </p:txBody>
      </p:sp>
      <p:sp>
        <p:nvSpPr>
          <p:cNvPr id="87" name="CustomShape 2"/>
          <p:cNvSpPr/>
          <p:nvPr/>
        </p:nvSpPr>
        <p:spPr>
          <a:xfrm>
            <a:off x="504000" y="1823760"/>
            <a:ext cx="907056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ctr">
              <a:lnSpc>
                <a:spcPct val="100000"/>
              </a:lnSpc>
            </a:pPr>
            <a:endParaRPr lang="pt-BR" sz="1800" b="0" strike="noStrike" spc="-1">
              <a:solidFill>
                <a:srgbClr val="000000"/>
              </a:solidFill>
              <a:uFill>
                <a:solidFill>
                  <a:srgbClr val="FFFFFF"/>
                </a:solidFill>
              </a:uFill>
              <a:latin typeface="Arial"/>
            </a:endParaRPr>
          </a:p>
          <a:p>
            <a:pPr algn="ctr">
              <a:lnSpc>
                <a:spcPct val="100000"/>
              </a:lnSpc>
            </a:pPr>
            <a:r>
              <a:rPr lang="pt-BR" sz="4000" b="1" strike="noStrike" spc="-1">
                <a:solidFill>
                  <a:srgbClr val="000000"/>
                </a:solidFill>
                <a:uFill>
                  <a:solidFill>
                    <a:srgbClr val="FFFFFF"/>
                  </a:solidFill>
                </a:uFill>
                <a:latin typeface="Arial"/>
                <a:ea typeface="DejaVu Sans"/>
              </a:rPr>
              <a:t>Superação da Violência</a:t>
            </a:r>
            <a:endParaRPr lang="pt-BR" sz="1800" b="0" strike="noStrike" spc="-1">
              <a:solidFill>
                <a:srgbClr val="000000"/>
              </a:solidFill>
              <a:uFill>
                <a:solidFill>
                  <a:srgbClr val="FFFFFF"/>
                </a:solidFill>
              </a:uFill>
              <a:latin typeface="Arial"/>
            </a:endParaRPr>
          </a:p>
          <a:p>
            <a:pPr algn="ctr">
              <a:lnSpc>
                <a:spcPct val="100000"/>
              </a:lnSpc>
            </a:pPr>
            <a:r>
              <a:rPr lang="pt-BR" sz="4000" b="1" strike="noStrike" spc="-1">
                <a:solidFill>
                  <a:srgbClr val="000000"/>
                </a:solidFill>
                <a:uFill>
                  <a:solidFill>
                    <a:srgbClr val="FFFFFF"/>
                  </a:solidFill>
                </a:uFill>
                <a:latin typeface="Arial"/>
                <a:ea typeface="DejaVu Sans"/>
              </a:rPr>
              <a:t>Fraternidade</a:t>
            </a:r>
            <a:endParaRPr lang="pt-BR" sz="1800" b="0" strike="noStrike" spc="-1">
              <a:solidFill>
                <a:srgbClr val="000000"/>
              </a:solidFill>
              <a:uFill>
                <a:solidFill>
                  <a:srgbClr val="FFFFFF"/>
                </a:solidFill>
              </a:uFill>
              <a:latin typeface="Arial"/>
            </a:endParaRPr>
          </a:p>
          <a:p>
            <a:pPr algn="ctr">
              <a:lnSpc>
                <a:spcPct val="100000"/>
              </a:lnSpc>
            </a:pPr>
            <a:r>
              <a:rPr lang="pt-BR" sz="4000" b="1" strike="noStrike" spc="-1">
                <a:solidFill>
                  <a:srgbClr val="000000"/>
                </a:solidFill>
                <a:uFill>
                  <a:solidFill>
                    <a:srgbClr val="FFFFFF"/>
                  </a:solidFill>
                </a:uFill>
                <a:latin typeface="Arial"/>
                <a:ea typeface="DejaVu Sans"/>
              </a:rPr>
              <a:t>Cultura da Paz</a:t>
            </a:r>
            <a:endParaRPr lang="pt-BR" sz="1800" b="0" strike="noStrike" spc="-1">
              <a:solidFill>
                <a:srgbClr val="000000"/>
              </a:solidFill>
              <a:uFill>
                <a:solidFill>
                  <a:srgbClr val="FFFFFF"/>
                </a:solidFill>
              </a:uFill>
              <a:latin typeface="Arial"/>
            </a:endParaRPr>
          </a:p>
          <a:p>
            <a:pPr algn="ctr">
              <a:lnSpc>
                <a:spcPct val="100000"/>
              </a:lnSpc>
            </a:pPr>
            <a:r>
              <a:rPr lang="pt-BR" sz="4000" b="1" strike="noStrike" spc="-1">
                <a:solidFill>
                  <a:srgbClr val="000000"/>
                </a:solidFill>
                <a:uFill>
                  <a:solidFill>
                    <a:srgbClr val="FFFFFF"/>
                  </a:solidFill>
                </a:uFill>
                <a:latin typeface="Arial"/>
                <a:ea typeface="DejaVu Sans"/>
              </a:rPr>
              <a:t>Reconciliação</a:t>
            </a:r>
            <a:endParaRPr lang="pt-BR" sz="1800" b="0" strike="noStrike" spc="-1">
              <a:solidFill>
                <a:srgbClr val="000000"/>
              </a:solidFill>
              <a:uFill>
                <a:solidFill>
                  <a:srgbClr val="FFFFFF"/>
                </a:solidFill>
              </a:uFill>
              <a:latin typeface="Arial"/>
            </a:endParaRPr>
          </a:p>
          <a:p>
            <a:pPr algn="ctr">
              <a:lnSpc>
                <a:spcPct val="100000"/>
              </a:lnSpc>
            </a:pPr>
            <a:r>
              <a:rPr lang="pt-BR" sz="4000" b="1" strike="noStrike" spc="-1">
                <a:solidFill>
                  <a:srgbClr val="000000"/>
                </a:solidFill>
                <a:uFill>
                  <a:solidFill>
                    <a:srgbClr val="FFFFFF"/>
                  </a:solidFill>
                </a:uFill>
                <a:latin typeface="Arial"/>
                <a:ea typeface="DejaVu Sans"/>
              </a:rPr>
              <a:t>Justiça</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400" b="1" strike="noStrike" spc="-1">
                <a:solidFill>
                  <a:srgbClr val="000000"/>
                </a:solidFill>
                <a:uFill>
                  <a:solidFill>
                    <a:srgbClr val="FFFFFF"/>
                  </a:solidFill>
                </a:uFill>
                <a:latin typeface="Arial"/>
                <a:ea typeface="Microsoft YaHei"/>
              </a:rPr>
              <a:t>AGIR</a:t>
            </a:r>
            <a:endParaRPr lang="pt-BR" sz="1800" b="0" strike="noStrike" spc="-1">
              <a:solidFill>
                <a:srgbClr val="000000"/>
              </a:solidFill>
              <a:uFill>
                <a:solidFill>
                  <a:srgbClr val="FFFFFF"/>
                </a:solidFill>
              </a:uFill>
              <a:latin typeface="Arial"/>
            </a:endParaRPr>
          </a:p>
        </p:txBody>
      </p:sp>
      <p:sp>
        <p:nvSpPr>
          <p:cNvPr id="213" name="CustomShape 2"/>
          <p:cNvSpPr/>
          <p:nvPr/>
        </p:nvSpPr>
        <p:spPr>
          <a:xfrm>
            <a:off x="504000" y="1769040"/>
            <a:ext cx="9070200" cy="49262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3200" b="1" strike="noStrike" spc="-1">
                <a:solidFill>
                  <a:srgbClr val="000000"/>
                </a:solidFill>
                <a:uFill>
                  <a:solidFill>
                    <a:srgbClr val="FFFFFF"/>
                  </a:solidFill>
                </a:uFill>
                <a:latin typeface="Arial"/>
                <a:ea typeface="Microsoft YaHei"/>
              </a:rPr>
              <a:t>Fortalecer as práticas de Justiça Restaurativa</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Microsoft YaHei"/>
              </a:rPr>
              <a:t>As práticas de Justiça Restaurativa tem se expandido pelo país a mais de uma década. Trata-se da aplicação de soluções criativas para solução de conflitos tipificados como crimes. Prima pela criatividade e sensibilidade, pela escuta das vítimas e agressores com o objetivo de restaurar relações e evitar penas com caráter mais vingativos do que capazes de restaurar o dano causado ou evitar novas agressões.</a:t>
            </a:r>
            <a:endParaRPr lang="pt-BR" sz="1800" b="0" strike="noStrike" spc="-1">
              <a:solidFill>
                <a:srgbClr val="000000"/>
              </a:solidFill>
              <a:uFill>
                <a:solidFill>
                  <a:srgbClr val="FFFFFF"/>
                </a:solidFill>
              </a:uFill>
              <a:latin typeface="Arial"/>
            </a:endParaRPr>
          </a:p>
          <a:p>
            <a:pPr algn="just">
              <a:lnSpc>
                <a:spcPct val="100000"/>
              </a:lnSpc>
            </a:pPr>
            <a:r>
              <a:rPr lang="pt-BR" sz="2800" b="0" strike="noStrike" spc="-1">
                <a:solidFill>
                  <a:srgbClr val="000000"/>
                </a:solidFill>
                <a:uFill>
                  <a:solidFill>
                    <a:srgbClr val="FFFFFF"/>
                  </a:solidFill>
                </a:uFill>
                <a:latin typeface="Arial"/>
                <a:ea typeface="Microsoft YaHei"/>
              </a:rPr>
              <a:t>Vale recordar o valoroso trabalho com o método APAC na recuperação de condenados.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DejaVu Sans"/>
              </a:rPr>
              <a:t>VER - Dividido em 3 eixos: </a:t>
            </a:r>
            <a:endParaRPr lang="pt-BR" sz="1800" b="0" strike="noStrike" spc="-1">
              <a:solidFill>
                <a:srgbClr val="000000"/>
              </a:solidFill>
              <a:uFill>
                <a:solidFill>
                  <a:srgbClr val="FFFFFF"/>
                </a:solidFill>
              </a:uFill>
              <a:latin typeface="Arial"/>
            </a:endParaRPr>
          </a:p>
        </p:txBody>
      </p:sp>
      <p:sp>
        <p:nvSpPr>
          <p:cNvPr id="89" name="CustomShape 2"/>
          <p:cNvSpPr/>
          <p:nvPr/>
        </p:nvSpPr>
        <p:spPr>
          <a:xfrm>
            <a:off x="504000" y="1823760"/>
            <a:ext cx="907056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endParaRPr lang="pt-BR" sz="1800" b="0" strike="noStrike" spc="-1">
              <a:solidFill>
                <a:srgbClr val="000000"/>
              </a:solidFill>
              <a:uFill>
                <a:solidFill>
                  <a:srgbClr val="FFFFFF"/>
                </a:solidFill>
              </a:uFill>
              <a:latin typeface="Arial"/>
            </a:endParaRPr>
          </a:p>
          <a:p>
            <a:endParaRPr lang="pt-BR" sz="1800" b="0" strike="noStrike" spc="-1">
              <a:solidFill>
                <a:srgbClr val="000000"/>
              </a:solidFill>
              <a:uFill>
                <a:solidFill>
                  <a:srgbClr val="FFFFFF"/>
                </a:solidFill>
              </a:uFill>
              <a:latin typeface="Arial"/>
            </a:endParaRPr>
          </a:p>
          <a:p>
            <a:pPr algn="just">
              <a:lnSpc>
                <a:spcPct val="100000"/>
              </a:lnSpc>
            </a:pPr>
            <a:r>
              <a:rPr lang="pt-BR" sz="4400" b="0" strike="noStrike" spc="-1">
                <a:solidFill>
                  <a:srgbClr val="000000"/>
                </a:solidFill>
                <a:uFill>
                  <a:solidFill>
                    <a:srgbClr val="FFFFFF"/>
                  </a:solidFill>
                </a:uFill>
                <a:latin typeface="Arial"/>
                <a:ea typeface="DejaVu Sans"/>
              </a:rPr>
              <a:t>I- Histórico-antropológica</a:t>
            </a:r>
            <a:endParaRPr lang="pt-BR" sz="1800" b="0" strike="noStrike" spc="-1">
              <a:solidFill>
                <a:srgbClr val="000000"/>
              </a:solidFill>
              <a:uFill>
                <a:solidFill>
                  <a:srgbClr val="FFFFFF"/>
                </a:solidFill>
              </a:uFill>
              <a:latin typeface="Arial"/>
            </a:endParaRPr>
          </a:p>
          <a:p>
            <a:pPr algn="just">
              <a:lnSpc>
                <a:spcPct val="100000"/>
              </a:lnSpc>
            </a:pPr>
            <a:r>
              <a:rPr lang="pt-BR" sz="4400" b="0" strike="noStrike" spc="-1">
                <a:solidFill>
                  <a:srgbClr val="000000"/>
                </a:solidFill>
                <a:uFill>
                  <a:solidFill>
                    <a:srgbClr val="FFFFFF"/>
                  </a:solidFill>
                </a:uFill>
                <a:latin typeface="Arial"/>
                <a:ea typeface="DejaVu Sans"/>
              </a:rPr>
              <a:t>II- Sócio estrutural </a:t>
            </a:r>
            <a:endParaRPr lang="pt-BR" sz="1800" b="0" strike="noStrike" spc="-1">
              <a:solidFill>
                <a:srgbClr val="000000"/>
              </a:solidFill>
              <a:uFill>
                <a:solidFill>
                  <a:srgbClr val="FFFFFF"/>
                </a:solidFill>
              </a:uFill>
              <a:latin typeface="Arial"/>
            </a:endParaRPr>
          </a:p>
          <a:p>
            <a:pPr algn="just">
              <a:lnSpc>
                <a:spcPct val="100000"/>
              </a:lnSpc>
            </a:pPr>
            <a:r>
              <a:rPr lang="pt-BR" sz="4400" b="0" strike="noStrike" spc="-1">
                <a:solidFill>
                  <a:srgbClr val="000000"/>
                </a:solidFill>
                <a:uFill>
                  <a:solidFill>
                    <a:srgbClr val="FFFFFF"/>
                  </a:solidFill>
                </a:uFill>
                <a:latin typeface="Arial"/>
                <a:ea typeface="DejaVu Sans"/>
              </a:rPr>
              <a:t>III- Manifestações da violência na sociedade</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504000" y="288360"/>
            <a:ext cx="9070560" cy="1246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pt-BR" sz="4800" b="1" strike="noStrike" spc="-1">
                <a:solidFill>
                  <a:srgbClr val="000000"/>
                </a:solidFill>
                <a:uFill>
                  <a:solidFill>
                    <a:srgbClr val="FFFFFF"/>
                  </a:solidFill>
                </a:uFill>
                <a:latin typeface="Arial"/>
                <a:ea typeface="Microsoft YaHei"/>
              </a:rPr>
              <a:t>I- Histórico-antropológica</a:t>
            </a:r>
            <a:endParaRPr lang="pt-BR" sz="1800" b="0" strike="noStrike" spc="-1">
              <a:solidFill>
                <a:srgbClr val="000000"/>
              </a:solidFill>
              <a:uFill>
                <a:solidFill>
                  <a:srgbClr val="FFFFFF"/>
                </a:solidFill>
              </a:uFill>
              <a:latin typeface="Arial"/>
            </a:endParaRPr>
          </a:p>
        </p:txBody>
      </p:sp>
      <p:sp>
        <p:nvSpPr>
          <p:cNvPr id="91" name="CustomShape 2"/>
          <p:cNvSpPr/>
          <p:nvPr/>
        </p:nvSpPr>
        <p:spPr>
          <a:xfrm>
            <a:off x="504000" y="1769040"/>
            <a:ext cx="9070200" cy="4383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pt-BR" sz="4000" b="1" strike="noStrike" spc="-1">
                <a:solidFill>
                  <a:srgbClr val="000000"/>
                </a:solidFill>
                <a:uFill>
                  <a:solidFill>
                    <a:srgbClr val="FFFFFF"/>
                  </a:solidFill>
                </a:uFill>
                <a:latin typeface="Arial"/>
                <a:ea typeface="DejaVu Sans"/>
              </a:rPr>
              <a:t>a – Definição do conceito violência</a:t>
            </a:r>
            <a:endParaRPr lang="pt-BR" sz="1800" b="0" strike="noStrike" spc="-1">
              <a:solidFill>
                <a:srgbClr val="000000"/>
              </a:solidFill>
              <a:uFill>
                <a:solidFill>
                  <a:srgbClr val="FFFFFF"/>
                </a:solidFill>
              </a:uFill>
              <a:latin typeface="Arial"/>
            </a:endParaRPr>
          </a:p>
          <a:p>
            <a:endParaRPr lang="pt-BR" sz="1800" b="0" strike="noStrike" spc="-1">
              <a:solidFill>
                <a:srgbClr val="000000"/>
              </a:solidFill>
              <a:uFill>
                <a:solidFill>
                  <a:srgbClr val="FFFFFF"/>
                </a:solidFill>
              </a:uFill>
              <a:latin typeface="Arial"/>
            </a:endParaRPr>
          </a:p>
          <a:p>
            <a:pPr algn="just">
              <a:lnSpc>
                <a:spcPct val="100000"/>
              </a:lnSpc>
            </a:pPr>
            <a:r>
              <a:rPr lang="pt-BR" sz="4000" b="0" strike="noStrike" spc="-1">
                <a:solidFill>
                  <a:srgbClr val="000000"/>
                </a:solidFill>
                <a:uFill>
                  <a:solidFill>
                    <a:srgbClr val="FFFFFF"/>
                  </a:solidFill>
                </a:uFill>
                <a:latin typeface="Arial"/>
                <a:ea typeface="DejaVu Sans"/>
              </a:rPr>
              <a:t>O conceito é complexo, pré supõe vários elementos e abre margens para distintas abordagens teóricas. Suas formas de manifestação são tão numerosas que se torna quase impossível elencar tudo de modo satisfatório. </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TotalTime>
  <Words>4740</Words>
  <Application>Microsoft Office PowerPoint</Application>
  <PresentationFormat>Personalizar</PresentationFormat>
  <Paragraphs>270</Paragraphs>
  <Slides>70</Slides>
  <Notes>0</Notes>
  <HiddenSlides>0</HiddenSlides>
  <MMClips>0</MMClips>
  <ScaleCrop>false</ScaleCrop>
  <HeadingPairs>
    <vt:vector size="6" baseType="variant">
      <vt:variant>
        <vt:lpstr>Fontes usadas</vt:lpstr>
      </vt:variant>
      <vt:variant>
        <vt:i4>5</vt:i4>
      </vt:variant>
      <vt:variant>
        <vt:lpstr>Tema</vt:lpstr>
      </vt:variant>
      <vt:variant>
        <vt:i4>2</vt:i4>
      </vt:variant>
      <vt:variant>
        <vt:lpstr>Títulos de slides</vt:lpstr>
      </vt:variant>
      <vt:variant>
        <vt:i4>70</vt:i4>
      </vt:variant>
    </vt:vector>
  </HeadingPairs>
  <TitlesOfParts>
    <vt:vector size="77" baseType="lpstr">
      <vt:lpstr>Microsoft YaHei</vt:lpstr>
      <vt:lpstr>Arial</vt:lpstr>
      <vt:lpstr>DejaVu Sans</vt:lpstr>
      <vt:lpstr>Symbol</vt:lpstr>
      <vt:lpstr>Wingdings</vt:lpstr>
      <vt:lpstr>Office Theme</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subject/>
  <dc:creator>CNLB</dc:creator>
  <dc:description/>
  <cp:lastModifiedBy>Leigos</cp:lastModifiedBy>
  <cp:revision>58</cp:revision>
  <cp:lastPrinted>2017-12-11T09:42:37Z</cp:lastPrinted>
  <dcterms:created xsi:type="dcterms:W3CDTF">2017-12-07T13:57:50Z</dcterms:created>
  <dcterms:modified xsi:type="dcterms:W3CDTF">2018-03-06T13:01:29Z</dcterms:modified>
  <dc:language>pt-BR</dc:language>
</cp:coreProperties>
</file>